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notesSlides/notesSlide2.xml" ContentType="application/vnd.openxmlformats-officedocument.presentationml.notesSlide+xml"/>
  <Override PartName="/ppt/media/image12.jpg" ContentType="image/jpeg"/>
  <Override PartName="/ppt/media/image13.jpg" ContentType="image/jpeg"/>
  <Override PartName="/ppt/notesSlides/notesSlide3.xml" ContentType="application/vnd.openxmlformats-officedocument.presentationml.notesSlide+xml"/>
  <Override PartName="/ppt/media/image19.jpg" ContentType="image/jpeg"/>
  <Override PartName="/ppt/media/image20.jpg" ContentType="image/jpeg"/>
  <Override PartName="/ppt/media/image21.jpg" ContentType="image/jpeg"/>
  <Override PartName="/ppt/notesSlides/notesSlide4.xml" ContentType="application/vnd.openxmlformats-officedocument.presentationml.notesSlide+xml"/>
  <Override PartName="/ppt/media/image2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1.jpg" ContentType="image/jpeg"/>
  <Override PartName="/ppt/media/image32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4.jpg" ContentType="image/jpeg"/>
  <Override PartName="/ppt/media/image35.jpg" ContentType="image/jpeg"/>
  <Override PartName="/ppt/notesSlides/notesSlide11.xml" ContentType="application/vnd.openxmlformats-officedocument.presentationml.notesSlide+xml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notesSlides/notesSlide12.xml" ContentType="application/vnd.openxmlformats-officedocument.presentationml.notesSlide+xml"/>
  <Override PartName="/ppt/media/image41.jpg" ContentType="image/jpeg"/>
  <Override PartName="/ppt/media/image42.jpg" ContentType="image/jpeg"/>
  <Override PartName="/ppt/notesSlides/notesSlide13.xml" ContentType="application/vnd.openxmlformats-officedocument.presentationml.notesSlide+xml"/>
  <Override PartName="/ppt/media/image48.jpg" ContentType="image/jpeg"/>
  <Override PartName="/ppt/media/image49.jpg" ContentType="image/jpeg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40"/>
  </p:notesMasterIdLst>
  <p:handoutMasterIdLst>
    <p:handoutMasterId r:id="rId41"/>
  </p:handoutMasterIdLst>
  <p:sldIdLst>
    <p:sldId id="527" r:id="rId5"/>
    <p:sldId id="381" r:id="rId6"/>
    <p:sldId id="259" r:id="rId7"/>
    <p:sldId id="379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80" r:id="rId16"/>
    <p:sldId id="481" r:id="rId17"/>
    <p:sldId id="482" r:id="rId18"/>
    <p:sldId id="483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8" r:id="rId32"/>
    <p:sldId id="499" r:id="rId33"/>
    <p:sldId id="500" r:id="rId34"/>
    <p:sldId id="501" r:id="rId35"/>
    <p:sldId id="526" r:id="rId36"/>
    <p:sldId id="502" r:id="rId37"/>
    <p:sldId id="503" r:id="rId38"/>
    <p:sldId id="504" r:id="rId39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F870DD-AEB8-4DD0-99F7-845036287FF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524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F854BC-8948-4EF4-AE75-0F839BB58D91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7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Spam-Inferior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Yachts- Normal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Off Brand Cereal-Inferior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McDonald’s-Inferior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Toilet Paper- Probably no connection to income (The point-some products are very reliant on income and others are not)    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A6B826-B9F2-4E5B-A8C3-0B6CA2D469F2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36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A6B826-B9F2-4E5B-A8C3-0B6CA2D469F2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034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Number of consumers, increase.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Income,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Substitutes,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Price doesn’t shift curve, no change.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Tastes and preferences,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Expectations, increase.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Complements,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Price doesn’t shift curve, no change.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6C1B18-C7A9-4167-87EF-E4835C5370AC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24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1807B-F565-49F2-80C1-7B8EA1BE8CDA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0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Times New Roman" panose="02020603050405020304" pitchFamily="18" charset="0"/>
              </a:rPr>
              <a:t>Ask the students to give examples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393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776D7D-2EC4-4199-92B8-8EA0B755D6B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050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79AB81-A2FE-4625-B3A9-0F01FF43E2B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0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C0C801-3C3C-4BE5-A91B-1C1E5A4041A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5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Times New Roman" panose="02020603050405020304" pitchFamily="18" charset="0"/>
              </a:rPr>
              <a:t>Draw these situations on an adjacent board.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B1DD2E-94BD-4A62-B901-68ECA39F04F4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6580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2BE2E0-707D-4948-B6B1-5D00CC5F1B7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372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F870DD-AEB8-4DD0-99F7-845036287FF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97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F870DD-AEB8-4DD0-99F7-845036287FF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92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07EB-667C-426E-973E-369BD85D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76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E7C1-2DCB-44E9-B6D1-8622B4D36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6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329A2-C7EC-4D77-A9B7-A7E7DFB28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1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6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  <p:sldLayoutId id="2147483702" r:id="rId13"/>
    <p:sldLayoutId id="214748370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72400" cy="1143000"/>
          </a:xfrm>
        </p:spPr>
        <p:txBody>
          <a:bodyPr/>
          <a:lstStyle/>
          <a:p>
            <a:r>
              <a:rPr lang="en-AU" dirty="0" smtClean="0"/>
              <a:t>The first person to get up and do five star jumps gets unlimited Mars Bars for the rest of the lesson.  You will get one to eat every 5 minutes.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79388" y="100362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990000"/>
                </a:solidFill>
                <a:latin typeface="+mn-lt"/>
              </a:rPr>
              <a:t>1. The Substitution Effect</a:t>
            </a:r>
            <a:endParaRPr lang="en-US" altLang="en-US" sz="3400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58384" name="Picture 16" descr="http://money.cnn.com/2003/06/13/news/funny/coke_pepsi/coke_vs_pepsi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9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934200" cy="4682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Law of Demand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3" y="3743361"/>
            <a:ext cx="2179704" cy="1634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64711"/>
            <a:ext cx="3366327" cy="7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99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745417"/>
            <a:ext cx="9144000" cy="1306513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3600" dirty="0" smtClean="0"/>
              <a:t>If the price goes down for a product, the </a:t>
            </a:r>
            <a:r>
              <a:rPr lang="en-US" altLang="en-US" sz="3600" u="sng" dirty="0" smtClean="0"/>
              <a:t>purchasing power</a:t>
            </a:r>
            <a:r>
              <a:rPr lang="en-US" altLang="en-US" sz="3600" dirty="0" smtClean="0"/>
              <a:t> increases for consumers -allowing them to purchase more</a:t>
            </a:r>
            <a:r>
              <a:rPr lang="en-US" altLang="en-US" sz="3600" b="1" dirty="0" smtClean="0"/>
              <a:t>.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42102" y="1126307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990000"/>
                </a:solidFill>
                <a:latin typeface="+mn-lt"/>
              </a:rPr>
              <a:t>2. The Income Effect</a:t>
            </a:r>
            <a:endParaRPr lang="en-US" altLang="en-US" sz="3400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58386" name="Picture 18" descr="http://wwp.income-uk.com/images/in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590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9"/>
          <p:cNvSpPr>
            <a:spLocks noGrp="1" noChangeArrowheads="1"/>
          </p:cNvSpPr>
          <p:nvPr>
            <p:ph type="title"/>
          </p:nvPr>
        </p:nvSpPr>
        <p:spPr>
          <a:xfrm>
            <a:off x="863600" y="200025"/>
            <a:ext cx="6934200" cy="4682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Law of Demand</a:t>
            </a:r>
          </a:p>
        </p:txBody>
      </p:sp>
    </p:spTree>
    <p:extLst>
      <p:ext uri="{BB962C8B-B14F-4D97-AF65-F5344CB8AC3E}">
        <p14:creationId xmlns:p14="http://schemas.microsoft.com/office/powerpoint/2010/main" val="2793307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build="p" bldLvl="2" autoUpdateAnimBg="0"/>
      <p:bldP spid="5838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1572" y="1484784"/>
            <a:ext cx="8991600" cy="3178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b="1" dirty="0" smtClean="0"/>
              <a:t>Uti</a:t>
            </a:r>
            <a:r>
              <a:rPr lang="en-US" altLang="en-US" dirty="0" smtClean="0"/>
              <a:t>lity = Satisfaction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 smtClean="0"/>
              <a:t>We buy goods because we get utility from them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000099"/>
                </a:solidFill>
              </a:rPr>
              <a:t>law of diminishing marginal utility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/>
              <a:t>states that as you consume more units of any good, the additional satisfaction from each additional unit will eventually start to decrease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 smtClean="0"/>
              <a:t>In other words, the more you buy of ANY GOOD the less satisfaction you get from each new unit.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6858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990000"/>
                </a:solidFill>
                <a:latin typeface="Arial" panose="020B0604020202020204" pitchFamily="34" charset="0"/>
              </a:rPr>
              <a:t>3. Law of Diminishing Marginal Utility</a:t>
            </a:r>
            <a:endParaRPr lang="en-US" altLang="en-US" sz="30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13"/>
          <p:cNvSpPr>
            <a:spLocks noGrp="1" noChangeArrowheads="1"/>
          </p:cNvSpPr>
          <p:nvPr>
            <p:ph type="title"/>
          </p:nvPr>
        </p:nvSpPr>
        <p:spPr>
          <a:xfrm>
            <a:off x="683568" y="121444"/>
            <a:ext cx="9144000" cy="519113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Law of Demand?</a:t>
            </a:r>
          </a:p>
        </p:txBody>
      </p:sp>
    </p:spTree>
    <p:extLst>
      <p:ext uri="{BB962C8B-B14F-4D97-AF65-F5344CB8AC3E}">
        <p14:creationId xmlns:p14="http://schemas.microsoft.com/office/powerpoint/2010/main" val="29948598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bldLvl="2" autoUpdateAnimBg="0"/>
      <p:bldP spid="593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Law of Demand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74888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b="1" dirty="0">
                <a:solidFill>
                  <a:srgbClr val="990000"/>
                </a:solidFill>
              </a:rPr>
              <a:t>What does this have to do with the Law of Demand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3200" b="1" dirty="0">
              <a:solidFill>
                <a:srgbClr val="99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3200" b="1" dirty="0">
              <a:solidFill>
                <a:srgbClr val="99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b="1" dirty="0">
                <a:solidFill>
                  <a:srgbClr val="990000"/>
                </a:solidFill>
              </a:rPr>
              <a:t>How does this effect the pricing of businesses?</a:t>
            </a:r>
          </a:p>
        </p:txBody>
      </p:sp>
    </p:spTree>
    <p:extLst>
      <p:ext uri="{BB962C8B-B14F-4D97-AF65-F5344CB8AC3E}">
        <p14:creationId xmlns:p14="http://schemas.microsoft.com/office/powerpoint/2010/main" val="873337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44470" r="46933" b="33000"/>
          <a:stretch>
            <a:fillRect/>
          </a:stretch>
        </p:blipFill>
        <p:spPr bwMode="auto">
          <a:xfrm>
            <a:off x="304800" y="3908425"/>
            <a:ext cx="708660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53999" r="46806" b="32687"/>
          <a:stretch>
            <a:fillRect/>
          </a:stretch>
        </p:blipFill>
        <p:spPr bwMode="auto">
          <a:xfrm>
            <a:off x="304800" y="2286000"/>
            <a:ext cx="70866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67313" r="46806" b="29001"/>
          <a:stretch>
            <a:fillRect/>
          </a:stretch>
        </p:blipFill>
        <p:spPr bwMode="auto">
          <a:xfrm>
            <a:off x="304800" y="2841625"/>
            <a:ext cx="7086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40851" r="46933" b="55414"/>
          <a:stretch>
            <a:fillRect/>
          </a:stretch>
        </p:blipFill>
        <p:spPr bwMode="auto">
          <a:xfrm>
            <a:off x="5181600" y="23844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560" name="Group 48"/>
          <p:cNvGraphicFramePr>
            <a:graphicFrameLocks noGrp="1"/>
          </p:cNvGraphicFramePr>
          <p:nvPr/>
        </p:nvGraphicFramePr>
        <p:xfrm>
          <a:off x="7543800" y="2286000"/>
          <a:ext cx="1447800" cy="4244980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533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N/A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" y="11430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Can you see the Law of Diminishing Marginal Utility in Disneyland’s pricing strategy?</a:t>
            </a:r>
          </a:p>
        </p:txBody>
      </p:sp>
      <p:pic>
        <p:nvPicPr>
          <p:cNvPr id="32793" name="Picture 55" descr="Disneyland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4" b="6976"/>
          <a:stretch>
            <a:fillRect/>
          </a:stretch>
        </p:blipFill>
        <p:spPr bwMode="auto">
          <a:xfrm>
            <a:off x="2895600" y="228600"/>
            <a:ext cx="3581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18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920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 Demand Curve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883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Let’s draw ours from earlier</a:t>
            </a:r>
            <a:r>
              <a:rPr lang="en-US" altLang="en-US" sz="2800" b="1" dirty="0" smtClean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y-axis is always Price (P)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x-axis is always Quantity (Q)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11112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44578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Graphing demand</a:t>
            </a:r>
          </a:p>
        </p:txBody>
      </p:sp>
      <p:grpSp>
        <p:nvGrpSpPr>
          <p:cNvPr id="38915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38954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955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8916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8917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8918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8919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38920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38921" name="Text Box 34"/>
          <p:cNvSpPr txBox="1">
            <a:spLocks noChangeArrowheads="1"/>
          </p:cNvSpPr>
          <p:nvPr/>
        </p:nvSpPr>
        <p:spPr bwMode="auto">
          <a:xfrm>
            <a:off x="355417" y="946502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n-lt"/>
              </a:rPr>
              <a:t>Demand Schedule</a:t>
            </a:r>
          </a:p>
        </p:txBody>
      </p:sp>
      <p:sp>
        <p:nvSpPr>
          <p:cNvPr id="38922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graphicFrame>
        <p:nvGraphicFramePr>
          <p:cNvPr id="67600" name="Group 16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Demanded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7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8" name="Oval 40"/>
          <p:cNvSpPr>
            <a:spLocks noChangeArrowheads="1"/>
          </p:cNvSpPr>
          <p:nvPr/>
        </p:nvSpPr>
        <p:spPr bwMode="auto"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8949" name="Oval 41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8950" name="Oval 42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8951" name="Oval 43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8952" name="Oval 44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8953" name="Rectangle 31"/>
          <p:cNvSpPr>
            <a:spLocks noChangeArrowheads="1"/>
          </p:cNvSpPr>
          <p:nvPr/>
        </p:nvSpPr>
        <p:spPr bwMode="auto">
          <a:xfrm>
            <a:off x="7086600" y="51816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931014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 animBg="1"/>
      <p:bldP spid="38948" grpId="0" animBg="1"/>
      <p:bldP spid="38949" grpId="0" animBg="1"/>
      <p:bldP spid="38950" grpId="0" animBg="1"/>
      <p:bldP spid="38951" grpId="0" animBg="1"/>
      <p:bldP spid="38952" grpId="0" animBg="1"/>
      <p:bldP spid="389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3819"/>
            <a:ext cx="914400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How do we get market Demand?</a:t>
            </a:r>
          </a:p>
        </p:txBody>
      </p:sp>
      <p:grpSp>
        <p:nvGrpSpPr>
          <p:cNvPr id="68611" name="Group 17"/>
          <p:cNvGrpSpPr>
            <a:grpSpLocks/>
          </p:cNvGrpSpPr>
          <p:nvPr/>
        </p:nvGrpSpPr>
        <p:grpSpPr bwMode="auto">
          <a:xfrm>
            <a:off x="493713" y="4648200"/>
            <a:ext cx="1676400" cy="1752600"/>
            <a:chOff x="1473" y="948"/>
            <a:chExt cx="2989" cy="2724"/>
          </a:xfrm>
        </p:grpSpPr>
        <p:sp>
          <p:nvSpPr>
            <p:cNvPr id="40085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086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614" name="Rectangle 21"/>
          <p:cNvSpPr>
            <a:spLocks noChangeArrowheads="1"/>
          </p:cNvSpPr>
          <p:nvPr/>
        </p:nvSpPr>
        <p:spPr bwMode="auto">
          <a:xfrm>
            <a:off x="19415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132580" y="762000"/>
            <a:ext cx="175193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CC0000"/>
                </a:solidFill>
                <a:latin typeface="+mn-lt"/>
              </a:rPr>
              <a:t>Cam’ron</a:t>
            </a:r>
            <a:r>
              <a:rPr lang="en-US" altLang="en-US" sz="2800" b="1" dirty="0" smtClean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2800" b="1" dirty="0">
              <a:solidFill>
                <a:srgbClr val="CC0000"/>
              </a:solidFill>
              <a:latin typeface="+mn-lt"/>
            </a:endParaRPr>
          </a:p>
        </p:txBody>
      </p:sp>
      <p:graphicFrame>
        <p:nvGraphicFramePr>
          <p:cNvPr id="68742" name="Group 134"/>
          <p:cNvGraphicFramePr>
            <a:graphicFrameLocks noGrp="1"/>
          </p:cNvGraphicFramePr>
          <p:nvPr/>
        </p:nvGraphicFramePr>
        <p:xfrm>
          <a:off x="2286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Demd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82" name="Freeform 30"/>
          <p:cNvSpPr>
            <a:spLocks/>
          </p:cNvSpPr>
          <p:nvPr/>
        </p:nvSpPr>
        <p:spPr bwMode="auto">
          <a:xfrm rot="-906470">
            <a:off x="874713" y="4800600"/>
            <a:ext cx="990600" cy="1600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660" name="AutoShape 52"/>
          <p:cNvSpPr>
            <a:spLocks noChangeArrowheads="1"/>
          </p:cNvSpPr>
          <p:nvPr/>
        </p:nvSpPr>
        <p:spPr bwMode="auto">
          <a:xfrm>
            <a:off x="1828800" y="2514600"/>
            <a:ext cx="533400" cy="5334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2438399" y="762000"/>
            <a:ext cx="163671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CC0000"/>
                </a:solidFill>
                <a:latin typeface="+mn-lt"/>
              </a:rPr>
              <a:t>Quayara</a:t>
            </a:r>
            <a:r>
              <a:rPr lang="en-US" altLang="en-US" sz="2800" b="1" dirty="0" smtClean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28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092382" y="762000"/>
            <a:ext cx="32004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n-lt"/>
              </a:rPr>
              <a:t>Other Individuals </a:t>
            </a:r>
          </a:p>
        </p:txBody>
      </p:sp>
      <p:sp>
        <p:nvSpPr>
          <p:cNvPr id="68709" name="Line 101"/>
          <p:cNvSpPr>
            <a:spLocks noChangeShapeType="1"/>
          </p:cNvSpPr>
          <p:nvPr/>
        </p:nvSpPr>
        <p:spPr bwMode="auto">
          <a:xfrm>
            <a:off x="6477000" y="2590800"/>
            <a:ext cx="762000" cy="0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710" name="Line 102"/>
          <p:cNvSpPr>
            <a:spLocks noChangeShapeType="1"/>
          </p:cNvSpPr>
          <p:nvPr/>
        </p:nvSpPr>
        <p:spPr bwMode="auto">
          <a:xfrm>
            <a:off x="6477000" y="2971800"/>
            <a:ext cx="762000" cy="0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68741" name="Group 133"/>
          <p:cNvGraphicFramePr>
            <a:graphicFrameLocks noGrp="1"/>
          </p:cNvGraphicFramePr>
          <p:nvPr/>
        </p:nvGraphicFramePr>
        <p:xfrm>
          <a:off x="2438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Demd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743" name="Group 135"/>
          <p:cNvGraphicFramePr>
            <a:graphicFrameLocks noGrp="1"/>
          </p:cNvGraphicFramePr>
          <p:nvPr/>
        </p:nvGraphicFramePr>
        <p:xfrm>
          <a:off x="4724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Demd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66" name="AutoShape 158"/>
          <p:cNvSpPr>
            <a:spLocks noChangeArrowheads="1"/>
          </p:cNvSpPr>
          <p:nvPr/>
        </p:nvSpPr>
        <p:spPr bwMode="auto">
          <a:xfrm>
            <a:off x="4114800" y="2514600"/>
            <a:ext cx="533400" cy="5334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graphicFrame>
        <p:nvGraphicFramePr>
          <p:cNvPr id="68767" name="Group 159"/>
          <p:cNvGraphicFramePr>
            <a:graphicFrameLocks noGrp="1"/>
          </p:cNvGraphicFramePr>
          <p:nvPr/>
        </p:nvGraphicFramePr>
        <p:xfrm>
          <a:off x="7391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Demd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7391400" y="762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n-lt"/>
              </a:rPr>
              <a:t>Market </a:t>
            </a:r>
          </a:p>
        </p:txBody>
      </p:sp>
      <p:sp>
        <p:nvSpPr>
          <p:cNvPr id="68791" name="Rectangle 183"/>
          <p:cNvSpPr>
            <a:spLocks noChangeArrowheads="1"/>
          </p:cNvSpPr>
          <p:nvPr/>
        </p:nvSpPr>
        <p:spPr bwMode="auto">
          <a:xfrm>
            <a:off x="1066800" y="640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</a:t>
            </a:r>
          </a:p>
        </p:txBody>
      </p:sp>
      <p:sp>
        <p:nvSpPr>
          <p:cNvPr id="68795" name="Rectangle 21"/>
          <p:cNvSpPr>
            <a:spLocks noChangeArrowheads="1"/>
          </p:cNvSpPr>
          <p:nvPr/>
        </p:nvSpPr>
        <p:spPr bwMode="auto">
          <a:xfrm>
            <a:off x="1889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796" name="Group 17"/>
          <p:cNvGrpSpPr>
            <a:grpSpLocks/>
          </p:cNvGrpSpPr>
          <p:nvPr/>
        </p:nvGrpSpPr>
        <p:grpSpPr bwMode="auto">
          <a:xfrm>
            <a:off x="2627313" y="4648200"/>
            <a:ext cx="1676400" cy="1752600"/>
            <a:chOff x="1473" y="948"/>
            <a:chExt cx="2989" cy="2724"/>
          </a:xfrm>
        </p:grpSpPr>
        <p:sp>
          <p:nvSpPr>
            <p:cNvPr id="40083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084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799" name="Rectangle 21"/>
          <p:cNvSpPr>
            <a:spLocks noChangeArrowheads="1"/>
          </p:cNvSpPr>
          <p:nvPr/>
        </p:nvSpPr>
        <p:spPr bwMode="auto">
          <a:xfrm>
            <a:off x="40751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00" name="Rectangle 192"/>
          <p:cNvSpPr>
            <a:spLocks noChangeArrowheads="1"/>
          </p:cNvSpPr>
          <p:nvPr/>
        </p:nvSpPr>
        <p:spPr bwMode="auto">
          <a:xfrm>
            <a:off x="3160713" y="640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</a:t>
            </a:r>
          </a:p>
        </p:txBody>
      </p:sp>
      <p:sp>
        <p:nvSpPr>
          <p:cNvPr id="68801" name="Rectangle 21"/>
          <p:cNvSpPr>
            <a:spLocks noChangeArrowheads="1"/>
          </p:cNvSpPr>
          <p:nvPr/>
        </p:nvSpPr>
        <p:spPr bwMode="auto">
          <a:xfrm>
            <a:off x="23225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802" name="Group 17"/>
          <p:cNvGrpSpPr>
            <a:grpSpLocks/>
          </p:cNvGrpSpPr>
          <p:nvPr/>
        </p:nvGrpSpPr>
        <p:grpSpPr bwMode="auto">
          <a:xfrm>
            <a:off x="4913313" y="4648200"/>
            <a:ext cx="1676400" cy="1752600"/>
            <a:chOff x="1473" y="948"/>
            <a:chExt cx="2989" cy="2724"/>
          </a:xfrm>
        </p:grpSpPr>
        <p:sp>
          <p:nvSpPr>
            <p:cNvPr id="4008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08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805" name="Rectangle 21"/>
          <p:cNvSpPr>
            <a:spLocks noChangeArrowheads="1"/>
          </p:cNvSpPr>
          <p:nvPr/>
        </p:nvSpPr>
        <p:spPr bwMode="auto">
          <a:xfrm>
            <a:off x="63611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06" name="Rectangle 198"/>
          <p:cNvSpPr>
            <a:spLocks noChangeArrowheads="1"/>
          </p:cNvSpPr>
          <p:nvPr/>
        </p:nvSpPr>
        <p:spPr bwMode="auto">
          <a:xfrm>
            <a:off x="5446713" y="6400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25</a:t>
            </a:r>
          </a:p>
        </p:txBody>
      </p:sp>
      <p:sp>
        <p:nvSpPr>
          <p:cNvPr id="68807" name="Rectangle 21"/>
          <p:cNvSpPr>
            <a:spLocks noChangeArrowheads="1"/>
          </p:cNvSpPr>
          <p:nvPr/>
        </p:nvSpPr>
        <p:spPr bwMode="auto">
          <a:xfrm>
            <a:off x="46085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808" name="Group 17"/>
          <p:cNvGrpSpPr>
            <a:grpSpLocks/>
          </p:cNvGrpSpPr>
          <p:nvPr/>
        </p:nvGrpSpPr>
        <p:grpSpPr bwMode="auto">
          <a:xfrm>
            <a:off x="7275513" y="4648200"/>
            <a:ext cx="1676400" cy="1752600"/>
            <a:chOff x="1473" y="948"/>
            <a:chExt cx="2989" cy="2724"/>
          </a:xfrm>
        </p:grpSpPr>
        <p:sp>
          <p:nvSpPr>
            <p:cNvPr id="40079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080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811" name="Rectangle 21"/>
          <p:cNvSpPr>
            <a:spLocks noChangeArrowheads="1"/>
          </p:cNvSpPr>
          <p:nvPr/>
        </p:nvSpPr>
        <p:spPr bwMode="auto">
          <a:xfrm>
            <a:off x="87233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12" name="Rectangle 204"/>
          <p:cNvSpPr>
            <a:spLocks noChangeArrowheads="1"/>
          </p:cNvSpPr>
          <p:nvPr/>
        </p:nvSpPr>
        <p:spPr bwMode="auto">
          <a:xfrm>
            <a:off x="7848600" y="6400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30</a:t>
            </a:r>
          </a:p>
        </p:txBody>
      </p:sp>
      <p:sp>
        <p:nvSpPr>
          <p:cNvPr id="68813" name="Rectangle 21"/>
          <p:cNvSpPr>
            <a:spLocks noChangeArrowheads="1"/>
          </p:cNvSpPr>
          <p:nvPr/>
        </p:nvSpPr>
        <p:spPr bwMode="auto">
          <a:xfrm>
            <a:off x="69707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5" name="Freeform 30"/>
          <p:cNvSpPr>
            <a:spLocks/>
          </p:cNvSpPr>
          <p:nvPr/>
        </p:nvSpPr>
        <p:spPr bwMode="auto">
          <a:xfrm rot="-254626">
            <a:off x="2932113" y="4724400"/>
            <a:ext cx="990600" cy="1600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 rot="-254626">
            <a:off x="5294313" y="4724400"/>
            <a:ext cx="990600" cy="1600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 rot="-254626">
            <a:off x="7656513" y="4724400"/>
            <a:ext cx="1143000" cy="1600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17" name="Rectangle 209"/>
          <p:cNvSpPr>
            <a:spLocks noChangeArrowheads="1"/>
          </p:cNvSpPr>
          <p:nvPr/>
        </p:nvSpPr>
        <p:spPr bwMode="auto">
          <a:xfrm>
            <a:off x="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18" name="Rectangle 210"/>
          <p:cNvSpPr>
            <a:spLocks noChangeArrowheads="1"/>
          </p:cNvSpPr>
          <p:nvPr/>
        </p:nvSpPr>
        <p:spPr bwMode="auto">
          <a:xfrm>
            <a:off x="20574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19" name="Rectangle 211"/>
          <p:cNvSpPr>
            <a:spLocks noChangeArrowheads="1"/>
          </p:cNvSpPr>
          <p:nvPr/>
        </p:nvSpPr>
        <p:spPr bwMode="auto">
          <a:xfrm>
            <a:off x="43434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20" name="Rectangle 212"/>
          <p:cNvSpPr>
            <a:spLocks noChangeArrowheads="1"/>
          </p:cNvSpPr>
          <p:nvPr/>
        </p:nvSpPr>
        <p:spPr bwMode="auto">
          <a:xfrm>
            <a:off x="67818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22" name="Line 214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3" name="Line 215"/>
          <p:cNvSpPr>
            <a:spLocks noChangeShapeType="1"/>
          </p:cNvSpPr>
          <p:nvPr/>
        </p:nvSpPr>
        <p:spPr bwMode="auto">
          <a:xfrm>
            <a:off x="26670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4" name="Line 216"/>
          <p:cNvSpPr>
            <a:spLocks noChangeShapeType="1"/>
          </p:cNvSpPr>
          <p:nvPr/>
        </p:nvSpPr>
        <p:spPr bwMode="auto">
          <a:xfrm>
            <a:off x="49530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5" name="Line 217"/>
          <p:cNvSpPr>
            <a:spLocks noChangeShapeType="1"/>
          </p:cNvSpPr>
          <p:nvPr/>
        </p:nvSpPr>
        <p:spPr bwMode="auto">
          <a:xfrm>
            <a:off x="7315200" y="5715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6" name="AutoShape 218"/>
          <p:cNvSpPr>
            <a:spLocks noChangeArrowheads="1"/>
          </p:cNvSpPr>
          <p:nvPr/>
        </p:nvSpPr>
        <p:spPr bwMode="auto">
          <a:xfrm>
            <a:off x="1676400" y="5334000"/>
            <a:ext cx="381000" cy="3810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68828" name="AutoShape 220"/>
          <p:cNvSpPr>
            <a:spLocks noChangeArrowheads="1"/>
          </p:cNvSpPr>
          <p:nvPr/>
        </p:nvSpPr>
        <p:spPr bwMode="auto">
          <a:xfrm>
            <a:off x="3810000" y="5410200"/>
            <a:ext cx="381000" cy="3810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68829" name="Line 221"/>
          <p:cNvSpPr>
            <a:spLocks noChangeShapeType="1"/>
          </p:cNvSpPr>
          <p:nvPr/>
        </p:nvSpPr>
        <p:spPr bwMode="auto">
          <a:xfrm>
            <a:off x="6324600" y="5562600"/>
            <a:ext cx="3810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0" name="Line 222"/>
          <p:cNvSpPr>
            <a:spLocks noChangeShapeType="1"/>
          </p:cNvSpPr>
          <p:nvPr/>
        </p:nvSpPr>
        <p:spPr bwMode="auto">
          <a:xfrm>
            <a:off x="6324600" y="5791200"/>
            <a:ext cx="3810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1" name="Line 223"/>
          <p:cNvSpPr>
            <a:spLocks noChangeShapeType="1"/>
          </p:cNvSpPr>
          <p:nvPr/>
        </p:nvSpPr>
        <p:spPr bwMode="auto">
          <a:xfrm flipH="1" flipV="1">
            <a:off x="12954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2" name="Line 224"/>
          <p:cNvSpPr>
            <a:spLocks noChangeShapeType="1"/>
          </p:cNvSpPr>
          <p:nvPr/>
        </p:nvSpPr>
        <p:spPr bwMode="auto">
          <a:xfrm flipH="1" flipV="1">
            <a:off x="57150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3" name="Line 225"/>
          <p:cNvSpPr>
            <a:spLocks noChangeShapeType="1"/>
          </p:cNvSpPr>
          <p:nvPr/>
        </p:nvSpPr>
        <p:spPr bwMode="auto">
          <a:xfrm flipH="1" flipV="1">
            <a:off x="33528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4" name="Line 226"/>
          <p:cNvSpPr>
            <a:spLocks noChangeShapeType="1"/>
          </p:cNvSpPr>
          <p:nvPr/>
        </p:nvSpPr>
        <p:spPr bwMode="auto">
          <a:xfrm flipH="1" flipV="1">
            <a:off x="81534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5" name="Rectangle 21"/>
          <p:cNvSpPr>
            <a:spLocks noChangeArrowheads="1"/>
          </p:cNvSpPr>
          <p:nvPr/>
        </p:nvSpPr>
        <p:spPr bwMode="auto">
          <a:xfrm>
            <a:off x="1981200" y="6019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8836" name="Rectangle 21"/>
          <p:cNvSpPr>
            <a:spLocks noChangeArrowheads="1"/>
          </p:cNvSpPr>
          <p:nvPr/>
        </p:nvSpPr>
        <p:spPr bwMode="auto">
          <a:xfrm>
            <a:off x="8794750" y="6019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8837" name="Rectangle 21"/>
          <p:cNvSpPr>
            <a:spLocks noChangeArrowheads="1"/>
          </p:cNvSpPr>
          <p:nvPr/>
        </p:nvSpPr>
        <p:spPr bwMode="auto">
          <a:xfrm>
            <a:off x="6324600" y="6019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8838" name="Rectangle 21"/>
          <p:cNvSpPr>
            <a:spLocks noChangeArrowheads="1"/>
          </p:cNvSpPr>
          <p:nvPr/>
        </p:nvSpPr>
        <p:spPr bwMode="auto">
          <a:xfrm>
            <a:off x="3962400" y="6019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013816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94242" grpId="0"/>
      <p:bldP spid="100382" grpId="0" animBg="1"/>
      <p:bldP spid="68660" grpId="0" animBg="1"/>
      <p:bldP spid="2" grpId="0"/>
      <p:bldP spid="3" grpId="0"/>
      <p:bldP spid="68709" grpId="0" animBg="1"/>
      <p:bldP spid="68710" grpId="0" animBg="1"/>
      <p:bldP spid="68766" grpId="0" animBg="1"/>
      <p:bldP spid="4" grpId="0"/>
      <p:bldP spid="68791" grpId="0"/>
      <p:bldP spid="68795" grpId="0"/>
      <p:bldP spid="68799" grpId="0"/>
      <p:bldP spid="68800" grpId="0"/>
      <p:bldP spid="68801" grpId="0"/>
      <p:bldP spid="68805" grpId="0"/>
      <p:bldP spid="68806" grpId="0"/>
      <p:bldP spid="68807" grpId="0"/>
      <p:bldP spid="68811" grpId="0"/>
      <p:bldP spid="68812" grpId="0"/>
      <p:bldP spid="68813" grpId="0"/>
      <p:bldP spid="5" grpId="0" animBg="1"/>
      <p:bldP spid="6" grpId="0" animBg="1"/>
      <p:bldP spid="7" grpId="0" animBg="1"/>
      <p:bldP spid="68817" grpId="0"/>
      <p:bldP spid="68818" grpId="0"/>
      <p:bldP spid="68819" grpId="0"/>
      <p:bldP spid="68820" grpId="0"/>
      <p:bldP spid="68822" grpId="0" animBg="1"/>
      <p:bldP spid="68823" grpId="0" animBg="1"/>
      <p:bldP spid="68824" grpId="0" animBg="1"/>
      <p:bldP spid="68825" grpId="0" animBg="1"/>
      <p:bldP spid="68826" grpId="0" animBg="1"/>
      <p:bldP spid="68828" grpId="0" animBg="1"/>
      <p:bldP spid="68829" grpId="0" animBg="1"/>
      <p:bldP spid="68830" grpId="0" animBg="1"/>
      <p:bldP spid="68831" grpId="0" animBg="1"/>
      <p:bldP spid="68832" grpId="0" animBg="1"/>
      <p:bldP spid="68833" grpId="0" animBg="1"/>
      <p:bldP spid="68834" grpId="0" animBg="1"/>
      <p:bldP spid="68835" grpId="0"/>
      <p:bldP spid="68836" grpId="0"/>
      <p:bldP spid="68837" grpId="0"/>
      <p:bldP spid="688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288" y="-58903"/>
            <a:ext cx="7772400" cy="88239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Shifts in Demand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4964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CHANGES IN DEMAND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dirty="0" smtClean="0">
                <a:solidFill>
                  <a:srgbClr val="000099"/>
                </a:solidFill>
              </a:rPr>
              <a:t>Ceteris paribus</a:t>
            </a:r>
            <a:r>
              <a:rPr lang="en-US" altLang="en-US" b="1" i="1" dirty="0" smtClean="0"/>
              <a:t>-</a:t>
            </a:r>
            <a:r>
              <a:rPr lang="en-US" altLang="en-US" b="1" dirty="0" smtClean="0"/>
              <a:t>“all other things held constant.”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If the price goes down there will be an </a:t>
            </a:r>
            <a:r>
              <a:rPr lang="en-US" altLang="en-US" b="1" u="sng" dirty="0" smtClean="0"/>
              <a:t>increase in quantity demanded</a:t>
            </a:r>
            <a:r>
              <a:rPr lang="en-US" altLang="en-US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If the price goes up, there will be a </a:t>
            </a:r>
            <a:r>
              <a:rPr lang="en-US" altLang="en-US" b="1" u="sng" dirty="0" smtClean="0"/>
              <a:t>decrease in quantity demanded</a:t>
            </a:r>
            <a:r>
              <a:rPr lang="en-US" altLang="en-US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An </a:t>
            </a:r>
            <a:r>
              <a:rPr lang="en-US" altLang="en-US" b="1" u="sng" dirty="0" smtClean="0"/>
              <a:t>increase in demand </a:t>
            </a:r>
            <a:r>
              <a:rPr lang="en-US" altLang="en-US" b="1" dirty="0" smtClean="0"/>
              <a:t>means that at each price, more people are willing and able to buy.</a:t>
            </a:r>
            <a:endParaRPr lang="en-US" altLang="en-US" sz="2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This is a change in demand, not a change in quantity demanded</a:t>
            </a:r>
          </a:p>
        </p:txBody>
      </p:sp>
      <p:sp>
        <p:nvSpPr>
          <p:cNvPr id="27655" name="AutoShape 5"/>
          <p:cNvSpPr>
            <a:spLocks noChangeArrowheads="1"/>
          </p:cNvSpPr>
          <p:nvPr/>
        </p:nvSpPr>
        <p:spPr bwMode="auto">
          <a:xfrm>
            <a:off x="763587" y="980728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Changes in price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DO NOT shift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the curve!</a:t>
            </a:r>
          </a:p>
        </p:txBody>
      </p:sp>
    </p:spTree>
    <p:extLst>
      <p:ext uri="{BB962C8B-B14F-4D97-AF65-F5344CB8AC3E}">
        <p14:creationId xmlns:p14="http://schemas.microsoft.com/office/powerpoint/2010/main" val="25663666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  <p:bldP spid="276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40716"/>
            <a:ext cx="8629650" cy="48066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Shift in Demand</a:t>
            </a:r>
          </a:p>
        </p:txBody>
      </p:sp>
      <p:grpSp>
        <p:nvGrpSpPr>
          <p:cNvPr id="44035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44075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4076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4036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4037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4038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39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44040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44041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n-lt"/>
              </a:rPr>
              <a:t>Demand Schedule</a:t>
            </a:r>
          </a:p>
        </p:txBody>
      </p:sp>
      <p:sp>
        <p:nvSpPr>
          <p:cNvPr id="44042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graphicFrame>
        <p:nvGraphicFramePr>
          <p:cNvPr id="82958" name="Group 14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Demanded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7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68" name="Oval 38"/>
          <p:cNvSpPr>
            <a:spLocks noChangeArrowheads="1"/>
          </p:cNvSpPr>
          <p:nvPr/>
        </p:nvSpPr>
        <p:spPr bwMode="auto"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4069" name="Oval 39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4070" name="Oval 40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4071" name="Oval 41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4072" name="Oval 42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4073" name="Rectangle 31"/>
          <p:cNvSpPr>
            <a:spLocks noChangeArrowheads="1"/>
          </p:cNvSpPr>
          <p:nvPr/>
        </p:nvSpPr>
        <p:spPr bwMode="auto">
          <a:xfrm>
            <a:off x="7086600" y="51816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  <p:sp>
        <p:nvSpPr>
          <p:cNvPr id="82988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cereal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makes you smarter?</a:t>
            </a:r>
          </a:p>
        </p:txBody>
      </p:sp>
    </p:spTree>
    <p:extLst>
      <p:ext uri="{BB962C8B-B14F-4D97-AF65-F5344CB8AC3E}">
        <p14:creationId xmlns:p14="http://schemas.microsoft.com/office/powerpoint/2010/main" val="32316896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salazar\Desktop\AP Economics\Unit 2 Supply, Demand, and Consumer Choice\Calvin Mixes Product Market and Factor Market.tif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3541" r="3922" b="47974"/>
          <a:stretch>
            <a:fillRect/>
          </a:stretch>
        </p:blipFill>
        <p:spPr bwMode="auto">
          <a:xfrm>
            <a:off x="0" y="838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53514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Shift in Demand</a:t>
            </a:r>
          </a:p>
        </p:txBody>
      </p:sp>
      <p:grpSp>
        <p:nvGrpSpPr>
          <p:cNvPr id="48131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48184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8185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8132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8133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8134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35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48136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48137" name="Text Box 34"/>
          <p:cNvSpPr txBox="1">
            <a:spLocks noChangeArrowheads="1"/>
          </p:cNvSpPr>
          <p:nvPr/>
        </p:nvSpPr>
        <p:spPr bwMode="auto">
          <a:xfrm>
            <a:off x="410463" y="942202"/>
            <a:ext cx="213360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C0000"/>
                </a:solidFill>
                <a:latin typeface="+mn-lt"/>
              </a:rPr>
              <a:t>Demand Schedule</a:t>
            </a:r>
            <a:endParaRPr lang="en-US" altLang="en-US" sz="28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8138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48139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C5D0F9-AD01-4DDB-ADB5-19137448128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graphicFrame>
        <p:nvGraphicFramePr>
          <p:cNvPr id="89164" name="Group 76"/>
          <p:cNvGraphicFramePr>
            <a:graphicFrameLocks noGrp="1"/>
          </p:cNvGraphicFramePr>
          <p:nvPr>
            <p:extLst/>
          </p:nvPr>
        </p:nvGraphicFramePr>
        <p:xfrm>
          <a:off x="304800" y="2057400"/>
          <a:ext cx="2327275" cy="4175126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Demanded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3" name="Rectangle 31"/>
          <p:cNvSpPr>
            <a:spLocks noChangeArrowheads="1"/>
          </p:cNvSpPr>
          <p:nvPr/>
        </p:nvSpPr>
        <p:spPr bwMode="auto">
          <a:xfrm>
            <a:off x="7086600" y="51816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  <p:sp>
        <p:nvSpPr>
          <p:cNvPr id="48165" name="Line 45"/>
          <p:cNvSpPr>
            <a:spLocks noChangeShapeType="1"/>
          </p:cNvSpPr>
          <p:nvPr/>
        </p:nvSpPr>
        <p:spPr bwMode="auto">
          <a:xfrm flipV="1">
            <a:off x="1371600" y="37338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8166" name="Line 46"/>
          <p:cNvSpPr>
            <a:spLocks noChangeShapeType="1"/>
          </p:cNvSpPr>
          <p:nvPr/>
        </p:nvSpPr>
        <p:spPr bwMode="auto">
          <a:xfrm flipV="1">
            <a:off x="1371600" y="43434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8167" name="Line 47"/>
          <p:cNvSpPr>
            <a:spLocks noChangeShapeType="1"/>
          </p:cNvSpPr>
          <p:nvPr/>
        </p:nvSpPr>
        <p:spPr bwMode="auto">
          <a:xfrm flipV="1">
            <a:off x="1447800" y="50292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8168" name="Line 48"/>
          <p:cNvSpPr>
            <a:spLocks noChangeShapeType="1"/>
          </p:cNvSpPr>
          <p:nvPr/>
        </p:nvSpPr>
        <p:spPr bwMode="auto">
          <a:xfrm flipV="1">
            <a:off x="1371600" y="5715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8169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8170" name="Oval 56"/>
          <p:cNvSpPr>
            <a:spLocks noChangeArrowheads="1"/>
          </p:cNvSpPr>
          <p:nvPr/>
        </p:nvSpPr>
        <p:spPr bwMode="auto"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8171" name="Oval 57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8172" name="Oval 58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8173" name="Oval 59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48174" name="Oval 60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89155" name="AutoShape 67"/>
          <p:cNvSpPr>
            <a:spLocks noChangeArrowheads="1"/>
          </p:cNvSpPr>
          <p:nvPr/>
        </p:nvSpPr>
        <p:spPr bwMode="auto">
          <a:xfrm>
            <a:off x="5029200" y="2819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2" name="Freeform 30"/>
          <p:cNvSpPr>
            <a:spLocks/>
          </p:cNvSpPr>
          <p:nvPr/>
        </p:nvSpPr>
        <p:spPr bwMode="auto">
          <a:xfrm rot="-358900">
            <a:off x="52578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9157" name="Oval 69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89158" name="Oval 70"/>
          <p:cNvSpPr>
            <a:spLocks noChangeArrowheads="1"/>
          </p:cNvSpPr>
          <p:nvPr/>
        </p:nvSpPr>
        <p:spPr bwMode="auto">
          <a:xfrm>
            <a:off x="55626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89159" name="Oval 71"/>
          <p:cNvSpPr>
            <a:spLocks noChangeArrowheads="1"/>
          </p:cNvSpPr>
          <p:nvPr/>
        </p:nvSpPr>
        <p:spPr bwMode="auto">
          <a:xfrm>
            <a:off x="62484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89160" name="Oval 72"/>
          <p:cNvSpPr>
            <a:spLocks noChangeArrowheads="1"/>
          </p:cNvSpPr>
          <p:nvPr/>
        </p:nvSpPr>
        <p:spPr bwMode="auto">
          <a:xfrm>
            <a:off x="73914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89161" name="Oval 73"/>
          <p:cNvSpPr>
            <a:spLocks noChangeArrowheads="1"/>
          </p:cNvSpPr>
          <p:nvPr/>
        </p:nvSpPr>
        <p:spPr bwMode="auto">
          <a:xfrm>
            <a:off x="89916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8567738" y="4343400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  <a:r>
              <a:rPr lang="en-US" altLang="en-US" sz="2800" b="1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638800" y="1371600"/>
            <a:ext cx="35052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/>
              <a:t>Increase in Demand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More people want cereal at each price level</a:t>
            </a:r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V="1">
            <a:off x="1425927" y="30099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968173" y="2903399"/>
            <a:ext cx="7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8173" y="3580211"/>
            <a:ext cx="7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8173" y="4293157"/>
            <a:ext cx="7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5650" y="4952369"/>
            <a:ext cx="7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17430" y="5629181"/>
            <a:ext cx="7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cereal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causes baldness?</a:t>
            </a:r>
          </a:p>
        </p:txBody>
      </p:sp>
    </p:spTree>
    <p:extLst>
      <p:ext uri="{BB962C8B-B14F-4D97-AF65-F5344CB8AC3E}">
        <p14:creationId xmlns:p14="http://schemas.microsoft.com/office/powerpoint/2010/main" val="31683568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 animBg="1"/>
      <p:bldP spid="48166" grpId="0" animBg="1"/>
      <p:bldP spid="48167" grpId="0" animBg="1"/>
      <p:bldP spid="48168" grpId="0" animBg="1"/>
      <p:bldP spid="89155" grpId="0" animBg="1"/>
      <p:bldP spid="2" grpId="0" animBg="1"/>
      <p:bldP spid="89157" grpId="0" animBg="1"/>
      <p:bldP spid="89158" grpId="0" animBg="1"/>
      <p:bldP spid="89159" grpId="0" animBg="1"/>
      <p:bldP spid="89160" grpId="0" animBg="1"/>
      <p:bldP spid="89161" grpId="0" animBg="1"/>
      <p:bldP spid="3" grpId="0"/>
      <p:bldP spid="4" grpId="0"/>
      <p:bldP spid="37" grpId="0" animBg="1"/>
      <p:bldP spid="6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31514"/>
            <a:ext cx="8629650" cy="5099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Shift in Demand</a:t>
            </a:r>
          </a:p>
        </p:txBody>
      </p:sp>
      <p:grpSp>
        <p:nvGrpSpPr>
          <p:cNvPr id="53251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53303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3304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53253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3254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3255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53256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53257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Demand Schedule</a:t>
            </a:r>
          </a:p>
        </p:txBody>
      </p:sp>
      <p:sp>
        <p:nvSpPr>
          <p:cNvPr id="53258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graphicFrame>
        <p:nvGraphicFramePr>
          <p:cNvPr id="94222" name="Group 14"/>
          <p:cNvGraphicFramePr>
            <a:graphicFrameLocks noGrp="1"/>
          </p:cNvGraphicFramePr>
          <p:nvPr>
            <p:extLst/>
          </p:nvPr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Demanded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3" name="Rectangle 31"/>
          <p:cNvSpPr>
            <a:spLocks noChangeArrowheads="1"/>
          </p:cNvSpPr>
          <p:nvPr/>
        </p:nvSpPr>
        <p:spPr bwMode="auto">
          <a:xfrm>
            <a:off x="7315200" y="50292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  <p:sp>
        <p:nvSpPr>
          <p:cNvPr id="53284" name="Line 38"/>
          <p:cNvSpPr>
            <a:spLocks noChangeShapeType="1"/>
          </p:cNvSpPr>
          <p:nvPr/>
        </p:nvSpPr>
        <p:spPr bwMode="auto">
          <a:xfrm flipV="1">
            <a:off x="1447800" y="3048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85" name="Line 39"/>
          <p:cNvSpPr>
            <a:spLocks noChangeShapeType="1"/>
          </p:cNvSpPr>
          <p:nvPr/>
        </p:nvSpPr>
        <p:spPr bwMode="auto">
          <a:xfrm flipV="1">
            <a:off x="1371600" y="37338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86" name="Line 40"/>
          <p:cNvSpPr>
            <a:spLocks noChangeShapeType="1"/>
          </p:cNvSpPr>
          <p:nvPr/>
        </p:nvSpPr>
        <p:spPr bwMode="auto">
          <a:xfrm flipV="1">
            <a:off x="1371600" y="43434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87" name="Line 41"/>
          <p:cNvSpPr>
            <a:spLocks noChangeShapeType="1"/>
          </p:cNvSpPr>
          <p:nvPr/>
        </p:nvSpPr>
        <p:spPr bwMode="auto">
          <a:xfrm flipV="1">
            <a:off x="1447800" y="50292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88" name="Line 42"/>
          <p:cNvSpPr>
            <a:spLocks noChangeShapeType="1"/>
          </p:cNvSpPr>
          <p:nvPr/>
        </p:nvSpPr>
        <p:spPr bwMode="auto">
          <a:xfrm flipV="1">
            <a:off x="1371600" y="5715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89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290" name="Oval 44"/>
          <p:cNvSpPr>
            <a:spLocks noChangeArrowheads="1"/>
          </p:cNvSpPr>
          <p:nvPr/>
        </p:nvSpPr>
        <p:spPr bwMode="auto"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3291" name="Oval 45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3292" name="Oval 46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3293" name="Oval 47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3294" name="Oval 48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94257" name="AutoShape 49"/>
          <p:cNvSpPr>
            <a:spLocks noChangeArrowheads="1"/>
          </p:cNvSpPr>
          <p:nvPr/>
        </p:nvSpPr>
        <p:spPr bwMode="auto">
          <a:xfrm rot="10800000">
            <a:off x="48768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6172200" y="5029200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  <a:r>
              <a:rPr lang="en-US" altLang="en-US" sz="28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5029200" y="1828800"/>
            <a:ext cx="3505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Decrease in Demand</a:t>
            </a:r>
            <a:endParaRPr lang="en-US" altLang="en-US" sz="2400" b="1" dirty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</a:rPr>
              <a:t>Prices didn’t change but people want LESS cereal</a:t>
            </a:r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 rot="-358900">
            <a:off x="3876675" y="2528888"/>
            <a:ext cx="2667000" cy="26670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4268" name="Oval 60"/>
          <p:cNvSpPr>
            <a:spLocks noChangeArrowheads="1"/>
          </p:cNvSpPr>
          <p:nvPr/>
        </p:nvSpPr>
        <p:spPr bwMode="auto">
          <a:xfrm>
            <a:off x="36576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94269" name="Oval 61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94270" name="Oval 62"/>
          <p:cNvSpPr>
            <a:spLocks noChangeArrowheads="1"/>
          </p:cNvSpPr>
          <p:nvPr/>
        </p:nvSpPr>
        <p:spPr bwMode="auto">
          <a:xfrm>
            <a:off x="51054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94271" name="Oval 63"/>
          <p:cNvSpPr>
            <a:spLocks noChangeArrowheads="1"/>
          </p:cNvSpPr>
          <p:nvPr/>
        </p:nvSpPr>
        <p:spPr bwMode="auto">
          <a:xfrm>
            <a:off x="6629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25512" y="2933880"/>
            <a:ext cx="50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0366" y="3587298"/>
            <a:ext cx="50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04390" y="4285112"/>
            <a:ext cx="57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7380" y="4911275"/>
            <a:ext cx="62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7065" y="5584915"/>
            <a:ext cx="62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14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4" grpId="0" animBg="1"/>
      <p:bldP spid="53285" grpId="0" animBg="1"/>
      <p:bldP spid="53286" grpId="0" animBg="1"/>
      <p:bldP spid="53287" grpId="0" animBg="1"/>
      <p:bldP spid="53288" grpId="0" animBg="1"/>
      <p:bldP spid="94257" grpId="0" animBg="1"/>
      <p:bldP spid="2" grpId="0"/>
      <p:bldP spid="3" grpId="0"/>
      <p:bldP spid="4" grpId="0" animBg="1"/>
      <p:bldP spid="94268" grpId="0" animBg="1"/>
      <p:bldP spid="94269" grpId="0" animBg="1"/>
      <p:bldP spid="94270" grpId="0" animBg="1"/>
      <p:bldP spid="94271" grpId="0" animBg="1"/>
      <p:bldP spid="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10865"/>
            <a:ext cx="8629650" cy="58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Shift in Demand</a:t>
            </a:r>
          </a:p>
        </p:txBody>
      </p:sp>
      <p:grpSp>
        <p:nvGrpSpPr>
          <p:cNvPr id="54275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54315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4316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54277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4278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4279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54280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54281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Demand Schedule</a:t>
            </a:r>
          </a:p>
        </p:txBody>
      </p:sp>
      <p:sp>
        <p:nvSpPr>
          <p:cNvPr id="54282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54283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4BFC82-9274-45FC-90D7-DBE247AFE0C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graphicFrame>
        <p:nvGraphicFramePr>
          <p:cNvPr id="95246" name="Group 14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Demanded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7" name="Freeform 30"/>
          <p:cNvSpPr>
            <a:spLocks/>
          </p:cNvSpPr>
          <p:nvPr/>
        </p:nvSpPr>
        <p:spPr bwMode="auto">
          <a:xfrm rot="-358900">
            <a:off x="4038600" y="1600200"/>
            <a:ext cx="3657600" cy="36576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308" name="Oval 38"/>
          <p:cNvSpPr>
            <a:spLocks noChangeArrowheads="1"/>
          </p:cNvSpPr>
          <p:nvPr/>
        </p:nvSpPr>
        <p:spPr bwMode="auto"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4309" name="Oval 39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4310" name="Oval 40"/>
          <p:cNvSpPr>
            <a:spLocks noChangeArrowheads="1"/>
          </p:cNvSpPr>
          <p:nvPr/>
        </p:nvSpPr>
        <p:spPr bwMode="auto"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4311" name="Oval 41"/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4312" name="Oval 42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54313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the price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of </a:t>
            </a:r>
            <a:r>
              <a:rPr lang="en-US" altLang="en-US" sz="4800" b="1" u="sng">
                <a:solidFill>
                  <a:schemeClr val="bg1"/>
                </a:solidFill>
              </a:rPr>
              <a:t>MILK</a:t>
            </a:r>
            <a:r>
              <a:rPr lang="en-US" altLang="en-US" sz="4800" b="1">
                <a:solidFill>
                  <a:schemeClr val="bg1"/>
                </a:solidFill>
              </a:rPr>
              <a:t> goes up?</a:t>
            </a:r>
          </a:p>
        </p:txBody>
      </p:sp>
      <p:sp>
        <p:nvSpPr>
          <p:cNvPr id="54314" name="Rectangle 31"/>
          <p:cNvSpPr>
            <a:spLocks noChangeArrowheads="1"/>
          </p:cNvSpPr>
          <p:nvPr/>
        </p:nvSpPr>
        <p:spPr bwMode="auto">
          <a:xfrm>
            <a:off x="7315200" y="5029200"/>
            <a:ext cx="1589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25547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What Causes a Shift in Demand?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8904" y="1106424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b="1" dirty="0"/>
              <a:t>5 </a:t>
            </a:r>
            <a:r>
              <a:rPr lang="en-US" altLang="en-US" sz="3800" b="1" dirty="0" smtClean="0"/>
              <a:t>Factors (Shifters) </a:t>
            </a:r>
            <a:r>
              <a:rPr lang="en-US" altLang="en-US" sz="3800" b="1" dirty="0"/>
              <a:t>of Demand</a:t>
            </a:r>
            <a:r>
              <a:rPr lang="en-US" altLang="en-US" sz="3400" b="1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4200" b="1" dirty="0">
                <a:solidFill>
                  <a:srgbClr val="990000"/>
                </a:solidFill>
              </a:rPr>
              <a:t>Tastes and Preferences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4200" b="1" dirty="0" smtClean="0">
                <a:solidFill>
                  <a:srgbClr val="990000"/>
                </a:solidFill>
              </a:rPr>
              <a:t>Price </a:t>
            </a:r>
            <a:r>
              <a:rPr lang="en-US" altLang="en-US" sz="4200" b="1" dirty="0">
                <a:solidFill>
                  <a:srgbClr val="990000"/>
                </a:solidFill>
              </a:rPr>
              <a:t>of Related Goods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4200" b="1" dirty="0" smtClean="0">
                <a:solidFill>
                  <a:srgbClr val="990000"/>
                </a:solidFill>
              </a:rPr>
              <a:t>Income</a:t>
            </a:r>
            <a:endParaRPr lang="en-US" altLang="en-US" sz="4200" b="1" dirty="0">
              <a:solidFill>
                <a:srgbClr val="990000"/>
              </a:solidFill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4200" b="1" dirty="0" smtClean="0">
                <a:solidFill>
                  <a:srgbClr val="990000"/>
                </a:solidFill>
              </a:rPr>
              <a:t>Future Expectations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4200" b="1" dirty="0" smtClean="0">
                <a:solidFill>
                  <a:srgbClr val="990000"/>
                </a:solidFill>
              </a:rPr>
              <a:t>Demographics</a:t>
            </a:r>
            <a:endParaRPr lang="en-US" altLang="en-US" sz="2600" b="1" dirty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000099"/>
                </a:solidFill>
              </a:rPr>
              <a:t>Changes in PRICE don’t shift the curve. It only causes movement along the curve.</a:t>
            </a:r>
            <a:r>
              <a:rPr lang="en-US" altLang="en-US" sz="30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7088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09934"/>
            <a:ext cx="7772400" cy="9933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of Demand – Tastes and Preferences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826" y="3212976"/>
            <a:ext cx="8915400" cy="4038600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99"/>
                </a:solidFill>
              </a:rPr>
              <a:t>2.  </a:t>
            </a:r>
            <a:r>
              <a:rPr lang="en-US" altLang="en-US" b="1" dirty="0" smtClean="0">
                <a:solidFill>
                  <a:srgbClr val="000099"/>
                </a:solidFill>
              </a:rPr>
              <a:t>Trends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9026" y="1484784"/>
            <a:ext cx="8839200" cy="2362200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dirty="0" smtClean="0">
                <a:solidFill>
                  <a:srgbClr val="990000"/>
                </a:solidFill>
              </a:rPr>
              <a:t>Advertising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66700" y="589285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The demand curve </a:t>
            </a:r>
            <a:r>
              <a:rPr lang="en-US" altLang="en-US" sz="2800" b="1" dirty="0" smtClean="0">
                <a:latin typeface="+mj-lt"/>
              </a:rPr>
              <a:t>can </a:t>
            </a:r>
            <a:r>
              <a:rPr lang="en-US" altLang="en-US" sz="2800" b="1" dirty="0">
                <a:latin typeface="+mj-lt"/>
              </a:rPr>
              <a:t>be affected by a change in </a:t>
            </a:r>
            <a:r>
              <a:rPr lang="en-US" altLang="en-US" sz="2800" b="1" dirty="0" smtClean="0">
                <a:latin typeface="+mj-lt"/>
              </a:rPr>
              <a:t>the tastes and preferences of consumers.</a:t>
            </a:r>
            <a:r>
              <a:rPr lang="en-US" altLang="en-US" sz="2400" b="1" dirty="0" smtClean="0">
                <a:latin typeface="+mj-lt"/>
              </a:rPr>
              <a:t> </a:t>
            </a:r>
            <a:endParaRPr lang="en-US" altLang="en-US" sz="2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60450"/>
            <a:ext cx="5066026" cy="3039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91" y="1752752"/>
            <a:ext cx="3981259" cy="26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27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/>
      <p:bldP spid="82948" grpId="0" build="p" bldLvl="5" autoUpdateAnimBg="0"/>
      <p:bldP spid="8294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09934"/>
            <a:ext cx="7772400" cy="9933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of Demand – Tastes and Preferences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9026" y="1484784"/>
            <a:ext cx="8839200" cy="2362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en-US" b="1" dirty="0" smtClean="0">
                <a:solidFill>
                  <a:srgbClr val="990000"/>
                </a:solidFill>
              </a:rPr>
              <a:t>3. 	New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555097" cy="3038348"/>
          </a:xfrm>
        </p:spPr>
      </p:pic>
    </p:spTree>
    <p:extLst>
      <p:ext uri="{BB962C8B-B14F-4D97-AF65-F5344CB8AC3E}">
        <p14:creationId xmlns:p14="http://schemas.microsoft.com/office/powerpoint/2010/main" val="2057313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09934"/>
            <a:ext cx="7772400" cy="9933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of Demand – Prices of related goods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9026" y="1484784"/>
            <a:ext cx="8839200" cy="2362200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000099"/>
                </a:solidFill>
              </a:rPr>
              <a:t>Substitutes are goods used in place of one another.  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altLang="en-US" b="1" dirty="0" smtClean="0">
                <a:solidFill>
                  <a:srgbClr val="990000"/>
                </a:solidFill>
              </a:rPr>
              <a:t>If </a:t>
            </a:r>
            <a:r>
              <a:rPr lang="en-US" altLang="en-US" b="1" dirty="0" smtClean="0">
                <a:solidFill>
                  <a:srgbClr val="990000"/>
                </a:solidFill>
              </a:rPr>
              <a:t>price of Pepsi falls, demand for Coke will…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66700" y="589285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The demand curve for one good can be affected by a change in the price of ANOTHER related good.</a:t>
            </a:r>
            <a:r>
              <a:rPr lang="en-US" altLang="en-US" sz="2400" b="1" dirty="0">
                <a:latin typeface="+mj-lt"/>
              </a:rPr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2" y="3260154"/>
            <a:ext cx="3960813" cy="23764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3314235" cy="26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67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 bldLvl="5" autoUpdateAnimBg="0"/>
      <p:bldP spid="8294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62547"/>
            <a:ext cx="7772400" cy="8492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Substitutes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948727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254147" cy="372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212975"/>
            <a:ext cx="4676919" cy="37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29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Demand – Prices of related goods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529120" cy="275227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355" y="980728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533400" indent="-533400">
              <a:spcBef>
                <a:spcPct val="0"/>
              </a:spcBef>
            </a:pPr>
            <a:r>
              <a:rPr lang="en-US" altLang="en-US" sz="2400" b="1" kern="0" dirty="0" smtClean="0">
                <a:solidFill>
                  <a:srgbClr val="000099"/>
                </a:solidFill>
              </a:rPr>
              <a:t>2.  Complements are two goods that are bought and used together.  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b="1" kern="0" dirty="0" smtClean="0">
                <a:solidFill>
                  <a:srgbClr val="990000"/>
                </a:solidFill>
              </a:rPr>
              <a:t>If </a:t>
            </a:r>
            <a:r>
              <a:rPr lang="en-US" altLang="en-US" b="1" kern="0" dirty="0" smtClean="0">
                <a:solidFill>
                  <a:srgbClr val="990000"/>
                </a:solidFill>
              </a:rPr>
              <a:t>price of skis falls, demand for ski boots will...</a:t>
            </a:r>
            <a:r>
              <a:rPr lang="en-US" altLang="en-US" kern="0" dirty="0" smtClean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32137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0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872" y="-121984"/>
            <a:ext cx="7772400" cy="9933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of Demand - Income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600200"/>
            <a:ext cx="8839200" cy="2362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Normal Goods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990000"/>
                </a:solidFill>
              </a:rPr>
              <a:t>As income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increases, …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990000"/>
                </a:solidFill>
              </a:rPr>
              <a:t>As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income falls,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…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E.g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luxury cars, takeaway coffee,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jewellery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The incomes of </a:t>
            </a:r>
            <a:r>
              <a:rPr lang="en-US" altLang="en-US" dirty="0" smtClean="0">
                <a:latin typeface="+mn-lt"/>
              </a:rPr>
              <a:t>consumers </a:t>
            </a:r>
            <a:r>
              <a:rPr lang="en-US" altLang="en-US" dirty="0">
                <a:latin typeface="+mn-lt"/>
              </a:rPr>
              <a:t>change the demand, but how depends on the type of good.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1690470" cy="1690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56379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615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 bldLvl="5" autoUpdateAnimBg="0"/>
      <p:bldP spid="8499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1412776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1.1 Competitive Markets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102" y="5208687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600" kern="0" dirty="0" smtClean="0"/>
              <a:t>Demand</a:t>
            </a:r>
            <a:endParaRPr lang="en-US" sz="36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88" y="2263576"/>
            <a:ext cx="3996406" cy="26775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872" y="-121984"/>
            <a:ext cx="7772400" cy="9933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of Demand - Income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4" y="2259807"/>
            <a:ext cx="8915400" cy="1981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99"/>
                </a:solidFill>
              </a:rPr>
              <a:t>2.  Inferior Goods 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tx1"/>
                </a:solidFill>
              </a:rPr>
              <a:t>E.g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. low-grade mince meat, used cars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FEE09-E261-477B-8349-C3D35D906F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pic>
        <p:nvPicPr>
          <p:cNvPr id="38921" name="Picture 9" descr="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 descr="toilet-paper-r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197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19" descr="mcdonal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81600"/>
            <a:ext cx="1543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 descr="yatch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6014" r="16840" b="22028"/>
          <a:stretch>
            <a:fillRect/>
          </a:stretch>
        </p:blipFill>
        <p:spPr bwMode="auto">
          <a:xfrm>
            <a:off x="1600200" y="54102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5291138"/>
            <a:ext cx="1636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973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Demand – Future expectations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3962400" cy="2160240"/>
          </a:xfrm>
        </p:spPr>
        <p:txBody>
          <a:bodyPr/>
          <a:lstStyle/>
          <a:p>
            <a:pPr marL="0" indent="0"/>
            <a:r>
              <a:rPr lang="en-AU" dirty="0" smtClean="0"/>
              <a:t>Future expectations of price can shift demand.</a:t>
            </a:r>
          </a:p>
          <a:p>
            <a:pPr marL="0" indent="0"/>
            <a:endParaRPr lang="en-AU" dirty="0"/>
          </a:p>
          <a:p>
            <a:pPr marL="0" indent="0"/>
            <a:r>
              <a:rPr lang="en-AU" sz="1800" dirty="0" smtClean="0"/>
              <a:t>Lower expected future price = decrease in demand (shift to the left)</a:t>
            </a:r>
            <a:endParaRPr lang="en-AU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2857500" cy="190500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39630" y="3819339"/>
            <a:ext cx="3962400" cy="2160240"/>
          </a:xfrm>
        </p:spPr>
        <p:txBody>
          <a:bodyPr/>
          <a:lstStyle/>
          <a:p>
            <a:pPr marL="0" indent="0"/>
            <a:r>
              <a:rPr lang="en-AU" sz="1800" dirty="0" smtClean="0"/>
              <a:t>Higher expected future price = increase in demand (shift to the right)</a:t>
            </a:r>
            <a:endParaRPr lang="en-A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6" y="3356992"/>
            <a:ext cx="3707271" cy="247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5604"/>
            <a:ext cx="1500758" cy="1500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17" y="4726671"/>
            <a:ext cx="1813832" cy="13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55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Demand – Demographics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8064896" cy="2160240"/>
          </a:xfrm>
        </p:spPr>
        <p:txBody>
          <a:bodyPr/>
          <a:lstStyle/>
          <a:p>
            <a:pPr marL="0" indent="0"/>
            <a:r>
              <a:rPr lang="en-AU" dirty="0" smtClean="0"/>
              <a:t>Changes in market size will affect demand.</a:t>
            </a:r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41666"/>
            <a:ext cx="2486025" cy="1838325"/>
          </a:xfr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3497" y="3747006"/>
            <a:ext cx="8064896" cy="2160240"/>
          </a:xfrm>
        </p:spPr>
        <p:txBody>
          <a:bodyPr/>
          <a:lstStyle/>
          <a:p>
            <a:pPr marL="0" indent="0"/>
            <a:r>
              <a:rPr lang="en-AU" dirty="0" smtClean="0"/>
              <a:t>Changes in demographics will affect demand.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e.g. in an ageing suburb, demand for childcare </a:t>
            </a:r>
            <a:r>
              <a:rPr lang="en-AU" smtClean="0"/>
              <a:t>will decrease</a:t>
            </a:r>
            <a:endParaRPr lang="en-AU" dirty="0" smtClean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5368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2341563" y="1843088"/>
            <a:ext cx="4173537" cy="4252912"/>
            <a:chOff x="1473" y="948"/>
            <a:chExt cx="2989" cy="2724"/>
          </a:xfrm>
        </p:grpSpPr>
        <p:sp>
          <p:nvSpPr>
            <p:cNvPr id="67611" name="Line 3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612" name="Line 4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1874838" y="150018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6561138" y="6035675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Q Cereal</a:t>
            </a: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2078038" y="5921375"/>
            <a:ext cx="40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1600200" y="3352800"/>
            <a:ext cx="8112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b="1">
                <a:latin typeface="Arial" panose="020B0604020202020204" pitchFamily="34" charset="0"/>
              </a:rPr>
              <a:t>$3</a:t>
            </a:r>
          </a:p>
          <a:p>
            <a:pPr algn="r"/>
            <a:endParaRPr lang="en-US" altLang="en-US" b="1">
              <a:latin typeface="Arial" panose="020B0604020202020204" pitchFamily="34" charset="0"/>
            </a:endParaRPr>
          </a:p>
          <a:p>
            <a:pPr algn="r"/>
            <a:endParaRPr lang="en-US" altLang="en-US" b="1">
              <a:latin typeface="Arial" panose="020B0604020202020204" pitchFamily="34" charset="0"/>
            </a:endParaRPr>
          </a:p>
          <a:p>
            <a:pPr algn="r"/>
            <a:r>
              <a:rPr lang="en-US" altLang="en-US" b="1">
                <a:latin typeface="Arial" panose="020B0604020202020204" pitchFamily="34" charset="0"/>
              </a:rPr>
              <a:t>$2</a:t>
            </a:r>
          </a:p>
          <a:p>
            <a:pPr algn="r"/>
            <a:endParaRPr lang="en-US" altLang="en-US" b="1">
              <a:latin typeface="Arial" panose="020B0604020202020204" pitchFamily="34" charset="0"/>
            </a:endParaRPr>
          </a:p>
          <a:p>
            <a:pPr algn="r"/>
            <a:endParaRPr lang="en-US" altLang="en-US" b="1">
              <a:latin typeface="Arial" panose="020B0604020202020204" pitchFamily="34" charset="0"/>
            </a:endParaRPr>
          </a:p>
          <a:p>
            <a:pPr algn="r"/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67591" name="Freeform 9"/>
          <p:cNvSpPr>
            <a:spLocks/>
          </p:cNvSpPr>
          <p:nvPr/>
        </p:nvSpPr>
        <p:spPr bwMode="auto">
          <a:xfrm>
            <a:off x="2667000" y="2133600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151641 w 4387"/>
              <a:gd name="T3" fmla="*/ 274573 h 4289"/>
              <a:gd name="T4" fmla="*/ 315191 w 4387"/>
              <a:gd name="T5" fmla="*/ 543592 h 4289"/>
              <a:gd name="T6" fmla="*/ 488268 w 4387"/>
              <a:gd name="T7" fmla="*/ 804675 h 4289"/>
              <a:gd name="T8" fmla="*/ 671666 w 4387"/>
              <a:gd name="T9" fmla="*/ 1059409 h 4289"/>
              <a:gd name="T10" fmla="*/ 860621 w 4387"/>
              <a:gd name="T11" fmla="*/ 1303827 h 4289"/>
              <a:gd name="T12" fmla="*/ 1061486 w 4387"/>
              <a:gd name="T13" fmla="*/ 1541103 h 4289"/>
              <a:gd name="T14" fmla="*/ 1269496 w 4387"/>
              <a:gd name="T15" fmla="*/ 1769650 h 4289"/>
              <a:gd name="T16" fmla="*/ 1487033 w 4387"/>
              <a:gd name="T17" fmla="*/ 1991054 h 4289"/>
              <a:gd name="T18" fmla="*/ 1710921 w 4387"/>
              <a:gd name="T19" fmla="*/ 2200556 h 4289"/>
              <a:gd name="T20" fmla="*/ 1942749 w 4387"/>
              <a:gd name="T21" fmla="*/ 2402915 h 4289"/>
              <a:gd name="T22" fmla="*/ 2181722 w 4387"/>
              <a:gd name="T23" fmla="*/ 2594164 h 4289"/>
              <a:gd name="T24" fmla="*/ 2428635 w 4387"/>
              <a:gd name="T25" fmla="*/ 2776684 h 4289"/>
              <a:gd name="T26" fmla="*/ 2681899 w 4387"/>
              <a:gd name="T27" fmla="*/ 2948094 h 4289"/>
              <a:gd name="T28" fmla="*/ 2942308 w 4387"/>
              <a:gd name="T29" fmla="*/ 3109981 h 4289"/>
              <a:gd name="T30" fmla="*/ 3209863 w 4387"/>
              <a:gd name="T31" fmla="*/ 3261552 h 4289"/>
              <a:gd name="T32" fmla="*/ 3482975 w 4387"/>
              <a:gd name="T33" fmla="*/ 3403600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6096000" y="5410200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D</a:t>
            </a:r>
            <a:r>
              <a:rPr lang="en-US" altLang="en-US" sz="2800" b="1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914400" y="13096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3397250" y="6491288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3429000" y="6096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10               20</a:t>
            </a:r>
          </a:p>
        </p:txBody>
      </p:sp>
      <p:sp>
        <p:nvSpPr>
          <p:cNvPr id="6759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0957"/>
            <a:ext cx="9144000" cy="862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en-US" dirty="0" smtClean="0"/>
              <a:t>Change in Quantity demanded vs. Change in Demand</a:t>
            </a:r>
          </a:p>
        </p:txBody>
      </p:sp>
      <p:sp>
        <p:nvSpPr>
          <p:cNvPr id="67597" name="Freeform 15"/>
          <p:cNvSpPr>
            <a:spLocks/>
          </p:cNvSpPr>
          <p:nvPr/>
        </p:nvSpPr>
        <p:spPr bwMode="auto">
          <a:xfrm>
            <a:off x="3581400" y="1905000"/>
            <a:ext cx="3482975" cy="3403600"/>
          </a:xfrm>
          <a:custGeom>
            <a:avLst/>
            <a:gdLst>
              <a:gd name="T0" fmla="*/ 0 w 4387"/>
              <a:gd name="T1" fmla="*/ 0 h 4289"/>
              <a:gd name="T2" fmla="*/ 151641 w 4387"/>
              <a:gd name="T3" fmla="*/ 274573 h 4289"/>
              <a:gd name="T4" fmla="*/ 315191 w 4387"/>
              <a:gd name="T5" fmla="*/ 543592 h 4289"/>
              <a:gd name="T6" fmla="*/ 488268 w 4387"/>
              <a:gd name="T7" fmla="*/ 804675 h 4289"/>
              <a:gd name="T8" fmla="*/ 671666 w 4387"/>
              <a:gd name="T9" fmla="*/ 1059409 h 4289"/>
              <a:gd name="T10" fmla="*/ 860621 w 4387"/>
              <a:gd name="T11" fmla="*/ 1303827 h 4289"/>
              <a:gd name="T12" fmla="*/ 1061486 w 4387"/>
              <a:gd name="T13" fmla="*/ 1541103 h 4289"/>
              <a:gd name="T14" fmla="*/ 1269496 w 4387"/>
              <a:gd name="T15" fmla="*/ 1769650 h 4289"/>
              <a:gd name="T16" fmla="*/ 1487033 w 4387"/>
              <a:gd name="T17" fmla="*/ 1991054 h 4289"/>
              <a:gd name="T18" fmla="*/ 1710921 w 4387"/>
              <a:gd name="T19" fmla="*/ 2200556 h 4289"/>
              <a:gd name="T20" fmla="*/ 1942749 w 4387"/>
              <a:gd name="T21" fmla="*/ 2402915 h 4289"/>
              <a:gd name="T22" fmla="*/ 2181722 w 4387"/>
              <a:gd name="T23" fmla="*/ 2594164 h 4289"/>
              <a:gd name="T24" fmla="*/ 2428635 w 4387"/>
              <a:gd name="T25" fmla="*/ 2776684 h 4289"/>
              <a:gd name="T26" fmla="*/ 2681899 w 4387"/>
              <a:gd name="T27" fmla="*/ 2948094 h 4289"/>
              <a:gd name="T28" fmla="*/ 2942308 w 4387"/>
              <a:gd name="T29" fmla="*/ 3109981 h 4289"/>
              <a:gd name="T30" fmla="*/ 3209863 w 4387"/>
              <a:gd name="T31" fmla="*/ 3261552 h 4289"/>
              <a:gd name="T32" fmla="*/ 3482975 w 4387"/>
              <a:gd name="T33" fmla="*/ 3403600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598" name="Line 16"/>
          <p:cNvSpPr>
            <a:spLocks noChangeShapeType="1"/>
          </p:cNvSpPr>
          <p:nvPr/>
        </p:nvSpPr>
        <p:spPr bwMode="auto">
          <a:xfrm flipV="1">
            <a:off x="3657600" y="3581400"/>
            <a:ext cx="0" cy="2438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599" name="Line 17"/>
          <p:cNvSpPr>
            <a:spLocks noChangeShapeType="1"/>
          </p:cNvSpPr>
          <p:nvPr/>
        </p:nvSpPr>
        <p:spPr bwMode="auto">
          <a:xfrm flipV="1">
            <a:off x="4800600" y="3581400"/>
            <a:ext cx="0" cy="2438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600" name="Line 18"/>
          <p:cNvSpPr>
            <a:spLocks noChangeShapeType="1"/>
          </p:cNvSpPr>
          <p:nvPr/>
        </p:nvSpPr>
        <p:spPr bwMode="auto">
          <a:xfrm flipV="1">
            <a:off x="2438400" y="3581400"/>
            <a:ext cx="2438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601" name="Oval 19"/>
          <p:cNvSpPr>
            <a:spLocks noChangeArrowheads="1"/>
          </p:cNvSpPr>
          <p:nvPr/>
        </p:nvSpPr>
        <p:spPr bwMode="auto">
          <a:xfrm>
            <a:off x="4724400" y="350520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67602" name="Oval 20"/>
          <p:cNvSpPr>
            <a:spLocks noChangeArrowheads="1"/>
          </p:cNvSpPr>
          <p:nvPr/>
        </p:nvSpPr>
        <p:spPr bwMode="auto">
          <a:xfrm>
            <a:off x="3581400" y="3505200"/>
            <a:ext cx="166688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67603" name="Text Box 21"/>
          <p:cNvSpPr txBox="1">
            <a:spLocks noChangeArrowheads="1"/>
          </p:cNvSpPr>
          <p:nvPr/>
        </p:nvSpPr>
        <p:spPr bwMode="auto">
          <a:xfrm>
            <a:off x="35052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</a:t>
            </a:r>
          </a:p>
        </p:txBody>
      </p:sp>
      <p:sp>
        <p:nvSpPr>
          <p:cNvPr id="67604" name="Text Box 22"/>
          <p:cNvSpPr txBox="1">
            <a:spLocks noChangeArrowheads="1"/>
          </p:cNvSpPr>
          <p:nvPr/>
        </p:nvSpPr>
        <p:spPr bwMode="auto">
          <a:xfrm>
            <a:off x="48006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</a:p>
        </p:txBody>
      </p:sp>
      <p:sp>
        <p:nvSpPr>
          <p:cNvPr id="67605" name="Text Box 23"/>
          <p:cNvSpPr txBox="1">
            <a:spLocks noChangeArrowheads="1"/>
          </p:cNvSpPr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67606" name="Line 24"/>
          <p:cNvSpPr>
            <a:spLocks noChangeShapeType="1"/>
          </p:cNvSpPr>
          <p:nvPr/>
        </p:nvSpPr>
        <p:spPr bwMode="auto">
          <a:xfrm flipV="1">
            <a:off x="2362200" y="4724400"/>
            <a:ext cx="24384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7607" name="Oval 25"/>
          <p:cNvSpPr>
            <a:spLocks noChangeArrowheads="1"/>
          </p:cNvSpPr>
          <p:nvPr/>
        </p:nvSpPr>
        <p:spPr bwMode="auto">
          <a:xfrm>
            <a:off x="4724400" y="4572000"/>
            <a:ext cx="165100" cy="217488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/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3124200" y="838200"/>
            <a:ext cx="60198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 b="1">
                <a:solidFill>
                  <a:srgbClr val="990000"/>
                </a:solidFill>
              </a:rPr>
              <a:t>There are two ways to increase quantity from 10 to 20  </a:t>
            </a:r>
            <a:r>
              <a:rPr lang="en-US" altLang="en-US">
                <a:solidFill>
                  <a:srgbClr val="990000"/>
                </a:solidFill>
              </a:rPr>
              <a:t> </a:t>
            </a:r>
            <a:endParaRPr lang="en-US" altLang="en-US" sz="2800" b="1">
              <a:solidFill>
                <a:srgbClr val="000099"/>
              </a:solidFill>
            </a:endParaRPr>
          </a:p>
        </p:txBody>
      </p:sp>
      <p:sp>
        <p:nvSpPr>
          <p:cNvPr id="67609" name="Rectangle 27"/>
          <p:cNvSpPr>
            <a:spLocks noChangeArrowheads="1"/>
          </p:cNvSpPr>
          <p:nvPr/>
        </p:nvSpPr>
        <p:spPr bwMode="auto">
          <a:xfrm>
            <a:off x="7086600" y="4876800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D</a:t>
            </a:r>
            <a:r>
              <a:rPr lang="en-US" altLang="en-US" sz="28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5638800" y="1600200"/>
            <a:ext cx="3505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000099"/>
                </a:solidFill>
              </a:rPr>
              <a:t>A to B is a change in quantity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demanded </a:t>
            </a:r>
            <a:r>
              <a:rPr lang="en-US" altLang="en-US" sz="2800" b="1" dirty="0">
                <a:solidFill>
                  <a:srgbClr val="000099"/>
                </a:solidFill>
              </a:rPr>
              <a:t>(due to a change in price)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000099"/>
                </a:solidFill>
              </a:rPr>
              <a:t>A to C is a change in demand (shift in the curve)</a:t>
            </a:r>
          </a:p>
        </p:txBody>
      </p:sp>
    </p:spTree>
    <p:extLst>
      <p:ext uri="{BB962C8B-B14F-4D97-AF65-F5344CB8AC3E}">
        <p14:creationId xmlns:p14="http://schemas.microsoft.com/office/powerpoint/2010/main" val="2277704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 build="p"/>
      <p:bldP spid="9833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Practice</a:t>
            </a:r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First, identify the determinant (shifter) then decide if demand will increase or decrease</a:t>
            </a:r>
            <a:endParaRPr lang="en-US" altLang="en-US" sz="2800" b="1"/>
          </a:p>
        </p:txBody>
      </p:sp>
      <p:graphicFrame>
        <p:nvGraphicFramePr>
          <p:cNvPr id="40009" name="Group 73"/>
          <p:cNvGraphicFramePr>
            <a:graphicFrameLocks noGrp="1"/>
          </p:cNvGraphicFramePr>
          <p:nvPr/>
        </p:nvGraphicFramePr>
        <p:xfrm>
          <a:off x="228600" y="1828800"/>
          <a:ext cx="8445500" cy="4602426"/>
        </p:xfrm>
        <a:graphic>
          <a:graphicData uri="http://schemas.openxmlformats.org/drawingml/2006/table">
            <a:tbl>
              <a:tblPr/>
              <a:tblGrid>
                <a:gridCol w="598488"/>
                <a:gridCol w="3287712"/>
                <a:gridCol w="2362200"/>
                <a:gridCol w="2197100"/>
              </a:tblGrid>
              <a:tr h="944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Shifter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Increase or Decrease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Left or Right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8121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55120"/>
            <a:ext cx="7772400" cy="8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9144000" cy="23622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Hamburgers (a normal good)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Population boom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Incomes fall due to recession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Price for burritos falls to $1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Price increases to $5 for hamburgers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New health craze- “No ground beef”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Hamburger restaurants announce that they will significantly increase prices next month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Government heavily taxes shakes and fries, causes their prices to quadruple.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Restaurants lower price of burgers to $.50 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altLang="en-US" sz="2400" b="1" dirty="0">
              <a:solidFill>
                <a:srgbClr val="99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chemeClr val="tx1"/>
                </a:solidFill>
              </a:rPr>
              <a:t>Draw the demand diagrams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j-lt"/>
              </a:rPr>
              <a:t>First identify the determinant (Shifter). Then decide if demand will increase or decrease</a:t>
            </a:r>
            <a:endParaRPr lang="en-US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1477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6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What is a market?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98002" y="815808"/>
            <a:ext cx="8075613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dirty="0" smtClean="0"/>
              <a:t>A market is a meeting of buyers and sellers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2" y="4005064"/>
            <a:ext cx="3744416" cy="2597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09" y="1268760"/>
            <a:ext cx="3876414" cy="296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31" y="4432621"/>
            <a:ext cx="2455912" cy="234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786"/>
            <a:ext cx="3960370" cy="24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Drink Auction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200" dirty="0" smtClean="0">
                <a:solidFill>
                  <a:srgbClr val="000099"/>
                </a:solidFill>
              </a:rPr>
              <a:t>I am willing to sell an ice-cold drink.  How much are you willing to pay?</a:t>
            </a:r>
          </a:p>
          <a:p>
            <a:pPr algn="ctr" eaLnBrk="1" hangingPunct="1">
              <a:buFontTx/>
              <a:buNone/>
            </a:pPr>
            <a:endParaRPr lang="en-US" altLang="en-US" sz="1000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89463"/>
            <a:ext cx="1061020" cy="2829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1497955" cy="364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03" y="1772816"/>
            <a:ext cx="3386897" cy="43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-205696"/>
            <a:ext cx="86756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Demand defined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+mn-lt"/>
                <a:sym typeface="Wingdings" panose="05000000000000000000" pitchFamily="2" charset="2"/>
              </a:rPr>
              <a:t>Demand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	Demand is the different quantities of goods that consumers </a:t>
            </a:r>
            <a:r>
              <a:rPr lang="en-US" altLang="en-US" sz="2800" dirty="0" smtClean="0">
                <a:latin typeface="+mn-lt"/>
                <a:sym typeface="Wingdings" panose="05000000000000000000" pitchFamily="2" charset="2"/>
              </a:rPr>
              <a:t>are </a:t>
            </a:r>
            <a:r>
              <a:rPr lang="en-US" altLang="en-US" sz="2800" b="1" dirty="0" smtClean="0">
                <a:latin typeface="+mn-lt"/>
                <a:sym typeface="Wingdings" panose="05000000000000000000" pitchFamily="2" charset="2"/>
              </a:rPr>
              <a:t>willing</a:t>
            </a:r>
            <a:r>
              <a:rPr lang="en-US" altLang="en-US" sz="2800" dirty="0" smtClean="0">
                <a:solidFill>
                  <a:srgbClr val="99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dirty="0" smtClean="0">
                <a:latin typeface="+mn-lt"/>
                <a:sym typeface="Wingdings" panose="05000000000000000000" pitchFamily="2" charset="2"/>
              </a:rPr>
              <a:t>and </a:t>
            </a:r>
            <a:r>
              <a:rPr lang="en-US" altLang="en-US" sz="2800" b="1" dirty="0" smtClean="0">
                <a:latin typeface="+mn-lt"/>
                <a:sym typeface="Wingdings" panose="05000000000000000000" pitchFamily="2" charset="2"/>
              </a:rPr>
              <a:t>able</a:t>
            </a:r>
            <a:r>
              <a:rPr lang="en-US" altLang="en-US" sz="28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to buy at different prices</a:t>
            </a:r>
            <a:r>
              <a:rPr lang="en-US" altLang="en-US" sz="3400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87" y="2348880"/>
            <a:ext cx="3471814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4" y="2852936"/>
            <a:ext cx="2160240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63" y="4803269"/>
            <a:ext cx="2368650" cy="180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12" y="3645024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8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1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Law of Demand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3600" b="1" dirty="0" smtClean="0"/>
              <a:t>Inverse Relationship</a:t>
            </a:r>
            <a:endParaRPr lang="en-US" altLang="en-US" sz="3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7511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83671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Law of demand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3321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As Price Falls…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     …Quantity Demanded Rises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As Price Rises…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     …Quantity Demanded Falls</a:t>
            </a:r>
          </a:p>
        </p:txBody>
      </p:sp>
      <p:pic>
        <p:nvPicPr>
          <p:cNvPr id="27652" name="Picture 6" descr="see saw hap fac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2971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Price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791200" y="49530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Quantity Demanded</a:t>
            </a:r>
          </a:p>
        </p:txBody>
      </p:sp>
    </p:spTree>
    <p:extLst>
      <p:ext uri="{BB962C8B-B14F-4D97-AF65-F5344CB8AC3E}">
        <p14:creationId xmlns:p14="http://schemas.microsoft.com/office/powerpoint/2010/main" val="2632129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296"/>
            <a:ext cx="9144000" cy="57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Law of Demand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076825"/>
          </a:xfrm>
        </p:spPr>
        <p:txBody>
          <a:bodyPr/>
          <a:lstStyle/>
          <a:p>
            <a:pPr marL="381000" indent="-381000" eaLnBrk="1" hangingPunct="1">
              <a:lnSpc>
                <a:spcPct val="11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000099"/>
                </a:solidFill>
              </a:rPr>
              <a:t>Three reasons</a:t>
            </a:r>
            <a:endParaRPr lang="en-US" altLang="en-US" sz="3600" b="1" dirty="0" smtClean="0"/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The Substitution effect 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The Income effect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The Law of Diminishing Marginal Utility</a:t>
            </a:r>
            <a:r>
              <a:rPr lang="en-US" altLang="en-US" sz="3600" b="1" dirty="0" smtClean="0">
                <a:solidFill>
                  <a:schemeClr val="hlink"/>
                </a:solidFill>
              </a:rPr>
              <a:t> </a:t>
            </a:r>
          </a:p>
          <a:p>
            <a:pPr marL="800100" lvl="1" indent="-342900" algn="ctr" eaLnBrk="1" hangingPunct="1">
              <a:lnSpc>
                <a:spcPct val="11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000099"/>
                </a:solidFill>
              </a:rPr>
              <a:t>We will define and explain each…</a:t>
            </a:r>
          </a:p>
        </p:txBody>
      </p:sp>
    </p:spTree>
    <p:extLst>
      <p:ext uri="{BB962C8B-B14F-4D97-AF65-F5344CB8AC3E}">
        <p14:creationId xmlns:p14="http://schemas.microsoft.com/office/powerpoint/2010/main" val="24605500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19325</TotalTime>
  <Words>1366</Words>
  <Application>Microsoft Office PowerPoint</Application>
  <PresentationFormat>On-screen Show (4:3)</PresentationFormat>
  <Paragraphs>454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Neo Sans</vt:lpstr>
      <vt:lpstr>Times New Roman</vt:lpstr>
      <vt:lpstr>Wingdings</vt:lpstr>
      <vt:lpstr>m62-black-currency</vt:lpstr>
      <vt:lpstr>3_2</vt:lpstr>
      <vt:lpstr>2_2</vt:lpstr>
      <vt:lpstr>1_It’s not the design of your template</vt:lpstr>
      <vt:lpstr>The first person to get up and do five star jumps gets unlimited Mars Bars for the rest of the lesson.  You will get one to eat every 5 minutes.</vt:lpstr>
      <vt:lpstr>PowerPoint Presentation</vt:lpstr>
      <vt:lpstr>1.1 Competitive Markets</vt:lpstr>
      <vt:lpstr>What is a market?</vt:lpstr>
      <vt:lpstr>The Drink Auction</vt:lpstr>
      <vt:lpstr>Demand defined</vt:lpstr>
      <vt:lpstr>Law of Demand</vt:lpstr>
      <vt:lpstr>Law of demand</vt:lpstr>
      <vt:lpstr>Law of Demand</vt:lpstr>
      <vt:lpstr>Law of Demand</vt:lpstr>
      <vt:lpstr>Law of Demand</vt:lpstr>
      <vt:lpstr>Law of Demand?</vt:lpstr>
      <vt:lpstr>Law of Demand</vt:lpstr>
      <vt:lpstr>PowerPoint Presentation</vt:lpstr>
      <vt:lpstr>The Demand Curve</vt:lpstr>
      <vt:lpstr>Graphing demand</vt:lpstr>
      <vt:lpstr>How do we get market Demand?</vt:lpstr>
      <vt:lpstr>Shifts in Demand</vt:lpstr>
      <vt:lpstr>Shift in Demand</vt:lpstr>
      <vt:lpstr>Shift in Demand</vt:lpstr>
      <vt:lpstr>Shift in Demand</vt:lpstr>
      <vt:lpstr>Shift in Demand</vt:lpstr>
      <vt:lpstr>What Causes a Shift in Demand?</vt:lpstr>
      <vt:lpstr>Factors of Demand – Tastes and Preferences</vt:lpstr>
      <vt:lpstr>Factors of Demand – Tastes and Preferences</vt:lpstr>
      <vt:lpstr>Factors of Demand – Prices of related goods</vt:lpstr>
      <vt:lpstr>Substitutes</vt:lpstr>
      <vt:lpstr>Factors of Demand – Prices of related goods</vt:lpstr>
      <vt:lpstr>Factors of Demand - Income</vt:lpstr>
      <vt:lpstr>Factors of Demand - Income</vt:lpstr>
      <vt:lpstr>Factors of Demand – Future expectations </vt:lpstr>
      <vt:lpstr>Factors of Demand – Demographics</vt:lpstr>
      <vt:lpstr>Change in Quantity demanded vs. Change in Demand</vt:lpstr>
      <vt:lpstr>Practice</vt:lpstr>
      <vt:lpstr>Practice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203</cp:revision>
  <dcterms:created xsi:type="dcterms:W3CDTF">2013-06-09T05:30:57Z</dcterms:created>
  <dcterms:modified xsi:type="dcterms:W3CDTF">2017-01-30T23:17:45Z</dcterms:modified>
</cp:coreProperties>
</file>