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5"/>
  </p:notesMasterIdLst>
  <p:handoutMasterIdLst>
    <p:handoutMasterId r:id="rId26"/>
  </p:handoutMasterIdLst>
  <p:sldIdLst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67" r:id="rId14"/>
    <p:sldId id="453" r:id="rId15"/>
    <p:sldId id="454" r:id="rId16"/>
    <p:sldId id="455" r:id="rId17"/>
    <p:sldId id="466" r:id="rId18"/>
    <p:sldId id="468" r:id="rId19"/>
    <p:sldId id="460" r:id="rId20"/>
    <p:sldId id="461" r:id="rId21"/>
    <p:sldId id="462" r:id="rId22"/>
    <p:sldId id="465" r:id="rId23"/>
    <p:sldId id="469" r:id="rId24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9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07EB-667C-426E-973E-369BD85DA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76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C3BC6-4054-40D4-A4B5-5A568663E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25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5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  <p:sldLayoutId id="2147483704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8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9144000" cy="393576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 Pearl Exchange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55679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Prize on offer for the best negotiator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2987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79" y="116632"/>
            <a:ext cx="7772400" cy="483840"/>
          </a:xfrm>
        </p:spPr>
        <p:txBody>
          <a:bodyPr/>
          <a:lstStyle/>
          <a:p>
            <a:r>
              <a:rPr lang="en-AU" dirty="0" smtClean="0"/>
              <a:t>Understanding prices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Surplus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3" y="2564904"/>
            <a:ext cx="3028790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162880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Shortage</a:t>
            </a:r>
            <a:endParaRPr lang="en-A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58294" y="51571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Firms will cut prices to get rid of a surplus</a:t>
            </a:r>
            <a:endParaRPr lang="en-AU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05" y="2564904"/>
            <a:ext cx="4357341" cy="2448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879" y="51571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Excess demand will act quickly to raise prices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4624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Supply and Demand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915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Easy as 1, 2, 3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 dirty="0">
                <a:latin typeface="+mn-lt"/>
              </a:rPr>
              <a:t>Before the change: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Draw supply and demand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Label original equilibrium price and quantity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 dirty="0">
                <a:latin typeface="+mn-lt"/>
                <a:cs typeface="Arial" panose="020B0604020202020204" pitchFamily="34" charset="0"/>
              </a:rPr>
              <a:t>The change:</a:t>
            </a:r>
            <a:r>
              <a:rPr lang="en-US" altLang="en-US" sz="2400" b="1" dirty="0">
                <a:latin typeface="+mn-lt"/>
                <a:cs typeface="Arial" panose="020B0604020202020204" pitchFamily="34" charset="0"/>
              </a:rPr>
              <a:t> 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Arial" panose="020B0604020202020204" pitchFamily="34" charset="0"/>
              </a:rPr>
              <a:t>Did it affect supply or </a:t>
            </a:r>
            <a:r>
              <a:rPr lang="en-US" altLang="en-US" sz="2400" b="1" dirty="0" smtClean="0">
                <a:solidFill>
                  <a:srgbClr val="990000"/>
                </a:solidFill>
                <a:latin typeface="+mn-lt"/>
                <a:cs typeface="Arial" panose="020B0604020202020204" pitchFamily="34" charset="0"/>
              </a:rPr>
              <a:t>demand?</a:t>
            </a:r>
            <a:endParaRPr lang="en-US" altLang="en-US" sz="2400" b="1" dirty="0">
              <a:solidFill>
                <a:srgbClr val="990000"/>
              </a:solidFill>
              <a:latin typeface="+mn-lt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Arial" panose="020B0604020202020204" pitchFamily="34" charset="0"/>
              </a:rPr>
              <a:t>Which determinant caused the shift?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Arial" panose="020B0604020202020204" pitchFamily="34" charset="0"/>
              </a:rPr>
              <a:t>Draw increase or decrease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 </a:t>
            </a:r>
            <a:endParaRPr lang="en-US" altLang="en-US" sz="2400" b="1" dirty="0">
              <a:solidFill>
                <a:srgbClr val="99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 dirty="0">
                <a:latin typeface="+mn-lt"/>
                <a:cs typeface="Arial" panose="020B0604020202020204" pitchFamily="34" charset="0"/>
              </a:rPr>
              <a:t>After change:</a:t>
            </a:r>
            <a:r>
              <a:rPr lang="en-US" altLang="en-US" sz="2400" b="1" dirty="0">
                <a:latin typeface="+mn-lt"/>
                <a:cs typeface="Arial" panose="020B0604020202020204" pitchFamily="34" charset="0"/>
              </a:rPr>
              <a:t> 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Arial" panose="020B0604020202020204" pitchFamily="34" charset="0"/>
              </a:rPr>
              <a:t>Label new equilibrium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Arial" panose="020B0604020202020204" pitchFamily="34" charset="0"/>
              </a:rPr>
              <a:t>What happens to Price? (increase or decrease)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Arial" panose="020B0604020202020204" pitchFamily="34" charset="0"/>
              </a:rPr>
              <a:t>What happens to Quantity?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Arial" panose="020B0604020202020204" pitchFamily="34" charset="0"/>
              </a:rPr>
              <a:t>(increase or decrease)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Let’s Practice!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6945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Supply and Demand Practice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81200"/>
            <a:ext cx="8991600" cy="236220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99"/>
                </a:solidFill>
              </a:rPr>
              <a:t>Analyse</a:t>
            </a:r>
            <a:r>
              <a:rPr lang="en-US" altLang="en-US" sz="4000" b="1" dirty="0" smtClean="0">
                <a:solidFill>
                  <a:srgbClr val="000099"/>
                </a:solidFill>
              </a:rPr>
              <a:t> Hamburgers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Price of sushi (a substitute) increases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New grilling technology cuts production time in half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Price of burgers falls from $3 to $1.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Price for ground beef triples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Human fingers found in multiple burger restaurants.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3600" b="1" dirty="0" smtClean="0">
              <a:solidFill>
                <a:srgbClr val="990000"/>
              </a:solidFill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143000" y="609600"/>
            <a:ext cx="6934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Before Change (Draw equilibrium)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The Change (S or D, Identify Shifter)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After Change (Price and Quantity After)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3810909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5" autoUpdateAnimBg="0"/>
      <p:bldP spid="11162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7772400" cy="1143000"/>
          </a:xfrm>
        </p:spPr>
        <p:txBody>
          <a:bodyPr/>
          <a:lstStyle/>
          <a:p>
            <a:pPr eaLnBrk="1" hangingPunct="1"/>
            <a:endParaRPr lang="en-US" altLang="en-US" sz="5400" b="1" smtClean="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9154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Suppose the demand for sports cars fell at the same time as production technology improved. 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Use S&amp;D Analysis to show what will happen to PRICE and QUANTITY.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990000"/>
              </a:solidFill>
            </a:endParaRPr>
          </a:p>
        </p:txBody>
      </p:sp>
      <p:pic>
        <p:nvPicPr>
          <p:cNvPr id="32772" name="Picture 4" descr="car sports blu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257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Role of the Price Mechanism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83290" y="775246"/>
            <a:ext cx="3960813" cy="637530"/>
          </a:xfrm>
        </p:spPr>
        <p:txBody>
          <a:bodyPr/>
          <a:lstStyle/>
          <a:p>
            <a:r>
              <a:rPr lang="en-AU" dirty="0" smtClean="0"/>
              <a:t>What to produce?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62880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can’t buy everything.</a:t>
            </a:r>
          </a:p>
          <a:p>
            <a:endParaRPr lang="en-AU" dirty="0"/>
          </a:p>
          <a:p>
            <a:r>
              <a:rPr lang="en-AU" dirty="0" smtClean="0"/>
              <a:t>We make choices.</a:t>
            </a:r>
          </a:p>
          <a:p>
            <a:endParaRPr lang="en-AU" dirty="0"/>
          </a:p>
          <a:p>
            <a:r>
              <a:rPr lang="en-AU" dirty="0" smtClean="0"/>
              <a:t>These choices tell the market what to produce.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1070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Role of the Price Mechanism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451928"/>
            <a:ext cx="3960813" cy="2447801"/>
          </a:xfrm>
        </p:spPr>
        <p:txBody>
          <a:bodyPr/>
          <a:lstStyle/>
          <a:p>
            <a:r>
              <a:rPr lang="en-AU" dirty="0" smtClean="0"/>
              <a:t>Incentives </a:t>
            </a:r>
          </a:p>
          <a:p>
            <a:pPr marL="0" indent="0"/>
            <a:r>
              <a:rPr lang="en-AU" sz="1600" dirty="0" smtClean="0"/>
              <a:t>Prices give incentives.  Money talks.</a:t>
            </a:r>
          </a:p>
          <a:p>
            <a:pPr marL="0" indent="0"/>
            <a:r>
              <a:rPr lang="en-AU" sz="1600" dirty="0" smtClean="0"/>
              <a:t>e.g. if price of coffee beans</a:t>
            </a:r>
          </a:p>
          <a:p>
            <a:pPr marL="0" indent="0"/>
            <a:r>
              <a:rPr lang="en-AU" sz="1600" dirty="0"/>
              <a:t>f</a:t>
            </a:r>
            <a:r>
              <a:rPr lang="en-AU" sz="1600" dirty="0" smtClean="0"/>
              <a:t>alls, the incentive to produce </a:t>
            </a:r>
          </a:p>
          <a:p>
            <a:pPr marL="0" indent="0"/>
            <a:r>
              <a:rPr lang="en-AU" sz="1600" dirty="0"/>
              <a:t>c</a:t>
            </a:r>
            <a:r>
              <a:rPr lang="en-AU" sz="1600" dirty="0" smtClean="0"/>
              <a:t>offee falls. </a:t>
            </a:r>
          </a:p>
          <a:p>
            <a:pPr marL="0" indent="0"/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4" y="865475"/>
            <a:ext cx="5400600" cy="35799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47" y="5301208"/>
            <a:ext cx="1028586" cy="14217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24129" y="865475"/>
            <a:ext cx="3240360" cy="2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kern="0" dirty="0" smtClean="0"/>
              <a:t>Signals </a:t>
            </a:r>
          </a:p>
          <a:p>
            <a:pPr marL="0" indent="0"/>
            <a:r>
              <a:rPr lang="en-AU" sz="1600" kern="0" dirty="0" smtClean="0"/>
              <a:t>Prices give signals.  A rising price signals that there are shortages, and that more resources should be allocated to that product.  </a:t>
            </a:r>
            <a:endParaRPr lang="en-AU" sz="1600" kern="0" dirty="0"/>
          </a:p>
        </p:txBody>
      </p:sp>
    </p:spTree>
    <p:extLst>
      <p:ext uri="{BB962C8B-B14F-4D97-AF65-F5344CB8AC3E}">
        <p14:creationId xmlns:p14="http://schemas.microsoft.com/office/powerpoint/2010/main" val="2297287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5" t="35699" r="14911" b="40518"/>
          <a:stretch>
            <a:fillRect/>
          </a:stretch>
        </p:blipFill>
        <p:spPr bwMode="auto">
          <a:xfrm>
            <a:off x="228600" y="2895600"/>
            <a:ext cx="86868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3000" b="1">
                <a:solidFill>
                  <a:srgbClr val="000099"/>
                </a:solidFill>
              </a:rPr>
              <a:t>In the free-market, buyers and sellers voluntarily come together to seek mutual benefits.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908720" y="-20536"/>
            <a:ext cx="8382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tx2"/>
                </a:solidFill>
                <a:latin typeface="+mj-lt"/>
              </a:rPr>
              <a:t>Voluntary Exchange</a:t>
            </a:r>
          </a:p>
        </p:txBody>
      </p:sp>
    </p:spTree>
    <p:extLst>
      <p:ext uri="{BB962C8B-B14F-4D97-AF65-F5344CB8AC3E}">
        <p14:creationId xmlns:p14="http://schemas.microsoft.com/office/powerpoint/2010/main" val="3425508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5716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Voluntary Exchange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1867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 b="1"/>
              <a:t>Ex: You want to buy a truck so you go to the local dealership. You are willing to spend up to $20,000 for a new 4x4. The seller is willing to sell this truck for no less than $15,000. After some negotiation you buy the truck for $18,000. 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447800" y="2819400"/>
            <a:ext cx="454342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800" b="1">
                <a:solidFill>
                  <a:srgbClr val="000099"/>
                </a:solidFill>
              </a:rPr>
              <a:t>Analysis: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800" b="1">
                <a:solidFill>
                  <a:srgbClr val="000099"/>
                </a:solidFill>
              </a:rPr>
              <a:t>	Buyer’ Maximum-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800" b="1">
                <a:solidFill>
                  <a:srgbClr val="000099"/>
                </a:solidFill>
              </a:rPr>
              <a:t>	Sellers Minimum-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800" b="1">
                <a:solidFill>
                  <a:srgbClr val="000099"/>
                </a:solidFill>
              </a:rPr>
              <a:t>	Price-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800" b="1">
                <a:solidFill>
                  <a:srgbClr val="000099"/>
                </a:solidFill>
              </a:rPr>
              <a:t>	Consumer’s Surplus-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800" b="1">
                <a:solidFill>
                  <a:srgbClr val="000099"/>
                </a:solidFill>
              </a:rPr>
              <a:t>	Producer’s Surplus-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5246688" y="3479800"/>
            <a:ext cx="1479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 b="1">
                <a:solidFill>
                  <a:srgbClr val="990000"/>
                </a:solidFill>
                <a:latin typeface="Arial" panose="020B0604020202020204" pitchFamily="34" charset="0"/>
              </a:rPr>
              <a:t>$20,000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181600" y="4038600"/>
            <a:ext cx="1479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 b="1">
                <a:solidFill>
                  <a:srgbClr val="990000"/>
                </a:solidFill>
                <a:latin typeface="Arial" panose="020B0604020202020204" pitchFamily="34" charset="0"/>
              </a:rPr>
              <a:t>$15,000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470275" y="4745038"/>
            <a:ext cx="1479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 b="1">
                <a:solidFill>
                  <a:srgbClr val="990000"/>
                </a:solidFill>
                <a:latin typeface="Arial" panose="020B0604020202020204" pitchFamily="34" charset="0"/>
              </a:rPr>
              <a:t>$18,000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5588000" y="5375275"/>
            <a:ext cx="1479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 b="1" dirty="0" smtClean="0">
                <a:solidFill>
                  <a:srgbClr val="990000"/>
                </a:solidFill>
                <a:latin typeface="Arial" panose="020B0604020202020204" pitchFamily="34" charset="0"/>
              </a:rPr>
              <a:t> $</a:t>
            </a:r>
            <a:r>
              <a:rPr kumimoji="1" lang="en-US" altLang="en-US" sz="2600" b="1" dirty="0">
                <a:solidFill>
                  <a:srgbClr val="990000"/>
                </a:solidFill>
                <a:latin typeface="Arial" panose="020B0604020202020204" pitchFamily="34" charset="0"/>
              </a:rPr>
              <a:t>2,000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638800" y="6019800"/>
            <a:ext cx="1479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2600" b="1">
                <a:solidFill>
                  <a:srgbClr val="990000"/>
                </a:solidFill>
                <a:latin typeface="Arial" panose="020B0604020202020204" pitchFamily="34" charset="0"/>
              </a:rPr>
              <a:t>$3,000</a:t>
            </a:r>
          </a:p>
        </p:txBody>
      </p:sp>
    </p:spTree>
    <p:extLst>
      <p:ext uri="{BB962C8B-B14F-4D97-AF65-F5344CB8AC3E}">
        <p14:creationId xmlns:p14="http://schemas.microsoft.com/office/powerpoint/2010/main" val="23181280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  <p:bldP spid="114692" grpId="0" autoUpdateAnimBg="0"/>
      <p:bldP spid="114693" grpId="0" autoUpdateAnimBg="0"/>
      <p:bldP spid="114694" grpId="0" autoUpdateAnimBg="0"/>
      <p:bldP spid="114695" grpId="0" autoUpdateAnimBg="0"/>
      <p:bldP spid="114696" grpId="0" autoUpdateAnimBg="0"/>
      <p:bldP spid="11469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8186738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3400" b="1" dirty="0">
                <a:latin typeface="Arial" panose="020B0604020202020204" pitchFamily="34" charset="0"/>
              </a:rPr>
              <a:t>Consumer Surplus is the difference between what you are willing to pay and what you actually pay.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3400" b="1" dirty="0">
                <a:latin typeface="Arial" panose="020B0604020202020204" pitchFamily="34" charset="0"/>
              </a:rPr>
              <a:t>	</a:t>
            </a:r>
            <a:r>
              <a:rPr kumimoji="1" lang="en-US" altLang="en-US" sz="3400" b="1" dirty="0">
                <a:solidFill>
                  <a:srgbClr val="990000"/>
                </a:solidFill>
                <a:latin typeface="Arial" panose="020B0604020202020204" pitchFamily="34" charset="0"/>
              </a:rPr>
              <a:t>CS = Buyer’s Maximum – Price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3400" b="1" dirty="0">
                <a:latin typeface="Arial" panose="020B0604020202020204" pitchFamily="34" charset="0"/>
              </a:rPr>
              <a:t>Producer’s Surplus is the difference between the price the seller received and how much they were willing to sell it for.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3400" b="1" dirty="0">
                <a:latin typeface="Arial" panose="020B0604020202020204" pitchFamily="34" charset="0"/>
              </a:rPr>
              <a:t>	</a:t>
            </a:r>
            <a:r>
              <a:rPr kumimoji="1" lang="en-US" altLang="en-US" sz="3400" b="1" dirty="0">
                <a:solidFill>
                  <a:srgbClr val="990000"/>
                </a:solidFill>
                <a:latin typeface="Arial" panose="020B0604020202020204" pitchFamily="34" charset="0"/>
              </a:rPr>
              <a:t>PS = Price – Seller’s Minimum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-1116632" y="-160368"/>
            <a:ext cx="7772400" cy="105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tx2"/>
                </a:solidFill>
                <a:latin typeface="+mj-lt"/>
              </a:rPr>
              <a:t>Voluntary Exchange Terms</a:t>
            </a:r>
          </a:p>
        </p:txBody>
      </p:sp>
    </p:spTree>
    <p:extLst>
      <p:ext uri="{BB962C8B-B14F-4D97-AF65-F5344CB8AC3E}">
        <p14:creationId xmlns:p14="http://schemas.microsoft.com/office/powerpoint/2010/main" val="36069565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0"/>
          <p:cNvSpPr>
            <a:spLocks noChangeArrowheads="1"/>
          </p:cNvSpPr>
          <p:nvPr/>
        </p:nvSpPr>
        <p:spPr bwMode="auto">
          <a:xfrm>
            <a:off x="6496050" y="1819275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43011" name="Group 31"/>
          <p:cNvGrpSpPr>
            <a:grpSpLocks/>
          </p:cNvGrpSpPr>
          <p:nvPr/>
        </p:nvGrpSpPr>
        <p:grpSpPr bwMode="auto">
          <a:xfrm>
            <a:off x="1884363" y="1190625"/>
            <a:ext cx="5307012" cy="5189538"/>
            <a:chOff x="1473" y="948"/>
            <a:chExt cx="2989" cy="2724"/>
          </a:xfrm>
        </p:grpSpPr>
        <p:sp>
          <p:nvSpPr>
            <p:cNvPr id="43031" name="Line 32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3032" name="Line 33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3012" name="Rectangle 34"/>
          <p:cNvSpPr>
            <a:spLocks noChangeArrowheads="1"/>
          </p:cNvSpPr>
          <p:nvPr/>
        </p:nvSpPr>
        <p:spPr bwMode="auto">
          <a:xfrm>
            <a:off x="1198563" y="717550"/>
            <a:ext cx="420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43013" name="Rectangle 35"/>
          <p:cNvSpPr>
            <a:spLocks noChangeArrowheads="1"/>
          </p:cNvSpPr>
          <p:nvPr/>
        </p:nvSpPr>
        <p:spPr bwMode="auto">
          <a:xfrm>
            <a:off x="7121525" y="6338888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43014" name="Rectangle 36"/>
          <p:cNvSpPr>
            <a:spLocks noChangeArrowheads="1"/>
          </p:cNvSpPr>
          <p:nvPr/>
        </p:nvSpPr>
        <p:spPr bwMode="auto">
          <a:xfrm>
            <a:off x="6705600" y="5715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3015" name="Line 37"/>
          <p:cNvSpPr>
            <a:spLocks noChangeShapeType="1"/>
          </p:cNvSpPr>
          <p:nvPr/>
        </p:nvSpPr>
        <p:spPr bwMode="auto">
          <a:xfrm>
            <a:off x="1905000" y="1828800"/>
            <a:ext cx="4806950" cy="4332288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3016" name="Line 38"/>
          <p:cNvSpPr>
            <a:spLocks noChangeShapeType="1"/>
          </p:cNvSpPr>
          <p:nvPr/>
        </p:nvSpPr>
        <p:spPr bwMode="auto">
          <a:xfrm flipV="1">
            <a:off x="1949450" y="1931988"/>
            <a:ext cx="4457700" cy="394335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3017" name="Rectangle 41"/>
          <p:cNvSpPr>
            <a:spLocks noChangeArrowheads="1"/>
          </p:cNvSpPr>
          <p:nvPr/>
        </p:nvSpPr>
        <p:spPr bwMode="auto">
          <a:xfrm>
            <a:off x="683568" y="237489"/>
            <a:ext cx="5044651" cy="4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Consumer and Producer Surplus</a:t>
            </a:r>
            <a:endParaRPr lang="en-US" altLang="en-US" sz="2600" dirty="0">
              <a:latin typeface="+mj-lt"/>
            </a:endParaRPr>
          </a:p>
        </p:txBody>
      </p:sp>
      <p:sp>
        <p:nvSpPr>
          <p:cNvPr id="43018" name="Text Box 42"/>
          <p:cNvSpPr txBox="1">
            <a:spLocks noChangeArrowheads="1"/>
          </p:cNvSpPr>
          <p:nvPr/>
        </p:nvSpPr>
        <p:spPr bwMode="auto">
          <a:xfrm>
            <a:off x="838200" y="1127125"/>
            <a:ext cx="1060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$10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8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6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$5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4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2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3019" name="Rectangle 44"/>
          <p:cNvSpPr>
            <a:spLocks noChangeArrowheads="1"/>
          </p:cNvSpPr>
          <p:nvPr/>
        </p:nvSpPr>
        <p:spPr bwMode="auto">
          <a:xfrm>
            <a:off x="3835400" y="6308725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43020" name="Rectangle 45"/>
          <p:cNvSpPr>
            <a:spLocks noChangeArrowheads="1"/>
          </p:cNvSpPr>
          <p:nvPr/>
        </p:nvSpPr>
        <p:spPr bwMode="auto">
          <a:xfrm>
            <a:off x="1905000" y="6308725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 2   4   6   8 </a:t>
            </a:r>
          </a:p>
        </p:txBody>
      </p:sp>
      <p:sp>
        <p:nvSpPr>
          <p:cNvPr id="43021" name="Line 46"/>
          <p:cNvSpPr>
            <a:spLocks noChangeShapeType="1"/>
          </p:cNvSpPr>
          <p:nvPr/>
        </p:nvSpPr>
        <p:spPr bwMode="auto">
          <a:xfrm flipH="1" flipV="1">
            <a:off x="4114800" y="3962400"/>
            <a:ext cx="25400" cy="240823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3022" name="Line 47"/>
          <p:cNvSpPr>
            <a:spLocks noChangeShapeType="1"/>
          </p:cNvSpPr>
          <p:nvPr/>
        </p:nvSpPr>
        <p:spPr bwMode="auto">
          <a:xfrm>
            <a:off x="1949450" y="3875088"/>
            <a:ext cx="20764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12689" name="Freeform 49"/>
          <p:cNvSpPr>
            <a:spLocks/>
          </p:cNvSpPr>
          <p:nvPr/>
        </p:nvSpPr>
        <p:spPr bwMode="auto">
          <a:xfrm>
            <a:off x="1981200" y="1981200"/>
            <a:ext cx="2133600" cy="1905000"/>
          </a:xfrm>
          <a:custGeom>
            <a:avLst/>
            <a:gdLst>
              <a:gd name="T0" fmla="*/ 0 w 1392"/>
              <a:gd name="T1" fmla="*/ 0 h 1200"/>
              <a:gd name="T2" fmla="*/ 2147483646 w 1392"/>
              <a:gd name="T3" fmla="*/ 2147483646 h 1200"/>
              <a:gd name="T4" fmla="*/ 2147483646 w 1392"/>
              <a:gd name="T5" fmla="*/ 2147483646 h 1200"/>
              <a:gd name="T6" fmla="*/ 0 w 1392"/>
              <a:gd name="T7" fmla="*/ 2147483646 h 1200"/>
              <a:gd name="T8" fmla="*/ 0 w 139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1200"/>
              <a:gd name="T17" fmla="*/ 1392 w 139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1200">
                <a:moveTo>
                  <a:pt x="0" y="0"/>
                </a:moveTo>
                <a:lnTo>
                  <a:pt x="1392" y="1200"/>
                </a:lnTo>
                <a:lnTo>
                  <a:pt x="48" y="1200"/>
                </a:lnTo>
                <a:lnTo>
                  <a:pt x="0" y="12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CDC00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12690" name="Text Box 50"/>
          <p:cNvSpPr txBox="1">
            <a:spLocks noChangeArrowheads="1"/>
          </p:cNvSpPr>
          <p:nvPr/>
        </p:nvSpPr>
        <p:spPr bwMode="auto">
          <a:xfrm>
            <a:off x="22098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CS</a:t>
            </a:r>
          </a:p>
        </p:txBody>
      </p:sp>
      <p:sp>
        <p:nvSpPr>
          <p:cNvPr id="112692" name="Freeform 52"/>
          <p:cNvSpPr>
            <a:spLocks/>
          </p:cNvSpPr>
          <p:nvPr/>
        </p:nvSpPr>
        <p:spPr bwMode="auto">
          <a:xfrm>
            <a:off x="1981200" y="3886200"/>
            <a:ext cx="2133600" cy="1905000"/>
          </a:xfrm>
          <a:custGeom>
            <a:avLst/>
            <a:gdLst>
              <a:gd name="T0" fmla="*/ 2147483646 w 1392"/>
              <a:gd name="T1" fmla="*/ 0 h 1248"/>
              <a:gd name="T2" fmla="*/ 0 w 1392"/>
              <a:gd name="T3" fmla="*/ 0 h 1248"/>
              <a:gd name="T4" fmla="*/ 0 w 1392"/>
              <a:gd name="T5" fmla="*/ 2147483646 h 1248"/>
              <a:gd name="T6" fmla="*/ 2147483646 w 1392"/>
              <a:gd name="T7" fmla="*/ 0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248"/>
              <a:gd name="T14" fmla="*/ 1392 w 1392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248">
                <a:moveTo>
                  <a:pt x="1392" y="0"/>
                </a:moveTo>
                <a:lnTo>
                  <a:pt x="0" y="0"/>
                </a:lnTo>
                <a:lnTo>
                  <a:pt x="0" y="1248"/>
                </a:lnTo>
                <a:lnTo>
                  <a:pt x="1392" y="0"/>
                </a:lnTo>
                <a:close/>
              </a:path>
            </a:pathLst>
          </a:custGeom>
          <a:gradFill rotWithShape="0">
            <a:gsLst>
              <a:gs pos="0">
                <a:srgbClr val="0000A9"/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12693" name="Text Box 53"/>
          <p:cNvSpPr txBox="1">
            <a:spLocks noChangeArrowheads="1"/>
          </p:cNvSpPr>
          <p:nvPr/>
        </p:nvSpPr>
        <p:spPr bwMode="auto">
          <a:xfrm>
            <a:off x="2286000" y="4191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PS</a:t>
            </a:r>
          </a:p>
        </p:txBody>
      </p:sp>
      <p:sp>
        <p:nvSpPr>
          <p:cNvPr id="43028" name="Oval 39"/>
          <p:cNvSpPr>
            <a:spLocks noChangeArrowheads="1"/>
          </p:cNvSpPr>
          <p:nvPr/>
        </p:nvSpPr>
        <p:spPr bwMode="auto">
          <a:xfrm>
            <a:off x="4038600" y="381000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2438400" y="609600"/>
            <a:ext cx="3810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/>
              <a:t>Calculate the area of: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Consumer Surplus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Producer Surplus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Total Surplus</a:t>
            </a:r>
          </a:p>
        </p:txBody>
      </p:sp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6019800" y="3200400"/>
            <a:ext cx="2590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solidFill>
                  <a:srgbClr val="990000"/>
                </a:solidFill>
              </a:rPr>
              <a:t>CS= $25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solidFill>
                  <a:srgbClr val="990000"/>
                </a:solidFill>
              </a:rPr>
              <a:t>PS= $20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solidFill>
                  <a:srgbClr val="990000"/>
                </a:solidFill>
              </a:rPr>
              <a:t>Total= $45</a:t>
            </a:r>
          </a:p>
        </p:txBody>
      </p:sp>
    </p:spTree>
    <p:extLst>
      <p:ext uri="{BB962C8B-B14F-4D97-AF65-F5344CB8AC3E}">
        <p14:creationId xmlns:p14="http://schemas.microsoft.com/office/powerpoint/2010/main" val="955317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9" grpId="0" animBg="1"/>
      <p:bldP spid="112690" grpId="0" autoUpdateAnimBg="0"/>
      <p:bldP spid="112692" grpId="0" animBg="1"/>
      <p:bldP spid="112693" grpId="0" autoUpdateAnimBg="0"/>
      <p:bldP spid="94242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17"/>
          <p:cNvGrpSpPr>
            <a:grpSpLocks/>
          </p:cNvGrpSpPr>
          <p:nvPr/>
        </p:nvGrpSpPr>
        <p:grpSpPr bwMode="auto">
          <a:xfrm>
            <a:off x="2249488" y="1604963"/>
            <a:ext cx="4608512" cy="4262437"/>
            <a:chOff x="1473" y="948"/>
            <a:chExt cx="2989" cy="2724"/>
          </a:xfrm>
        </p:grpSpPr>
        <p:sp>
          <p:nvSpPr>
            <p:cNvPr id="19526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527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52230" name="Rectangle 21"/>
          <p:cNvSpPr>
            <a:spLocks noChangeArrowheads="1"/>
          </p:cNvSpPr>
          <p:nvPr/>
        </p:nvSpPr>
        <p:spPr bwMode="auto">
          <a:xfrm>
            <a:off x="68580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52231" name="Rectangle 22"/>
          <p:cNvSpPr>
            <a:spLocks noChangeArrowheads="1"/>
          </p:cNvSpPr>
          <p:nvPr/>
        </p:nvSpPr>
        <p:spPr bwMode="auto">
          <a:xfrm>
            <a:off x="19859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52232" name="Text Box 23"/>
          <p:cNvSpPr txBox="1">
            <a:spLocks noChangeArrowheads="1"/>
          </p:cNvSpPr>
          <p:nvPr/>
        </p:nvSpPr>
        <p:spPr bwMode="auto">
          <a:xfrm>
            <a:off x="18351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2233" name="Text Box 31"/>
          <p:cNvSpPr txBox="1">
            <a:spLocks noChangeArrowheads="1"/>
          </p:cNvSpPr>
          <p:nvPr/>
        </p:nvSpPr>
        <p:spPr bwMode="auto">
          <a:xfrm>
            <a:off x="1752600" y="990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19463" name="Text Box 34"/>
          <p:cNvSpPr txBox="1">
            <a:spLocks noChangeArrowheads="1"/>
          </p:cNvSpPr>
          <p:nvPr/>
        </p:nvSpPr>
        <p:spPr bwMode="auto">
          <a:xfrm>
            <a:off x="0" y="1143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Demand Schedule</a:t>
            </a: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24812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graphicFrame>
        <p:nvGraphicFramePr>
          <p:cNvPr id="52273" name="Group 49"/>
          <p:cNvGraphicFramePr>
            <a:graphicFrameLocks noGrp="1"/>
          </p:cNvGraphicFramePr>
          <p:nvPr/>
        </p:nvGraphicFramePr>
        <p:xfrm>
          <a:off x="152400" y="2057400"/>
          <a:ext cx="1198563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658813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382" name="Freeform 30"/>
          <p:cNvSpPr>
            <a:spLocks/>
          </p:cNvSpPr>
          <p:nvPr/>
        </p:nvSpPr>
        <p:spPr bwMode="auto">
          <a:xfrm rot="-358900">
            <a:off x="2811463" y="1611313"/>
            <a:ext cx="3429000" cy="3505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2262" name="Oval 38"/>
          <p:cNvSpPr>
            <a:spLocks noChangeArrowheads="1"/>
          </p:cNvSpPr>
          <p:nvPr/>
        </p:nvSpPr>
        <p:spPr bwMode="auto">
          <a:xfrm>
            <a:off x="25908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2263" name="Oval 39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2265" name="Oval 41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2266" name="Oval 42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705600" y="4953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5248" name="Freeform 16"/>
          <p:cNvSpPr>
            <a:spLocks/>
          </p:cNvSpPr>
          <p:nvPr/>
        </p:nvSpPr>
        <p:spPr bwMode="auto">
          <a:xfrm rot="-192810">
            <a:off x="2593975" y="1830388"/>
            <a:ext cx="2362200" cy="3048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2275" name="Oval 51"/>
          <p:cNvSpPr>
            <a:spLocks noChangeArrowheads="1"/>
          </p:cNvSpPr>
          <p:nvPr/>
        </p:nvSpPr>
        <p:spPr bwMode="auto">
          <a:xfrm>
            <a:off x="2589213" y="48752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2276" name="Oval 52"/>
          <p:cNvSpPr>
            <a:spLocks noChangeArrowheads="1"/>
          </p:cNvSpPr>
          <p:nvPr/>
        </p:nvSpPr>
        <p:spPr bwMode="auto">
          <a:xfrm>
            <a:off x="3198813" y="4189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2278" name="Oval 54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2279" name="Oval 55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5029200" y="1371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52264" name="Oval 40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9501" name="Text Box 34"/>
          <p:cNvSpPr txBox="1">
            <a:spLocks noChangeArrowheads="1"/>
          </p:cNvSpPr>
          <p:nvPr/>
        </p:nvSpPr>
        <p:spPr bwMode="auto">
          <a:xfrm>
            <a:off x="7391400" y="10668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Supply Schedule</a:t>
            </a:r>
          </a:p>
        </p:txBody>
      </p:sp>
      <p:graphicFrame>
        <p:nvGraphicFramePr>
          <p:cNvPr id="52308" name="Group 84"/>
          <p:cNvGraphicFramePr>
            <a:graphicFrameLocks noGrp="1"/>
          </p:cNvGraphicFramePr>
          <p:nvPr/>
        </p:nvGraphicFramePr>
        <p:xfrm>
          <a:off x="7772400" y="2057400"/>
          <a:ext cx="1138238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598488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25" name="Text Box 1081"/>
          <p:cNvSpPr txBox="1">
            <a:spLocks noChangeArrowheads="1"/>
          </p:cNvSpPr>
          <p:nvPr/>
        </p:nvSpPr>
        <p:spPr bwMode="auto">
          <a:xfrm>
            <a:off x="-2895600" y="132336"/>
            <a:ext cx="9144000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Equilibrium</a:t>
            </a:r>
            <a:endParaRPr lang="en-US" alt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9839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  <p:bldP spid="52233" grpId="0"/>
      <p:bldP spid="52236" grpId="0"/>
      <p:bldP spid="100382" grpId="0" animBg="1"/>
      <p:bldP spid="52262" grpId="0" animBg="1"/>
      <p:bldP spid="52263" grpId="0" animBg="1"/>
      <p:bldP spid="52265" grpId="0" animBg="1"/>
      <p:bldP spid="52266" grpId="0" animBg="1"/>
      <p:bldP spid="100383" grpId="0"/>
      <p:bldP spid="95248" grpId="0" animBg="1"/>
      <p:bldP spid="52275" grpId="0" animBg="1"/>
      <p:bldP spid="52276" grpId="0" animBg="1"/>
      <p:bldP spid="52278" grpId="0" animBg="1"/>
      <p:bldP spid="52279" grpId="0" animBg="1"/>
      <p:bldP spid="2" grpId="0"/>
      <p:bldP spid="522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827584" y="188640"/>
            <a:ext cx="4002700" cy="4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Price mechanism practice</a:t>
            </a:r>
            <a:endParaRPr lang="en-US" altLang="en-US" sz="2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280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Draw and </a:t>
            </a:r>
            <a:r>
              <a:rPr lang="en-AU" i="1" dirty="0" smtClean="0"/>
              <a:t>explain </a:t>
            </a:r>
            <a:r>
              <a:rPr lang="en-AU" dirty="0" smtClean="0"/>
              <a:t>the following:</a:t>
            </a:r>
          </a:p>
          <a:p>
            <a:endParaRPr lang="en-AU" sz="2000" i="1" dirty="0"/>
          </a:p>
          <a:p>
            <a:pPr marL="342900" indent="-342900">
              <a:buAutoNum type="alphaLcParenR"/>
            </a:pPr>
            <a:r>
              <a:rPr lang="en-AU" sz="2000" b="1" dirty="0" smtClean="0"/>
              <a:t>Market for oranges:</a:t>
            </a:r>
          </a:p>
          <a:p>
            <a:pPr lvl="1"/>
            <a:r>
              <a:rPr lang="en-AU" sz="2000" dirty="0" smtClean="0"/>
              <a:t>	</a:t>
            </a:r>
            <a:r>
              <a:rPr lang="en-AU" sz="2000" dirty="0" smtClean="0"/>
              <a:t>Freezing weather destroys many orange crops</a:t>
            </a:r>
            <a:endParaRPr lang="en-AU" sz="2000" dirty="0" smtClean="0"/>
          </a:p>
          <a:p>
            <a:pPr lvl="1"/>
            <a:endParaRPr lang="en-AU" sz="2000" b="1" dirty="0"/>
          </a:p>
          <a:p>
            <a:pPr marL="0" lvl="1"/>
            <a:r>
              <a:rPr lang="en-AU" sz="2000" b="1" dirty="0" smtClean="0"/>
              <a:t>b) Market for cheese:</a:t>
            </a:r>
          </a:p>
          <a:p>
            <a:pPr marL="0" lvl="1"/>
            <a:r>
              <a:rPr lang="en-AU" sz="2000" dirty="0"/>
              <a:t>	</a:t>
            </a:r>
            <a:r>
              <a:rPr lang="en-AU" sz="2000" dirty="0" smtClean="0"/>
              <a:t>Mass media report on the fat content of cheese</a:t>
            </a:r>
          </a:p>
          <a:p>
            <a:pPr marL="0" lvl="1"/>
            <a:endParaRPr lang="en-AU" sz="2000" dirty="0"/>
          </a:p>
          <a:p>
            <a:pPr marL="0" lvl="1"/>
            <a:r>
              <a:rPr lang="en-AU" sz="2000" b="1" dirty="0" smtClean="0"/>
              <a:t>c) Market for computers</a:t>
            </a:r>
          </a:p>
          <a:p>
            <a:pPr marL="0" lvl="1"/>
            <a:r>
              <a:rPr lang="en-AU" sz="2000" dirty="0"/>
              <a:t>	</a:t>
            </a:r>
            <a:r>
              <a:rPr lang="en-AU" sz="2000" dirty="0" smtClean="0"/>
              <a:t>A new technology for production of computers is developed</a:t>
            </a:r>
          </a:p>
          <a:p>
            <a:pPr marL="0" lvl="1"/>
            <a:endParaRPr lang="en-AU" sz="2000" dirty="0"/>
          </a:p>
          <a:p>
            <a:pPr marL="0" lvl="1"/>
            <a:r>
              <a:rPr lang="en-AU" sz="2000" b="1" dirty="0" smtClean="0"/>
              <a:t>d) Market for ice cream</a:t>
            </a:r>
          </a:p>
          <a:p>
            <a:pPr marL="0" lvl="1"/>
            <a:r>
              <a:rPr lang="en-AU" sz="2000" dirty="0"/>
              <a:t>	</a:t>
            </a:r>
            <a:r>
              <a:rPr lang="en-AU" sz="2000" dirty="0" smtClean="0"/>
              <a:t>The price of </a:t>
            </a:r>
            <a:r>
              <a:rPr lang="en-AU" sz="2000" dirty="0" smtClean="0"/>
              <a:t>milk decreases</a:t>
            </a:r>
            <a:endParaRPr lang="en-AU" sz="2000" dirty="0" smtClean="0"/>
          </a:p>
          <a:p>
            <a:pPr marL="0" lvl="1"/>
            <a:endParaRPr lang="en-AU" sz="2000" dirty="0"/>
          </a:p>
          <a:p>
            <a:pPr marL="0" lvl="1"/>
            <a:r>
              <a:rPr lang="en-AU" sz="2000" b="1" dirty="0" smtClean="0"/>
              <a:t>e) Market for frozen berries</a:t>
            </a:r>
          </a:p>
          <a:p>
            <a:pPr marL="0" lvl="1"/>
            <a:r>
              <a:rPr lang="en-AU" sz="2000" dirty="0"/>
              <a:t>	</a:t>
            </a:r>
            <a:r>
              <a:rPr lang="en-AU" sz="2000" dirty="0" smtClean="0"/>
              <a:t>Mass media report on Nanna’s Hepatitis A outbreak</a:t>
            </a:r>
          </a:p>
        </p:txBody>
      </p:sp>
    </p:spTree>
    <p:extLst>
      <p:ext uri="{BB962C8B-B14F-4D97-AF65-F5344CB8AC3E}">
        <p14:creationId xmlns:p14="http://schemas.microsoft.com/office/powerpoint/2010/main" val="1654882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7"/>
          <p:cNvGrpSpPr>
            <a:grpSpLocks/>
          </p:cNvGrpSpPr>
          <p:nvPr/>
        </p:nvGrpSpPr>
        <p:grpSpPr bwMode="auto">
          <a:xfrm>
            <a:off x="2249488" y="1604963"/>
            <a:ext cx="4608512" cy="4262437"/>
            <a:chOff x="1473" y="948"/>
            <a:chExt cx="2989" cy="2724"/>
          </a:xfrm>
        </p:grpSpPr>
        <p:sp>
          <p:nvSpPr>
            <p:cNvPr id="20559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60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0483" name="Rectangle 21"/>
          <p:cNvSpPr>
            <a:spLocks noChangeArrowheads="1"/>
          </p:cNvSpPr>
          <p:nvPr/>
        </p:nvSpPr>
        <p:spPr bwMode="auto">
          <a:xfrm>
            <a:off x="68580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0484" name="Rectangle 22"/>
          <p:cNvSpPr>
            <a:spLocks noChangeArrowheads="1"/>
          </p:cNvSpPr>
          <p:nvPr/>
        </p:nvSpPr>
        <p:spPr bwMode="auto">
          <a:xfrm>
            <a:off x="19859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0485" name="Text Box 23"/>
          <p:cNvSpPr txBox="1">
            <a:spLocks noChangeArrowheads="1"/>
          </p:cNvSpPr>
          <p:nvPr/>
        </p:nvSpPr>
        <p:spPr bwMode="auto">
          <a:xfrm>
            <a:off x="18351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1752600" y="990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0487" name="Text Box 34"/>
          <p:cNvSpPr txBox="1">
            <a:spLocks noChangeArrowheads="1"/>
          </p:cNvSpPr>
          <p:nvPr/>
        </p:nvSpPr>
        <p:spPr bwMode="auto">
          <a:xfrm>
            <a:off x="0" y="1143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Demand Schedule</a:t>
            </a:r>
          </a:p>
        </p:txBody>
      </p:sp>
      <p:sp>
        <p:nvSpPr>
          <p:cNvPr id="20488" name="Text Box 35"/>
          <p:cNvSpPr txBox="1">
            <a:spLocks noChangeArrowheads="1"/>
          </p:cNvSpPr>
          <p:nvPr/>
        </p:nvSpPr>
        <p:spPr bwMode="auto">
          <a:xfrm>
            <a:off x="24812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0489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87BB2D-ACBC-4210-BAE8-453AEC709C9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graphicFrame>
        <p:nvGraphicFramePr>
          <p:cNvPr id="53260" name="Group 12"/>
          <p:cNvGraphicFramePr>
            <a:graphicFrameLocks noGrp="1"/>
          </p:cNvGraphicFramePr>
          <p:nvPr/>
        </p:nvGraphicFramePr>
        <p:xfrm>
          <a:off x="152400" y="2057400"/>
          <a:ext cx="1198563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658813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3" name="Freeform 30"/>
          <p:cNvSpPr>
            <a:spLocks/>
          </p:cNvSpPr>
          <p:nvPr/>
        </p:nvSpPr>
        <p:spPr bwMode="auto">
          <a:xfrm rot="-358900">
            <a:off x="2811463" y="1611313"/>
            <a:ext cx="3429000" cy="3505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4" name="Oval 36"/>
          <p:cNvSpPr>
            <a:spLocks noChangeArrowheads="1"/>
          </p:cNvSpPr>
          <p:nvPr/>
        </p:nvSpPr>
        <p:spPr bwMode="auto">
          <a:xfrm>
            <a:off x="25908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15" name="Oval 37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16" name="Oval 38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17" name="Oval 39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18" name="Freeform 16"/>
          <p:cNvSpPr>
            <a:spLocks/>
          </p:cNvSpPr>
          <p:nvPr/>
        </p:nvSpPr>
        <p:spPr bwMode="auto">
          <a:xfrm rot="-192810">
            <a:off x="2593975" y="1830388"/>
            <a:ext cx="2362200" cy="3048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9" name="Oval 42"/>
          <p:cNvSpPr>
            <a:spLocks noChangeArrowheads="1"/>
          </p:cNvSpPr>
          <p:nvPr/>
        </p:nvSpPr>
        <p:spPr bwMode="auto">
          <a:xfrm>
            <a:off x="2589213" y="48752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20" name="Oval 43"/>
          <p:cNvSpPr>
            <a:spLocks noChangeArrowheads="1"/>
          </p:cNvSpPr>
          <p:nvPr/>
        </p:nvSpPr>
        <p:spPr bwMode="auto">
          <a:xfrm>
            <a:off x="3198813" y="4189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21" name="Oval 44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22" name="Oval 45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23" name="Oval 47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0524" name="Text Box 34"/>
          <p:cNvSpPr txBox="1">
            <a:spLocks noChangeArrowheads="1"/>
          </p:cNvSpPr>
          <p:nvPr/>
        </p:nvSpPr>
        <p:spPr bwMode="auto">
          <a:xfrm>
            <a:off x="7391400" y="10668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Supply Schedule</a:t>
            </a:r>
          </a:p>
        </p:txBody>
      </p:sp>
      <p:graphicFrame>
        <p:nvGraphicFramePr>
          <p:cNvPr id="53297" name="Group 49"/>
          <p:cNvGraphicFramePr>
            <a:graphicFrameLocks noGrp="1"/>
          </p:cNvGraphicFramePr>
          <p:nvPr/>
        </p:nvGraphicFramePr>
        <p:xfrm>
          <a:off x="7772400" y="2057400"/>
          <a:ext cx="1138238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598488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8" name="Text Box 1081"/>
          <p:cNvSpPr txBox="1">
            <a:spLocks noChangeArrowheads="1"/>
          </p:cNvSpPr>
          <p:nvPr/>
        </p:nvSpPr>
        <p:spPr bwMode="auto">
          <a:xfrm>
            <a:off x="-2988840" y="159857"/>
            <a:ext cx="9144000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Equilibrium</a:t>
            </a:r>
            <a:endParaRPr lang="en-US" altLang="en-US" sz="2600" dirty="0">
              <a:latin typeface="+mj-lt"/>
            </a:endParaRPr>
          </a:p>
        </p:txBody>
      </p:sp>
      <p:sp>
        <p:nvSpPr>
          <p:cNvPr id="20549" name="Line 73"/>
          <p:cNvSpPr>
            <a:spLocks noChangeShapeType="1"/>
          </p:cNvSpPr>
          <p:nvPr/>
        </p:nvSpPr>
        <p:spPr bwMode="auto">
          <a:xfrm flipH="1">
            <a:off x="2286000" y="3352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50" name="Line 74"/>
          <p:cNvSpPr>
            <a:spLocks noChangeShapeType="1"/>
          </p:cNvSpPr>
          <p:nvPr/>
        </p:nvSpPr>
        <p:spPr bwMode="auto">
          <a:xfrm flipH="1">
            <a:off x="3962400" y="3429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3323" name="Oval 75"/>
          <p:cNvSpPr>
            <a:spLocks noChangeArrowheads="1"/>
          </p:cNvSpPr>
          <p:nvPr/>
        </p:nvSpPr>
        <p:spPr bwMode="auto">
          <a:xfrm>
            <a:off x="1905000" y="3200400"/>
            <a:ext cx="457200" cy="4572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53328" name="Oval 80"/>
          <p:cNvSpPr>
            <a:spLocks noChangeArrowheads="1"/>
          </p:cNvSpPr>
          <p:nvPr/>
        </p:nvSpPr>
        <p:spPr bwMode="auto">
          <a:xfrm>
            <a:off x="3657600" y="5791200"/>
            <a:ext cx="457200" cy="4572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53329" name="Oval 81"/>
          <p:cNvSpPr>
            <a:spLocks noChangeArrowheads="1"/>
          </p:cNvSpPr>
          <p:nvPr/>
        </p:nvSpPr>
        <p:spPr bwMode="auto">
          <a:xfrm>
            <a:off x="152400" y="41910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53330" name="Oval 82"/>
          <p:cNvSpPr>
            <a:spLocks noChangeArrowheads="1"/>
          </p:cNvSpPr>
          <p:nvPr/>
        </p:nvSpPr>
        <p:spPr bwMode="auto">
          <a:xfrm>
            <a:off x="7696200" y="41910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4038600" y="2667000"/>
            <a:ext cx="3733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99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Equilibrium Price = $3 (Qd=Qs)</a:t>
            </a: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1828800" y="63388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Equilibrium Quantity is 30</a:t>
            </a:r>
          </a:p>
        </p:txBody>
      </p:sp>
      <p:sp>
        <p:nvSpPr>
          <p:cNvPr id="20557" name="Rectangle 31"/>
          <p:cNvSpPr>
            <a:spLocks noChangeArrowheads="1"/>
          </p:cNvSpPr>
          <p:nvPr/>
        </p:nvSpPr>
        <p:spPr bwMode="auto">
          <a:xfrm>
            <a:off x="6705600" y="4953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0558" name="Rectangle 31"/>
          <p:cNvSpPr>
            <a:spLocks noChangeArrowheads="1"/>
          </p:cNvSpPr>
          <p:nvPr/>
        </p:nvSpPr>
        <p:spPr bwMode="auto">
          <a:xfrm>
            <a:off x="5029200" y="1371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00763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23" grpId="0" animBg="1"/>
      <p:bldP spid="53328" grpId="0" animBg="1"/>
      <p:bldP spid="53329" grpId="0" animBg="1"/>
      <p:bldP spid="53330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7"/>
          <p:cNvGrpSpPr>
            <a:grpSpLocks/>
          </p:cNvGrpSpPr>
          <p:nvPr/>
        </p:nvGrpSpPr>
        <p:grpSpPr bwMode="auto">
          <a:xfrm>
            <a:off x="2249488" y="1604963"/>
            <a:ext cx="4608512" cy="4262437"/>
            <a:chOff x="1473" y="948"/>
            <a:chExt cx="2989" cy="2724"/>
          </a:xfrm>
        </p:grpSpPr>
        <p:sp>
          <p:nvSpPr>
            <p:cNvPr id="21578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579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1507" name="Rectangle 21"/>
          <p:cNvSpPr>
            <a:spLocks noChangeArrowheads="1"/>
          </p:cNvSpPr>
          <p:nvPr/>
        </p:nvSpPr>
        <p:spPr bwMode="auto">
          <a:xfrm>
            <a:off x="68580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1508" name="Rectangle 22"/>
          <p:cNvSpPr>
            <a:spLocks noChangeArrowheads="1"/>
          </p:cNvSpPr>
          <p:nvPr/>
        </p:nvSpPr>
        <p:spPr bwMode="auto">
          <a:xfrm>
            <a:off x="19859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1509" name="Text Box 23"/>
          <p:cNvSpPr txBox="1">
            <a:spLocks noChangeArrowheads="1"/>
          </p:cNvSpPr>
          <p:nvPr/>
        </p:nvSpPr>
        <p:spPr bwMode="auto">
          <a:xfrm>
            <a:off x="18351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1752600" y="990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1511" name="Text Box 34"/>
          <p:cNvSpPr txBox="1">
            <a:spLocks noChangeArrowheads="1"/>
          </p:cNvSpPr>
          <p:nvPr/>
        </p:nvSpPr>
        <p:spPr bwMode="auto">
          <a:xfrm>
            <a:off x="0" y="1143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Demand Schedule</a:t>
            </a: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24812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1513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97AAFF-1ED9-4F31-9C11-FAEDD83AAE7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aphicFrame>
        <p:nvGraphicFramePr>
          <p:cNvPr id="54284" name="Group 12"/>
          <p:cNvGraphicFramePr>
            <a:graphicFrameLocks noGrp="1"/>
          </p:cNvGraphicFramePr>
          <p:nvPr/>
        </p:nvGraphicFramePr>
        <p:xfrm>
          <a:off x="152400" y="2057400"/>
          <a:ext cx="1198563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658813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7" name="Freeform 30"/>
          <p:cNvSpPr>
            <a:spLocks/>
          </p:cNvSpPr>
          <p:nvPr/>
        </p:nvSpPr>
        <p:spPr bwMode="auto">
          <a:xfrm rot="-358900">
            <a:off x="2811463" y="1611313"/>
            <a:ext cx="3429000" cy="3505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38" name="Oval 36"/>
          <p:cNvSpPr>
            <a:spLocks noChangeArrowheads="1"/>
          </p:cNvSpPr>
          <p:nvPr/>
        </p:nvSpPr>
        <p:spPr bwMode="auto">
          <a:xfrm>
            <a:off x="25908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39" name="Oval 37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40" name="Oval 38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41" name="Oval 39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42" name="Freeform 16"/>
          <p:cNvSpPr>
            <a:spLocks/>
          </p:cNvSpPr>
          <p:nvPr/>
        </p:nvSpPr>
        <p:spPr bwMode="auto">
          <a:xfrm rot="-192810">
            <a:off x="2593975" y="1830388"/>
            <a:ext cx="2362200" cy="3048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43" name="Oval 41"/>
          <p:cNvSpPr>
            <a:spLocks noChangeArrowheads="1"/>
          </p:cNvSpPr>
          <p:nvPr/>
        </p:nvSpPr>
        <p:spPr bwMode="auto">
          <a:xfrm>
            <a:off x="2589213" y="48752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44" name="Oval 42"/>
          <p:cNvSpPr>
            <a:spLocks noChangeArrowheads="1"/>
          </p:cNvSpPr>
          <p:nvPr/>
        </p:nvSpPr>
        <p:spPr bwMode="auto">
          <a:xfrm>
            <a:off x="3198813" y="4189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45" name="Oval 43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46" name="Oval 44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47" name="Oval 45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48" name="Text Box 34"/>
          <p:cNvSpPr txBox="1">
            <a:spLocks noChangeArrowheads="1"/>
          </p:cNvSpPr>
          <p:nvPr/>
        </p:nvSpPr>
        <p:spPr bwMode="auto">
          <a:xfrm>
            <a:off x="7391400" y="10668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Supply Schedule</a:t>
            </a:r>
          </a:p>
        </p:txBody>
      </p:sp>
      <p:graphicFrame>
        <p:nvGraphicFramePr>
          <p:cNvPr id="54319" name="Group 47"/>
          <p:cNvGraphicFramePr>
            <a:graphicFrameLocks noGrp="1"/>
          </p:cNvGraphicFramePr>
          <p:nvPr/>
        </p:nvGraphicFramePr>
        <p:xfrm>
          <a:off x="7772400" y="2057400"/>
          <a:ext cx="1138238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598488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72" name="Text Box 1081"/>
          <p:cNvSpPr txBox="1">
            <a:spLocks noChangeArrowheads="1"/>
          </p:cNvSpPr>
          <p:nvPr/>
        </p:nvSpPr>
        <p:spPr bwMode="auto">
          <a:xfrm>
            <a:off x="-2895600" y="132336"/>
            <a:ext cx="9144000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Equilibrium</a:t>
            </a:r>
            <a:endParaRPr lang="en-US" altLang="en-US" sz="2600" dirty="0">
              <a:latin typeface="+mj-lt"/>
            </a:endParaRPr>
          </a:p>
        </p:txBody>
      </p:sp>
      <p:sp>
        <p:nvSpPr>
          <p:cNvPr id="21573" name="Line 71"/>
          <p:cNvSpPr>
            <a:spLocks noChangeShapeType="1"/>
          </p:cNvSpPr>
          <p:nvPr/>
        </p:nvSpPr>
        <p:spPr bwMode="auto">
          <a:xfrm flipH="1">
            <a:off x="2286000" y="3352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74" name="Line 72"/>
          <p:cNvSpPr>
            <a:spLocks noChangeShapeType="1"/>
          </p:cNvSpPr>
          <p:nvPr/>
        </p:nvSpPr>
        <p:spPr bwMode="auto">
          <a:xfrm flipH="1">
            <a:off x="3962400" y="3429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75" name="Rectangle 31"/>
          <p:cNvSpPr>
            <a:spLocks noChangeArrowheads="1"/>
          </p:cNvSpPr>
          <p:nvPr/>
        </p:nvSpPr>
        <p:spPr bwMode="auto">
          <a:xfrm>
            <a:off x="6705600" y="4953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1576" name="Rectangle 31"/>
          <p:cNvSpPr>
            <a:spLocks noChangeArrowheads="1"/>
          </p:cNvSpPr>
          <p:nvPr/>
        </p:nvSpPr>
        <p:spPr bwMode="auto">
          <a:xfrm>
            <a:off x="5029200" y="1371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1577" name="AutoShape 5"/>
          <p:cNvSpPr>
            <a:spLocks noChangeArrowheads="1"/>
          </p:cNvSpPr>
          <p:nvPr/>
        </p:nvSpPr>
        <p:spPr bwMode="auto">
          <a:xfrm>
            <a:off x="609600" y="99060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What if the price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increases to $4?</a:t>
            </a:r>
          </a:p>
        </p:txBody>
      </p:sp>
    </p:spTree>
    <p:extLst>
      <p:ext uri="{BB962C8B-B14F-4D97-AF65-F5344CB8AC3E}">
        <p14:creationId xmlns:p14="http://schemas.microsoft.com/office/powerpoint/2010/main" val="32219413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Line 84"/>
          <p:cNvSpPr>
            <a:spLocks noChangeShapeType="1"/>
          </p:cNvSpPr>
          <p:nvPr/>
        </p:nvSpPr>
        <p:spPr bwMode="auto">
          <a:xfrm flipH="1">
            <a:off x="2286000" y="2590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2531" name="Group 17"/>
          <p:cNvGrpSpPr>
            <a:grpSpLocks/>
          </p:cNvGrpSpPr>
          <p:nvPr/>
        </p:nvGrpSpPr>
        <p:grpSpPr bwMode="auto">
          <a:xfrm>
            <a:off x="2249488" y="1604963"/>
            <a:ext cx="4608512" cy="4262437"/>
            <a:chOff x="1473" y="948"/>
            <a:chExt cx="2989" cy="2724"/>
          </a:xfrm>
        </p:grpSpPr>
        <p:sp>
          <p:nvSpPr>
            <p:cNvPr id="22610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611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2532" name="Rectangle 21"/>
          <p:cNvSpPr>
            <a:spLocks noChangeArrowheads="1"/>
          </p:cNvSpPr>
          <p:nvPr/>
        </p:nvSpPr>
        <p:spPr bwMode="auto">
          <a:xfrm>
            <a:off x="68580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2533" name="Rectangle 22"/>
          <p:cNvSpPr>
            <a:spLocks noChangeArrowheads="1"/>
          </p:cNvSpPr>
          <p:nvPr/>
        </p:nvSpPr>
        <p:spPr bwMode="auto">
          <a:xfrm>
            <a:off x="19859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2534" name="Text Box 23"/>
          <p:cNvSpPr txBox="1">
            <a:spLocks noChangeArrowheads="1"/>
          </p:cNvSpPr>
          <p:nvPr/>
        </p:nvSpPr>
        <p:spPr bwMode="auto">
          <a:xfrm>
            <a:off x="18351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>
            <a:off x="1752600" y="990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2536" name="Text Box 34"/>
          <p:cNvSpPr txBox="1">
            <a:spLocks noChangeArrowheads="1"/>
          </p:cNvSpPr>
          <p:nvPr/>
        </p:nvSpPr>
        <p:spPr bwMode="auto">
          <a:xfrm>
            <a:off x="0" y="1143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Demand Schedule</a:t>
            </a:r>
          </a:p>
        </p:txBody>
      </p:sp>
      <p:sp>
        <p:nvSpPr>
          <p:cNvPr id="22537" name="Text Box 35"/>
          <p:cNvSpPr txBox="1">
            <a:spLocks noChangeArrowheads="1"/>
          </p:cNvSpPr>
          <p:nvPr/>
        </p:nvSpPr>
        <p:spPr bwMode="auto">
          <a:xfrm>
            <a:off x="24812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2538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505F2C-4D2E-43AE-9988-1E8165CC278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aphicFrame>
        <p:nvGraphicFramePr>
          <p:cNvPr id="55308" name="Group 12"/>
          <p:cNvGraphicFramePr>
            <a:graphicFrameLocks noGrp="1"/>
          </p:cNvGraphicFramePr>
          <p:nvPr/>
        </p:nvGraphicFramePr>
        <p:xfrm>
          <a:off x="152400" y="2057400"/>
          <a:ext cx="1198563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658813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2" name="Freeform 30"/>
          <p:cNvSpPr>
            <a:spLocks/>
          </p:cNvSpPr>
          <p:nvPr/>
        </p:nvSpPr>
        <p:spPr bwMode="auto">
          <a:xfrm rot="-358900">
            <a:off x="2811463" y="1611313"/>
            <a:ext cx="3429000" cy="3505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563" name="Oval 36"/>
          <p:cNvSpPr>
            <a:spLocks noChangeArrowheads="1"/>
          </p:cNvSpPr>
          <p:nvPr/>
        </p:nvSpPr>
        <p:spPr bwMode="auto">
          <a:xfrm>
            <a:off x="25908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64" name="Oval 37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65" name="Oval 38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66" name="Oval 39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67" name="Freeform 16"/>
          <p:cNvSpPr>
            <a:spLocks/>
          </p:cNvSpPr>
          <p:nvPr/>
        </p:nvSpPr>
        <p:spPr bwMode="auto">
          <a:xfrm rot="-192810">
            <a:off x="2593975" y="1830388"/>
            <a:ext cx="2362200" cy="3048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568" name="Oval 41"/>
          <p:cNvSpPr>
            <a:spLocks noChangeArrowheads="1"/>
          </p:cNvSpPr>
          <p:nvPr/>
        </p:nvSpPr>
        <p:spPr bwMode="auto">
          <a:xfrm>
            <a:off x="2589213" y="48752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69" name="Oval 42"/>
          <p:cNvSpPr>
            <a:spLocks noChangeArrowheads="1"/>
          </p:cNvSpPr>
          <p:nvPr/>
        </p:nvSpPr>
        <p:spPr bwMode="auto">
          <a:xfrm>
            <a:off x="3198813" y="4189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70" name="Oval 43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71" name="Oval 44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72" name="Oval 45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73" name="Text Box 34"/>
          <p:cNvSpPr txBox="1">
            <a:spLocks noChangeArrowheads="1"/>
          </p:cNvSpPr>
          <p:nvPr/>
        </p:nvSpPr>
        <p:spPr bwMode="auto">
          <a:xfrm>
            <a:off x="7391400" y="10668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Supply Schedule</a:t>
            </a:r>
          </a:p>
        </p:txBody>
      </p:sp>
      <p:graphicFrame>
        <p:nvGraphicFramePr>
          <p:cNvPr id="55343" name="Group 47"/>
          <p:cNvGraphicFramePr>
            <a:graphicFrameLocks noGrp="1"/>
          </p:cNvGraphicFramePr>
          <p:nvPr/>
        </p:nvGraphicFramePr>
        <p:xfrm>
          <a:off x="7772400" y="2057400"/>
          <a:ext cx="1138238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598488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67" name="Line 71"/>
          <p:cNvSpPr>
            <a:spLocks noChangeShapeType="1"/>
          </p:cNvSpPr>
          <p:nvPr/>
        </p:nvSpPr>
        <p:spPr bwMode="auto">
          <a:xfrm flipH="1">
            <a:off x="2286000" y="3352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598" name="Line 72"/>
          <p:cNvSpPr>
            <a:spLocks noChangeShapeType="1"/>
          </p:cNvSpPr>
          <p:nvPr/>
        </p:nvSpPr>
        <p:spPr bwMode="auto">
          <a:xfrm flipH="1">
            <a:off x="3962400" y="3429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599" name="Rectangle 31"/>
          <p:cNvSpPr>
            <a:spLocks noChangeArrowheads="1"/>
          </p:cNvSpPr>
          <p:nvPr/>
        </p:nvSpPr>
        <p:spPr bwMode="auto">
          <a:xfrm>
            <a:off x="6705600" y="4953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2600" name="Rectangle 31"/>
          <p:cNvSpPr>
            <a:spLocks noChangeArrowheads="1"/>
          </p:cNvSpPr>
          <p:nvPr/>
        </p:nvSpPr>
        <p:spPr bwMode="auto">
          <a:xfrm>
            <a:off x="5029200" y="1371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05529" name="Text Box 57"/>
          <p:cNvSpPr txBox="1">
            <a:spLocks noChangeArrowheads="1"/>
          </p:cNvSpPr>
          <p:nvPr/>
        </p:nvSpPr>
        <p:spPr bwMode="auto">
          <a:xfrm>
            <a:off x="-2721864" y="141915"/>
            <a:ext cx="9144000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Disequilibrium</a:t>
            </a:r>
            <a:endParaRPr lang="en-US" altLang="en-US" sz="2600" dirty="0">
              <a:latin typeface="+mj-lt"/>
            </a:endParaRPr>
          </a:p>
        </p:txBody>
      </p:sp>
      <p:sp>
        <p:nvSpPr>
          <p:cNvPr id="55373" name="Line 77"/>
          <p:cNvSpPr>
            <a:spLocks noChangeShapeType="1"/>
          </p:cNvSpPr>
          <p:nvPr/>
        </p:nvSpPr>
        <p:spPr bwMode="auto">
          <a:xfrm flipH="1" flipV="1">
            <a:off x="3200400" y="28194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5374" name="Line 78"/>
          <p:cNvSpPr>
            <a:spLocks noChangeShapeType="1"/>
          </p:cNvSpPr>
          <p:nvPr/>
        </p:nvSpPr>
        <p:spPr bwMode="auto">
          <a:xfrm flipV="1">
            <a:off x="4114800" y="2895600"/>
            <a:ext cx="3048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5376" name="Line 80"/>
          <p:cNvSpPr>
            <a:spLocks noChangeShapeType="1"/>
          </p:cNvSpPr>
          <p:nvPr/>
        </p:nvSpPr>
        <p:spPr bwMode="auto">
          <a:xfrm flipH="1">
            <a:off x="3200400" y="26670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5377" name="Line 81"/>
          <p:cNvSpPr>
            <a:spLocks noChangeShapeType="1"/>
          </p:cNvSpPr>
          <p:nvPr/>
        </p:nvSpPr>
        <p:spPr bwMode="auto">
          <a:xfrm flipH="1">
            <a:off x="4419600" y="26670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5378" name="Oval 82"/>
          <p:cNvSpPr>
            <a:spLocks noChangeArrowheads="1"/>
          </p:cNvSpPr>
          <p:nvPr/>
        </p:nvSpPr>
        <p:spPr bwMode="auto">
          <a:xfrm>
            <a:off x="152400" y="35052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55379" name="Oval 83"/>
          <p:cNvSpPr>
            <a:spLocks noChangeArrowheads="1"/>
          </p:cNvSpPr>
          <p:nvPr/>
        </p:nvSpPr>
        <p:spPr bwMode="auto">
          <a:xfrm>
            <a:off x="7696200" y="35052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819400" y="1600200"/>
            <a:ext cx="1905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Surplus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 (Qd&lt;Qs)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724400" y="2743200"/>
            <a:ext cx="2819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/>
              <a:t>How much is the surplus at $4?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/>
              <a:t>Answer: 20</a:t>
            </a:r>
          </a:p>
        </p:txBody>
      </p:sp>
    </p:spTree>
    <p:extLst>
      <p:ext uri="{BB962C8B-B14F-4D97-AF65-F5344CB8AC3E}">
        <p14:creationId xmlns:p14="http://schemas.microsoft.com/office/powerpoint/2010/main" val="18391590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80" grpId="0" animBg="1"/>
      <p:bldP spid="55367" grpId="0" animBg="1"/>
      <p:bldP spid="105529" grpId="0" autoUpdateAnimBg="0"/>
      <p:bldP spid="55373" grpId="0" animBg="1"/>
      <p:bldP spid="55374" grpId="0" animBg="1"/>
      <p:bldP spid="55376" grpId="0" animBg="1"/>
      <p:bldP spid="55377" grpId="0" animBg="1"/>
      <p:bldP spid="55378" grpId="0" animBg="1"/>
      <p:bldP spid="55379" grpId="0" animBg="1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22" name="Line 78"/>
          <p:cNvSpPr>
            <a:spLocks noChangeShapeType="1"/>
          </p:cNvSpPr>
          <p:nvPr/>
        </p:nvSpPr>
        <p:spPr bwMode="auto">
          <a:xfrm flipH="1">
            <a:off x="2667000" y="17526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7346" name="Line 2"/>
          <p:cNvSpPr>
            <a:spLocks noChangeShapeType="1"/>
          </p:cNvSpPr>
          <p:nvPr/>
        </p:nvSpPr>
        <p:spPr bwMode="auto">
          <a:xfrm flipH="1">
            <a:off x="2286000" y="17526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3556" name="Group 17"/>
          <p:cNvGrpSpPr>
            <a:grpSpLocks/>
          </p:cNvGrpSpPr>
          <p:nvPr/>
        </p:nvGrpSpPr>
        <p:grpSpPr bwMode="auto">
          <a:xfrm>
            <a:off x="2249488" y="1604963"/>
            <a:ext cx="4608512" cy="4262437"/>
            <a:chOff x="1473" y="948"/>
            <a:chExt cx="2989" cy="2724"/>
          </a:xfrm>
        </p:grpSpPr>
        <p:sp>
          <p:nvSpPr>
            <p:cNvPr id="23632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633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3557" name="Rectangle 21"/>
          <p:cNvSpPr>
            <a:spLocks noChangeArrowheads="1"/>
          </p:cNvSpPr>
          <p:nvPr/>
        </p:nvSpPr>
        <p:spPr bwMode="auto">
          <a:xfrm>
            <a:off x="68580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3558" name="Rectangle 22"/>
          <p:cNvSpPr>
            <a:spLocks noChangeArrowheads="1"/>
          </p:cNvSpPr>
          <p:nvPr/>
        </p:nvSpPr>
        <p:spPr bwMode="auto">
          <a:xfrm>
            <a:off x="19859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3559" name="Text Box 23"/>
          <p:cNvSpPr txBox="1">
            <a:spLocks noChangeArrowheads="1"/>
          </p:cNvSpPr>
          <p:nvPr/>
        </p:nvSpPr>
        <p:spPr bwMode="auto">
          <a:xfrm>
            <a:off x="18351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3560" name="Text Box 31"/>
          <p:cNvSpPr txBox="1">
            <a:spLocks noChangeArrowheads="1"/>
          </p:cNvSpPr>
          <p:nvPr/>
        </p:nvSpPr>
        <p:spPr bwMode="auto">
          <a:xfrm>
            <a:off x="1752600" y="990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3561" name="Text Box 34"/>
          <p:cNvSpPr txBox="1">
            <a:spLocks noChangeArrowheads="1"/>
          </p:cNvSpPr>
          <p:nvPr/>
        </p:nvSpPr>
        <p:spPr bwMode="auto">
          <a:xfrm>
            <a:off x="0" y="1143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Demand Schedule</a:t>
            </a:r>
          </a:p>
        </p:txBody>
      </p:sp>
      <p:sp>
        <p:nvSpPr>
          <p:cNvPr id="23562" name="Text Box 35"/>
          <p:cNvSpPr txBox="1">
            <a:spLocks noChangeArrowheads="1"/>
          </p:cNvSpPr>
          <p:nvPr/>
        </p:nvSpPr>
        <p:spPr bwMode="auto">
          <a:xfrm>
            <a:off x="24812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3563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9D7B42-DD4A-4D50-B8D6-793E6B59492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57357" name="Group 13"/>
          <p:cNvGraphicFramePr>
            <a:graphicFrameLocks noGrp="1"/>
          </p:cNvGraphicFramePr>
          <p:nvPr/>
        </p:nvGraphicFramePr>
        <p:xfrm>
          <a:off x="152400" y="2057400"/>
          <a:ext cx="1198563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658813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7" name="Freeform 30"/>
          <p:cNvSpPr>
            <a:spLocks/>
          </p:cNvSpPr>
          <p:nvPr/>
        </p:nvSpPr>
        <p:spPr bwMode="auto">
          <a:xfrm rot="-358900">
            <a:off x="2811463" y="1611313"/>
            <a:ext cx="3429000" cy="3505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588" name="Oval 37"/>
          <p:cNvSpPr>
            <a:spLocks noChangeArrowheads="1"/>
          </p:cNvSpPr>
          <p:nvPr/>
        </p:nvSpPr>
        <p:spPr bwMode="auto">
          <a:xfrm>
            <a:off x="25908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89" name="Oval 38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90" name="Oval 39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92" name="Freeform 16"/>
          <p:cNvSpPr>
            <a:spLocks/>
          </p:cNvSpPr>
          <p:nvPr/>
        </p:nvSpPr>
        <p:spPr bwMode="auto">
          <a:xfrm rot="-192810">
            <a:off x="2593975" y="1830388"/>
            <a:ext cx="2362200" cy="3048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2589213" y="48752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94" name="Oval 43"/>
          <p:cNvSpPr>
            <a:spLocks noChangeArrowheads="1"/>
          </p:cNvSpPr>
          <p:nvPr/>
        </p:nvSpPr>
        <p:spPr bwMode="auto">
          <a:xfrm>
            <a:off x="3198813" y="4189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95" name="Oval 44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96" name="Oval 45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97" name="Oval 46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98" name="Text Box 34"/>
          <p:cNvSpPr txBox="1">
            <a:spLocks noChangeArrowheads="1"/>
          </p:cNvSpPr>
          <p:nvPr/>
        </p:nvSpPr>
        <p:spPr bwMode="auto">
          <a:xfrm>
            <a:off x="7391400" y="10668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Supply Schedule</a:t>
            </a:r>
          </a:p>
        </p:txBody>
      </p:sp>
      <p:graphicFrame>
        <p:nvGraphicFramePr>
          <p:cNvPr id="57392" name="Group 48"/>
          <p:cNvGraphicFramePr>
            <a:graphicFrameLocks noGrp="1"/>
          </p:cNvGraphicFramePr>
          <p:nvPr/>
        </p:nvGraphicFramePr>
        <p:xfrm>
          <a:off x="7772400" y="2057400"/>
          <a:ext cx="1138238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598488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15" name="Line 71"/>
          <p:cNvSpPr>
            <a:spLocks noChangeShapeType="1"/>
          </p:cNvSpPr>
          <p:nvPr/>
        </p:nvSpPr>
        <p:spPr bwMode="auto">
          <a:xfrm flipH="1">
            <a:off x="2286000" y="3352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623" name="Line 72"/>
          <p:cNvSpPr>
            <a:spLocks noChangeShapeType="1"/>
          </p:cNvSpPr>
          <p:nvPr/>
        </p:nvSpPr>
        <p:spPr bwMode="auto">
          <a:xfrm flipH="1">
            <a:off x="3962400" y="3429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624" name="Rectangle 31"/>
          <p:cNvSpPr>
            <a:spLocks noChangeArrowheads="1"/>
          </p:cNvSpPr>
          <p:nvPr/>
        </p:nvSpPr>
        <p:spPr bwMode="auto">
          <a:xfrm>
            <a:off x="6705600" y="4953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3625" name="Rectangle 31"/>
          <p:cNvSpPr>
            <a:spLocks noChangeArrowheads="1"/>
          </p:cNvSpPr>
          <p:nvPr/>
        </p:nvSpPr>
        <p:spPr bwMode="auto">
          <a:xfrm>
            <a:off x="5029200" y="1371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3626" name="Text Box 57"/>
          <p:cNvSpPr txBox="1">
            <a:spLocks noChangeArrowheads="1"/>
          </p:cNvSpPr>
          <p:nvPr/>
        </p:nvSpPr>
        <p:spPr bwMode="auto">
          <a:xfrm>
            <a:off x="-2730233" y="155197"/>
            <a:ext cx="9144000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Disequilibrium</a:t>
            </a:r>
            <a:endParaRPr lang="en-US" altLang="en-US" sz="2600" dirty="0">
              <a:latin typeface="+mj-lt"/>
            </a:endParaRPr>
          </a:p>
        </p:txBody>
      </p:sp>
      <p:sp>
        <p:nvSpPr>
          <p:cNvPr id="57423" name="Line 79"/>
          <p:cNvSpPr>
            <a:spLocks noChangeShapeType="1"/>
          </p:cNvSpPr>
          <p:nvPr/>
        </p:nvSpPr>
        <p:spPr bwMode="auto">
          <a:xfrm flipH="1">
            <a:off x="4953000" y="18288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7424" name="Oval 80"/>
          <p:cNvSpPr>
            <a:spLocks noChangeArrowheads="1"/>
          </p:cNvSpPr>
          <p:nvPr/>
        </p:nvSpPr>
        <p:spPr bwMode="auto">
          <a:xfrm>
            <a:off x="152400" y="28194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57425" name="Oval 81"/>
          <p:cNvSpPr>
            <a:spLocks noChangeArrowheads="1"/>
          </p:cNvSpPr>
          <p:nvPr/>
        </p:nvSpPr>
        <p:spPr bwMode="auto">
          <a:xfrm>
            <a:off x="7696200" y="28194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4876800" y="3124200"/>
            <a:ext cx="2819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Answer: 40</a:t>
            </a:r>
          </a:p>
        </p:txBody>
      </p:sp>
      <p:sp>
        <p:nvSpPr>
          <p:cNvPr id="57428" name="AutoShape 5"/>
          <p:cNvSpPr>
            <a:spLocks noChangeArrowheads="1"/>
          </p:cNvSpPr>
          <p:nvPr/>
        </p:nvSpPr>
        <p:spPr bwMode="auto">
          <a:xfrm>
            <a:off x="609600" y="99060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What if the price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decreases to $2?</a:t>
            </a:r>
          </a:p>
        </p:txBody>
      </p:sp>
    </p:spTree>
    <p:extLst>
      <p:ext uri="{BB962C8B-B14F-4D97-AF65-F5344CB8AC3E}">
        <p14:creationId xmlns:p14="http://schemas.microsoft.com/office/powerpoint/2010/main" val="28014010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22" grpId="0" animBg="1"/>
      <p:bldP spid="57346" grpId="0" animBg="1"/>
      <p:bldP spid="57415" grpId="0" animBg="1"/>
      <p:bldP spid="57423" grpId="0" animBg="1"/>
      <p:bldP spid="57424" grpId="0" animBg="1"/>
      <p:bldP spid="57425" grpId="0" animBg="1"/>
      <p:bldP spid="4" grpId="0"/>
      <p:bldP spid="574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46" name="Line 78"/>
          <p:cNvSpPr>
            <a:spLocks noChangeShapeType="1"/>
          </p:cNvSpPr>
          <p:nvPr/>
        </p:nvSpPr>
        <p:spPr bwMode="auto">
          <a:xfrm flipH="1">
            <a:off x="3276600" y="43434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8447" name="Line 79"/>
          <p:cNvSpPr>
            <a:spLocks noChangeShapeType="1"/>
          </p:cNvSpPr>
          <p:nvPr/>
        </p:nvSpPr>
        <p:spPr bwMode="auto">
          <a:xfrm flipH="1">
            <a:off x="5029200" y="4267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8370" name="Line 2"/>
          <p:cNvSpPr>
            <a:spLocks noChangeShapeType="1"/>
          </p:cNvSpPr>
          <p:nvPr/>
        </p:nvSpPr>
        <p:spPr bwMode="auto">
          <a:xfrm flipH="1">
            <a:off x="2286000" y="42672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4581" name="Group 17"/>
          <p:cNvGrpSpPr>
            <a:grpSpLocks/>
          </p:cNvGrpSpPr>
          <p:nvPr/>
        </p:nvGrpSpPr>
        <p:grpSpPr bwMode="auto">
          <a:xfrm>
            <a:off x="2249488" y="1604963"/>
            <a:ext cx="4608512" cy="4262437"/>
            <a:chOff x="1473" y="948"/>
            <a:chExt cx="2989" cy="2724"/>
          </a:xfrm>
        </p:grpSpPr>
        <p:sp>
          <p:nvSpPr>
            <p:cNvPr id="24658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659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4582" name="Rectangle 21"/>
          <p:cNvSpPr>
            <a:spLocks noChangeArrowheads="1"/>
          </p:cNvSpPr>
          <p:nvPr/>
        </p:nvSpPr>
        <p:spPr bwMode="auto">
          <a:xfrm>
            <a:off x="68580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4583" name="Rectangle 22"/>
          <p:cNvSpPr>
            <a:spLocks noChangeArrowheads="1"/>
          </p:cNvSpPr>
          <p:nvPr/>
        </p:nvSpPr>
        <p:spPr bwMode="auto">
          <a:xfrm>
            <a:off x="19859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4584" name="Text Box 23"/>
          <p:cNvSpPr txBox="1">
            <a:spLocks noChangeArrowheads="1"/>
          </p:cNvSpPr>
          <p:nvPr/>
        </p:nvSpPr>
        <p:spPr bwMode="auto">
          <a:xfrm>
            <a:off x="18351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585" name="Text Box 31"/>
          <p:cNvSpPr txBox="1">
            <a:spLocks noChangeArrowheads="1"/>
          </p:cNvSpPr>
          <p:nvPr/>
        </p:nvSpPr>
        <p:spPr bwMode="auto">
          <a:xfrm>
            <a:off x="1752600" y="990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4586" name="Text Box 34"/>
          <p:cNvSpPr txBox="1">
            <a:spLocks noChangeArrowheads="1"/>
          </p:cNvSpPr>
          <p:nvPr/>
        </p:nvSpPr>
        <p:spPr bwMode="auto">
          <a:xfrm>
            <a:off x="0" y="1143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Demand Schedule</a:t>
            </a:r>
          </a:p>
        </p:txBody>
      </p:sp>
      <p:sp>
        <p:nvSpPr>
          <p:cNvPr id="24587" name="Text Box 35"/>
          <p:cNvSpPr txBox="1">
            <a:spLocks noChangeArrowheads="1"/>
          </p:cNvSpPr>
          <p:nvPr/>
        </p:nvSpPr>
        <p:spPr bwMode="auto">
          <a:xfrm>
            <a:off x="24812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4588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F10C1C-7C9A-4252-B098-62616152CCE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aphicFrame>
        <p:nvGraphicFramePr>
          <p:cNvPr id="58381" name="Group 13"/>
          <p:cNvGraphicFramePr>
            <a:graphicFrameLocks noGrp="1"/>
          </p:cNvGraphicFramePr>
          <p:nvPr/>
        </p:nvGraphicFramePr>
        <p:xfrm>
          <a:off x="152400" y="2057400"/>
          <a:ext cx="1198563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658813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2" name="Freeform 30"/>
          <p:cNvSpPr>
            <a:spLocks/>
          </p:cNvSpPr>
          <p:nvPr/>
        </p:nvSpPr>
        <p:spPr bwMode="auto">
          <a:xfrm rot="-358900">
            <a:off x="2811463" y="1611313"/>
            <a:ext cx="3429000" cy="3505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25908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17" name="Freeform 16"/>
          <p:cNvSpPr>
            <a:spLocks/>
          </p:cNvSpPr>
          <p:nvPr/>
        </p:nvSpPr>
        <p:spPr bwMode="auto">
          <a:xfrm rot="-192810">
            <a:off x="2593975" y="1830388"/>
            <a:ext cx="2362200" cy="3048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2589213" y="48752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3198813" y="4189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623" name="Text Box 34"/>
          <p:cNvSpPr txBox="1">
            <a:spLocks noChangeArrowheads="1"/>
          </p:cNvSpPr>
          <p:nvPr/>
        </p:nvSpPr>
        <p:spPr bwMode="auto">
          <a:xfrm>
            <a:off x="7391400" y="10668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Supply Schedule</a:t>
            </a:r>
          </a:p>
        </p:txBody>
      </p:sp>
      <p:graphicFrame>
        <p:nvGraphicFramePr>
          <p:cNvPr id="58416" name="Group 48"/>
          <p:cNvGraphicFramePr>
            <a:graphicFrameLocks noGrp="1"/>
          </p:cNvGraphicFramePr>
          <p:nvPr/>
        </p:nvGraphicFramePr>
        <p:xfrm>
          <a:off x="7772400" y="2057400"/>
          <a:ext cx="1138238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598488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39" name="Line 71"/>
          <p:cNvSpPr>
            <a:spLocks noChangeShapeType="1"/>
          </p:cNvSpPr>
          <p:nvPr/>
        </p:nvSpPr>
        <p:spPr bwMode="auto">
          <a:xfrm flipH="1">
            <a:off x="2286000" y="3352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648" name="Line 72"/>
          <p:cNvSpPr>
            <a:spLocks noChangeShapeType="1"/>
          </p:cNvSpPr>
          <p:nvPr/>
        </p:nvSpPr>
        <p:spPr bwMode="auto">
          <a:xfrm flipH="1">
            <a:off x="3962400" y="3429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649" name="Rectangle 31"/>
          <p:cNvSpPr>
            <a:spLocks noChangeArrowheads="1"/>
          </p:cNvSpPr>
          <p:nvPr/>
        </p:nvSpPr>
        <p:spPr bwMode="auto">
          <a:xfrm>
            <a:off x="6705600" y="4953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4650" name="Rectangle 31"/>
          <p:cNvSpPr>
            <a:spLocks noChangeArrowheads="1"/>
          </p:cNvSpPr>
          <p:nvPr/>
        </p:nvSpPr>
        <p:spPr bwMode="auto">
          <a:xfrm>
            <a:off x="5029200" y="1371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05529" name="Text Box 57"/>
          <p:cNvSpPr txBox="1">
            <a:spLocks noChangeArrowheads="1"/>
          </p:cNvSpPr>
          <p:nvPr/>
        </p:nvSpPr>
        <p:spPr bwMode="auto">
          <a:xfrm>
            <a:off x="-2702801" y="123502"/>
            <a:ext cx="9144000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Disequilibrium</a:t>
            </a:r>
            <a:endParaRPr lang="en-US" altLang="en-US" sz="2600" dirty="0">
              <a:latin typeface="+mj-lt"/>
            </a:endParaRPr>
          </a:p>
        </p:txBody>
      </p:sp>
      <p:sp>
        <p:nvSpPr>
          <p:cNvPr id="58444" name="Line 76"/>
          <p:cNvSpPr>
            <a:spLocks noChangeShapeType="1"/>
          </p:cNvSpPr>
          <p:nvPr/>
        </p:nvSpPr>
        <p:spPr bwMode="auto">
          <a:xfrm flipH="1">
            <a:off x="3276600" y="3429000"/>
            <a:ext cx="457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8445" name="Line 77"/>
          <p:cNvSpPr>
            <a:spLocks noChangeShapeType="1"/>
          </p:cNvSpPr>
          <p:nvPr/>
        </p:nvSpPr>
        <p:spPr bwMode="auto">
          <a:xfrm>
            <a:off x="4114800" y="33528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8448" name="Oval 80"/>
          <p:cNvSpPr>
            <a:spLocks noChangeArrowheads="1"/>
          </p:cNvSpPr>
          <p:nvPr/>
        </p:nvSpPr>
        <p:spPr bwMode="auto">
          <a:xfrm>
            <a:off x="7696200" y="48768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58449" name="Oval 81"/>
          <p:cNvSpPr>
            <a:spLocks noChangeArrowheads="1"/>
          </p:cNvSpPr>
          <p:nvPr/>
        </p:nvSpPr>
        <p:spPr bwMode="auto">
          <a:xfrm>
            <a:off x="152400" y="48768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3352800" y="4495800"/>
            <a:ext cx="1600200" cy="860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Shortage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(Qd&gt;Qs)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724400" y="2743200"/>
            <a:ext cx="2819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/>
              <a:t>How much is the shortage at $2?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/>
              <a:t>Answer: 30</a:t>
            </a:r>
          </a:p>
        </p:txBody>
      </p:sp>
    </p:spTree>
    <p:extLst>
      <p:ext uri="{BB962C8B-B14F-4D97-AF65-F5344CB8AC3E}">
        <p14:creationId xmlns:p14="http://schemas.microsoft.com/office/powerpoint/2010/main" val="21960084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6" grpId="0" animBg="1"/>
      <p:bldP spid="58447" grpId="0" animBg="1"/>
      <p:bldP spid="58370" grpId="0" animBg="1"/>
      <p:bldP spid="58439" grpId="0" animBg="1"/>
      <p:bldP spid="105529" grpId="0" autoUpdateAnimBg="0"/>
      <p:bldP spid="58444" grpId="0" animBg="1"/>
      <p:bldP spid="58445" grpId="0" animBg="1"/>
      <p:bldP spid="58448" grpId="0" animBg="1"/>
      <p:bldP spid="58449" grpId="0" animBg="1"/>
      <p:bldP spid="4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 flipH="1">
            <a:off x="2667000" y="4953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 flipH="1">
            <a:off x="6553200" y="4953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286000" y="49530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5605" name="Group 17"/>
          <p:cNvGrpSpPr>
            <a:grpSpLocks/>
          </p:cNvGrpSpPr>
          <p:nvPr/>
        </p:nvGrpSpPr>
        <p:grpSpPr bwMode="auto">
          <a:xfrm>
            <a:off x="2249488" y="1604963"/>
            <a:ext cx="4608512" cy="4262437"/>
            <a:chOff x="1473" y="948"/>
            <a:chExt cx="2989" cy="2724"/>
          </a:xfrm>
        </p:grpSpPr>
        <p:sp>
          <p:nvSpPr>
            <p:cNvPr id="25679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5680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5606" name="Rectangle 21"/>
          <p:cNvSpPr>
            <a:spLocks noChangeArrowheads="1"/>
          </p:cNvSpPr>
          <p:nvPr/>
        </p:nvSpPr>
        <p:spPr bwMode="auto">
          <a:xfrm>
            <a:off x="68580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5607" name="Rectangle 22"/>
          <p:cNvSpPr>
            <a:spLocks noChangeArrowheads="1"/>
          </p:cNvSpPr>
          <p:nvPr/>
        </p:nvSpPr>
        <p:spPr bwMode="auto">
          <a:xfrm>
            <a:off x="19859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08" name="Text Box 23"/>
          <p:cNvSpPr txBox="1">
            <a:spLocks noChangeArrowheads="1"/>
          </p:cNvSpPr>
          <p:nvPr/>
        </p:nvSpPr>
        <p:spPr bwMode="auto">
          <a:xfrm>
            <a:off x="18351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609" name="Text Box 31"/>
          <p:cNvSpPr txBox="1">
            <a:spLocks noChangeArrowheads="1"/>
          </p:cNvSpPr>
          <p:nvPr/>
        </p:nvSpPr>
        <p:spPr bwMode="auto">
          <a:xfrm>
            <a:off x="1752600" y="990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5610" name="Text Box 34"/>
          <p:cNvSpPr txBox="1">
            <a:spLocks noChangeArrowheads="1"/>
          </p:cNvSpPr>
          <p:nvPr/>
        </p:nvSpPr>
        <p:spPr bwMode="auto">
          <a:xfrm>
            <a:off x="0" y="1143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Demand Schedule</a:t>
            </a:r>
          </a:p>
        </p:txBody>
      </p:sp>
      <p:sp>
        <p:nvSpPr>
          <p:cNvPr id="25611" name="Text Box 35"/>
          <p:cNvSpPr txBox="1">
            <a:spLocks noChangeArrowheads="1"/>
          </p:cNvSpPr>
          <p:nvPr/>
        </p:nvSpPr>
        <p:spPr bwMode="auto">
          <a:xfrm>
            <a:off x="24812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5612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42E058-6F8E-480E-B6C3-C0914A1734C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graphicFrame>
        <p:nvGraphicFramePr>
          <p:cNvPr id="59407" name="Group 15"/>
          <p:cNvGraphicFramePr>
            <a:graphicFrameLocks noGrp="1"/>
          </p:cNvGraphicFramePr>
          <p:nvPr/>
        </p:nvGraphicFramePr>
        <p:xfrm>
          <a:off x="152400" y="2057400"/>
          <a:ext cx="1198563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658813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6" name="Freeform 30"/>
          <p:cNvSpPr>
            <a:spLocks/>
          </p:cNvSpPr>
          <p:nvPr/>
        </p:nvSpPr>
        <p:spPr bwMode="auto">
          <a:xfrm rot="-358900">
            <a:off x="2811463" y="1611313"/>
            <a:ext cx="3429000" cy="3505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37" name="Oval 39"/>
          <p:cNvSpPr>
            <a:spLocks noChangeArrowheads="1"/>
          </p:cNvSpPr>
          <p:nvPr/>
        </p:nvSpPr>
        <p:spPr bwMode="auto">
          <a:xfrm>
            <a:off x="25908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38" name="Oval 40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39" name="Oval 41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40" name="Oval 42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41" name="Freeform 16"/>
          <p:cNvSpPr>
            <a:spLocks/>
          </p:cNvSpPr>
          <p:nvPr/>
        </p:nvSpPr>
        <p:spPr bwMode="auto">
          <a:xfrm rot="-192810">
            <a:off x="2593975" y="1830388"/>
            <a:ext cx="2362200" cy="3048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42" name="Oval 44"/>
          <p:cNvSpPr>
            <a:spLocks noChangeArrowheads="1"/>
          </p:cNvSpPr>
          <p:nvPr/>
        </p:nvSpPr>
        <p:spPr bwMode="auto">
          <a:xfrm>
            <a:off x="2589213" y="48752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43" name="Oval 45"/>
          <p:cNvSpPr>
            <a:spLocks noChangeArrowheads="1"/>
          </p:cNvSpPr>
          <p:nvPr/>
        </p:nvSpPr>
        <p:spPr bwMode="auto">
          <a:xfrm>
            <a:off x="3198813" y="4189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44" name="Oval 46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45" name="Oval 47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46" name="Oval 48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47" name="Text Box 34"/>
          <p:cNvSpPr txBox="1">
            <a:spLocks noChangeArrowheads="1"/>
          </p:cNvSpPr>
          <p:nvPr/>
        </p:nvSpPr>
        <p:spPr bwMode="auto">
          <a:xfrm>
            <a:off x="7391400" y="10668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Supply Schedule</a:t>
            </a:r>
          </a:p>
        </p:txBody>
      </p:sp>
      <p:graphicFrame>
        <p:nvGraphicFramePr>
          <p:cNvPr id="59442" name="Group 50"/>
          <p:cNvGraphicFramePr>
            <a:graphicFrameLocks noGrp="1"/>
          </p:cNvGraphicFramePr>
          <p:nvPr/>
        </p:nvGraphicFramePr>
        <p:xfrm>
          <a:off x="7772400" y="2057400"/>
          <a:ext cx="1138238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598488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65" name="Line 73"/>
          <p:cNvSpPr>
            <a:spLocks noChangeShapeType="1"/>
          </p:cNvSpPr>
          <p:nvPr/>
        </p:nvSpPr>
        <p:spPr bwMode="auto">
          <a:xfrm flipH="1">
            <a:off x="2286000" y="3352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72" name="Line 74"/>
          <p:cNvSpPr>
            <a:spLocks noChangeShapeType="1"/>
          </p:cNvSpPr>
          <p:nvPr/>
        </p:nvSpPr>
        <p:spPr bwMode="auto">
          <a:xfrm flipH="1">
            <a:off x="3962400" y="3429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73" name="Rectangle 31"/>
          <p:cNvSpPr>
            <a:spLocks noChangeArrowheads="1"/>
          </p:cNvSpPr>
          <p:nvPr/>
        </p:nvSpPr>
        <p:spPr bwMode="auto">
          <a:xfrm>
            <a:off x="6705600" y="4953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5674" name="Rectangle 31"/>
          <p:cNvSpPr>
            <a:spLocks noChangeArrowheads="1"/>
          </p:cNvSpPr>
          <p:nvPr/>
        </p:nvSpPr>
        <p:spPr bwMode="auto">
          <a:xfrm>
            <a:off x="5029200" y="1371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59472" name="Oval 80"/>
          <p:cNvSpPr>
            <a:spLocks noChangeArrowheads="1"/>
          </p:cNvSpPr>
          <p:nvPr/>
        </p:nvSpPr>
        <p:spPr bwMode="auto">
          <a:xfrm>
            <a:off x="7696200" y="55626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59473" name="Oval 81"/>
          <p:cNvSpPr>
            <a:spLocks noChangeArrowheads="1"/>
          </p:cNvSpPr>
          <p:nvPr/>
        </p:nvSpPr>
        <p:spPr bwMode="auto">
          <a:xfrm>
            <a:off x="152400" y="5562600"/>
            <a:ext cx="1219200" cy="533400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4724400" y="2971800"/>
            <a:ext cx="2819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Answer: 70</a:t>
            </a:r>
          </a:p>
        </p:txBody>
      </p:sp>
      <p:sp>
        <p:nvSpPr>
          <p:cNvPr id="25678" name="Text Box 57"/>
          <p:cNvSpPr txBox="1">
            <a:spLocks noChangeArrowheads="1"/>
          </p:cNvSpPr>
          <p:nvPr/>
        </p:nvSpPr>
        <p:spPr bwMode="auto">
          <a:xfrm>
            <a:off x="-2716513" y="136673"/>
            <a:ext cx="9144000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</a:rPr>
              <a:t>Disequilibrium</a:t>
            </a:r>
            <a:endParaRPr lang="en-US" alt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6369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465" grpId="0" animBg="1"/>
      <p:bldP spid="59472" grpId="0" animBg="1"/>
      <p:bldP spid="5947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9" name="Line 83"/>
          <p:cNvSpPr>
            <a:spLocks noChangeShapeType="1"/>
          </p:cNvSpPr>
          <p:nvPr/>
        </p:nvSpPr>
        <p:spPr bwMode="auto">
          <a:xfrm flipH="1">
            <a:off x="2286000" y="17526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97" name="Line 81"/>
          <p:cNvSpPr>
            <a:spLocks noChangeShapeType="1"/>
          </p:cNvSpPr>
          <p:nvPr/>
        </p:nvSpPr>
        <p:spPr bwMode="auto">
          <a:xfrm flipH="1">
            <a:off x="2362200" y="495300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6628" name="Group 17"/>
          <p:cNvGrpSpPr>
            <a:grpSpLocks/>
          </p:cNvGrpSpPr>
          <p:nvPr/>
        </p:nvGrpSpPr>
        <p:grpSpPr bwMode="auto">
          <a:xfrm>
            <a:off x="2249488" y="1604963"/>
            <a:ext cx="4608512" cy="4262437"/>
            <a:chOff x="1473" y="948"/>
            <a:chExt cx="2989" cy="2724"/>
          </a:xfrm>
        </p:grpSpPr>
        <p:sp>
          <p:nvSpPr>
            <p:cNvPr id="26701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702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6629" name="Rectangle 21"/>
          <p:cNvSpPr>
            <a:spLocks noChangeArrowheads="1"/>
          </p:cNvSpPr>
          <p:nvPr/>
        </p:nvSpPr>
        <p:spPr bwMode="auto">
          <a:xfrm>
            <a:off x="68580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6630" name="Rectangle 22"/>
          <p:cNvSpPr>
            <a:spLocks noChangeArrowheads="1"/>
          </p:cNvSpPr>
          <p:nvPr/>
        </p:nvSpPr>
        <p:spPr bwMode="auto">
          <a:xfrm>
            <a:off x="19859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1" name="Text Box 23"/>
          <p:cNvSpPr txBox="1">
            <a:spLocks noChangeArrowheads="1"/>
          </p:cNvSpPr>
          <p:nvPr/>
        </p:nvSpPr>
        <p:spPr bwMode="auto">
          <a:xfrm>
            <a:off x="18351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6632" name="Text Box 31"/>
          <p:cNvSpPr txBox="1">
            <a:spLocks noChangeArrowheads="1"/>
          </p:cNvSpPr>
          <p:nvPr/>
        </p:nvSpPr>
        <p:spPr bwMode="auto">
          <a:xfrm>
            <a:off x="1752600" y="990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6633" name="Text Box 34"/>
          <p:cNvSpPr txBox="1">
            <a:spLocks noChangeArrowheads="1"/>
          </p:cNvSpPr>
          <p:nvPr/>
        </p:nvSpPr>
        <p:spPr bwMode="auto">
          <a:xfrm>
            <a:off x="0" y="1143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Demand Schedule</a:t>
            </a:r>
          </a:p>
        </p:txBody>
      </p:sp>
      <p:sp>
        <p:nvSpPr>
          <p:cNvPr id="26634" name="Text Box 35"/>
          <p:cNvSpPr txBox="1">
            <a:spLocks noChangeArrowheads="1"/>
          </p:cNvSpPr>
          <p:nvPr/>
        </p:nvSpPr>
        <p:spPr bwMode="auto">
          <a:xfrm>
            <a:off x="24812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6635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E463C3-B033-44DC-8BC0-5F550621A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aphicFrame>
        <p:nvGraphicFramePr>
          <p:cNvPr id="60431" name="Group 15"/>
          <p:cNvGraphicFramePr>
            <a:graphicFrameLocks noGrp="1"/>
          </p:cNvGraphicFramePr>
          <p:nvPr/>
        </p:nvGraphicFramePr>
        <p:xfrm>
          <a:off x="152400" y="2057400"/>
          <a:ext cx="1198563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658813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9" name="Freeform 30"/>
          <p:cNvSpPr>
            <a:spLocks/>
          </p:cNvSpPr>
          <p:nvPr/>
        </p:nvSpPr>
        <p:spPr bwMode="auto">
          <a:xfrm rot="-358900">
            <a:off x="2811463" y="1611313"/>
            <a:ext cx="3429000" cy="3505200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660" name="Oval 39"/>
          <p:cNvSpPr>
            <a:spLocks noChangeArrowheads="1"/>
          </p:cNvSpPr>
          <p:nvPr/>
        </p:nvSpPr>
        <p:spPr bwMode="auto">
          <a:xfrm>
            <a:off x="25908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61" name="Oval 40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62" name="Oval 41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63" name="Oval 42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64" name="Freeform 16"/>
          <p:cNvSpPr>
            <a:spLocks/>
          </p:cNvSpPr>
          <p:nvPr/>
        </p:nvSpPr>
        <p:spPr bwMode="auto">
          <a:xfrm rot="-192810">
            <a:off x="2593975" y="1830388"/>
            <a:ext cx="2362200" cy="3048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665" name="Oval 44"/>
          <p:cNvSpPr>
            <a:spLocks noChangeArrowheads="1"/>
          </p:cNvSpPr>
          <p:nvPr/>
        </p:nvSpPr>
        <p:spPr bwMode="auto">
          <a:xfrm>
            <a:off x="2589213" y="48752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66" name="Oval 45"/>
          <p:cNvSpPr>
            <a:spLocks noChangeArrowheads="1"/>
          </p:cNvSpPr>
          <p:nvPr/>
        </p:nvSpPr>
        <p:spPr bwMode="auto">
          <a:xfrm>
            <a:off x="3198813" y="4189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67" name="Oval 46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68" name="Oval 47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69" name="Oval 48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6670" name="Text Box 34"/>
          <p:cNvSpPr txBox="1">
            <a:spLocks noChangeArrowheads="1"/>
          </p:cNvSpPr>
          <p:nvPr/>
        </p:nvSpPr>
        <p:spPr bwMode="auto">
          <a:xfrm>
            <a:off x="7391400" y="1066800"/>
            <a:ext cx="175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Supply Schedule</a:t>
            </a:r>
          </a:p>
        </p:txBody>
      </p:sp>
      <p:graphicFrame>
        <p:nvGraphicFramePr>
          <p:cNvPr id="60466" name="Group 50"/>
          <p:cNvGraphicFramePr>
            <a:graphicFrameLocks noGrp="1"/>
          </p:cNvGraphicFramePr>
          <p:nvPr/>
        </p:nvGraphicFramePr>
        <p:xfrm>
          <a:off x="7772400" y="2057400"/>
          <a:ext cx="1138238" cy="4089402"/>
        </p:xfrm>
        <a:graphic>
          <a:graphicData uri="http://schemas.openxmlformats.org/drawingml/2006/table">
            <a:tbl>
              <a:tblPr/>
              <a:tblGrid>
                <a:gridCol w="539750"/>
                <a:gridCol w="598488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94" name="Rectangle 31"/>
          <p:cNvSpPr>
            <a:spLocks noChangeArrowheads="1"/>
          </p:cNvSpPr>
          <p:nvPr/>
        </p:nvSpPr>
        <p:spPr bwMode="auto">
          <a:xfrm>
            <a:off x="6705600" y="4953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6695" name="Rectangle 31"/>
          <p:cNvSpPr>
            <a:spLocks noChangeArrowheads="1"/>
          </p:cNvSpPr>
          <p:nvPr/>
        </p:nvSpPr>
        <p:spPr bwMode="auto">
          <a:xfrm>
            <a:off x="5029200" y="1371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4419600" y="1828800"/>
            <a:ext cx="3429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/>
              <a:t>When there is a surplus, producers lower prices</a:t>
            </a:r>
          </a:p>
        </p:txBody>
      </p:sp>
      <p:sp>
        <p:nvSpPr>
          <p:cNvPr id="26697" name="Rectangle 82"/>
          <p:cNvSpPr>
            <a:spLocks noChangeArrowheads="1"/>
          </p:cNvSpPr>
          <p:nvPr/>
        </p:nvSpPr>
        <p:spPr bwMode="auto">
          <a:xfrm>
            <a:off x="-2857500" y="188919"/>
            <a:ext cx="8991600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600" dirty="0" smtClean="0">
                <a:latin typeface="+mj-lt"/>
              </a:rPr>
              <a:t>Equilibrium</a:t>
            </a:r>
            <a:endParaRPr lang="en-US" altLang="en-US" sz="2600" dirty="0">
              <a:latin typeface="+mj-lt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419600" y="3124200"/>
            <a:ext cx="3429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/>
              <a:t>When there is a shortage, producers raise prices</a:t>
            </a:r>
          </a:p>
        </p:txBody>
      </p:sp>
      <p:sp>
        <p:nvSpPr>
          <p:cNvPr id="60501" name="Line 85"/>
          <p:cNvSpPr>
            <a:spLocks noChangeShapeType="1"/>
          </p:cNvSpPr>
          <p:nvPr/>
        </p:nvSpPr>
        <p:spPr bwMode="auto">
          <a:xfrm flipH="1">
            <a:off x="3962400" y="18288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502" name="Line 86"/>
          <p:cNvSpPr>
            <a:spLocks noChangeShapeType="1"/>
          </p:cNvSpPr>
          <p:nvPr/>
        </p:nvSpPr>
        <p:spPr bwMode="auto">
          <a:xfrm flipH="1" flipV="1">
            <a:off x="3962400" y="36576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3954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99" grpId="0" animBg="1"/>
      <p:bldP spid="60497" grpId="0" animBg="1"/>
      <p:bldP spid="4" grpId="0" build="p"/>
      <p:bldP spid="5" grpId="0" build="p"/>
      <p:bldP spid="60501" grpId="0" animBg="1"/>
      <p:bldP spid="60502" grpId="0" animBg="1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23899</TotalTime>
  <Words>1017</Words>
  <Application>Microsoft Office PowerPoint</Application>
  <PresentationFormat>On-screen Show (4:3)</PresentationFormat>
  <Paragraphs>507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Neo Sans</vt:lpstr>
      <vt:lpstr>Times New Roman</vt:lpstr>
      <vt:lpstr>m62-black-currency</vt:lpstr>
      <vt:lpstr>3_2</vt:lpstr>
      <vt:lpstr>2_2</vt:lpstr>
      <vt:lpstr>1_It’s not the design of your template</vt:lpstr>
      <vt:lpstr>The Pearl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prices</vt:lpstr>
      <vt:lpstr>Supply and Demand</vt:lpstr>
      <vt:lpstr>Supply and Demand Practice</vt:lpstr>
      <vt:lpstr>PowerPoint Presentation</vt:lpstr>
      <vt:lpstr>The Role of the Price Mechanism</vt:lpstr>
      <vt:lpstr>The Role of the Price Mechanism</vt:lpstr>
      <vt:lpstr>PowerPoint Presentation</vt:lpstr>
      <vt:lpstr>Example of Voluntary Exchange</vt:lpstr>
      <vt:lpstr>PowerPoint Presentation</vt:lpstr>
      <vt:lpstr>PowerPoint Presentation</vt:lpstr>
      <vt:lpstr>PowerPoint Presentation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213</cp:revision>
  <dcterms:created xsi:type="dcterms:W3CDTF">2013-06-09T05:30:57Z</dcterms:created>
  <dcterms:modified xsi:type="dcterms:W3CDTF">2016-03-04T00:31:13Z</dcterms:modified>
</cp:coreProperties>
</file>