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6" r:id="rId2"/>
    <p:sldMasterId id="2147483654" r:id="rId3"/>
    <p:sldMasterId id="2147483657" r:id="rId4"/>
  </p:sldMasterIdLst>
  <p:notesMasterIdLst>
    <p:notesMasterId r:id="rId28"/>
  </p:notesMasterIdLst>
  <p:handoutMasterIdLst>
    <p:handoutMasterId r:id="rId29"/>
  </p:handoutMasterIdLst>
  <p:sldIdLst>
    <p:sldId id="421" r:id="rId5"/>
    <p:sldId id="422" r:id="rId6"/>
    <p:sldId id="423" r:id="rId7"/>
    <p:sldId id="466" r:id="rId8"/>
    <p:sldId id="467" r:id="rId9"/>
    <p:sldId id="424" r:id="rId10"/>
    <p:sldId id="427" r:id="rId11"/>
    <p:sldId id="431" r:id="rId12"/>
    <p:sldId id="432" r:id="rId13"/>
    <p:sldId id="433" r:id="rId14"/>
    <p:sldId id="437" r:id="rId15"/>
    <p:sldId id="438" r:id="rId16"/>
    <p:sldId id="439" r:id="rId17"/>
    <p:sldId id="468" r:id="rId18"/>
    <p:sldId id="475" r:id="rId19"/>
    <p:sldId id="469" r:id="rId20"/>
    <p:sldId id="470" r:id="rId21"/>
    <p:sldId id="471" r:id="rId22"/>
    <p:sldId id="472" r:id="rId23"/>
    <p:sldId id="474" r:id="rId24"/>
    <p:sldId id="476" r:id="rId25"/>
    <p:sldId id="440" r:id="rId26"/>
    <p:sldId id="441" r:id="rId27"/>
  </p:sldIdLst>
  <p:sldSz cx="9144000" cy="6858000" type="screen4x3"/>
  <p:notesSz cx="9906000" cy="67945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6B97"/>
    <a:srgbClr val="00003E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11108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215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5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11108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07304FC-2894-4BE3-88D3-E68583326C86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476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11108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214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54375" y="509588"/>
            <a:ext cx="3397250" cy="2547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4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3227388"/>
            <a:ext cx="79248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214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4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11108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B192547-FFA7-417A-8F63-F8B7FBC53DAD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54787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E149217-EEEC-4433-A1CE-7054CC16F067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90308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C2F583D-4149-408E-B00E-72DDFB9C8340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94451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AU" altLang="en-US" smtClean="0">
                <a:latin typeface="Times New Roman" panose="02020603050405020304" pitchFamily="18" charset="0"/>
              </a:rPr>
              <a:t>Draw these situations on an adjacent board.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8BFA44-DE73-439F-AEAB-6BE9008F77C6}" type="slidenum">
              <a:rPr lang="en-US" altLang="en-US" sz="1200" smtClean="0"/>
              <a:pPr/>
              <a:t>9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792872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0CA43CE-5AB8-4E6E-A974-EBB2A67FE1F5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7302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</a:rPr>
              <a:t>Number of consumers, increase.</a:t>
            </a:r>
          </a:p>
          <a:p>
            <a:pPr marL="228600" indent="-228600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</a:rPr>
              <a:t>Income, decrease.</a:t>
            </a:r>
          </a:p>
          <a:p>
            <a:pPr marL="228600" indent="-228600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</a:rPr>
              <a:t>Substitutes, decrease.</a:t>
            </a:r>
          </a:p>
          <a:p>
            <a:pPr marL="228600" indent="-228600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</a:rPr>
              <a:t>Price doesn’t shift curve, no change.</a:t>
            </a:r>
          </a:p>
          <a:p>
            <a:pPr marL="228600" indent="-228600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</a:rPr>
              <a:t>Tastes and preferences, decrease.</a:t>
            </a:r>
          </a:p>
          <a:p>
            <a:pPr marL="228600" indent="-228600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</a:rPr>
              <a:t>Expectations, increase.</a:t>
            </a:r>
          </a:p>
          <a:p>
            <a:pPr marL="228600" indent="-228600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</a:rPr>
              <a:t>Complements, decrease.</a:t>
            </a:r>
          </a:p>
          <a:p>
            <a:pPr marL="228600" indent="-228600">
              <a:buFontTx/>
              <a:buAutoNum type="arabicPeriod"/>
            </a:pPr>
            <a:r>
              <a:rPr lang="en-US" altLang="en-US" smtClean="0">
                <a:latin typeface="Times New Roman" panose="02020603050405020304" pitchFamily="18" charset="0"/>
              </a:rPr>
              <a:t>Price doesn’t shift curve, no change.</a:t>
            </a:r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6B2A566-B3F6-4F5B-8A54-E349F8759F07}" type="slidenum">
              <a:rPr lang="en-US" altLang="en-US"/>
              <a:pPr algn="r" eaLnBrk="1" hangingPunct="1">
                <a:spcBef>
                  <a:spcPct val="0"/>
                </a:spcBef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020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buFontTx/>
              <a:buAutoNum type="arabicPeriod"/>
            </a:pPr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DDE11E2-3EC4-4F45-89FB-07B8B7998135}" type="slidenum">
              <a:rPr lang="en-US" altLang="en-US" smtClean="0"/>
              <a:pPr>
                <a:spcBef>
                  <a:spcPct val="0"/>
                </a:spcBef>
              </a:pPr>
              <a:t>23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02419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 descr="t1ti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1600" y="1984375"/>
            <a:ext cx="8999538" cy="723900"/>
          </a:xfr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1225" y="3516313"/>
            <a:ext cx="7380288" cy="674687"/>
          </a:xfrm>
        </p:spPr>
        <p:txBody>
          <a:bodyPr/>
          <a:lstStyle>
            <a:lvl1pPr marL="0" indent="0"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2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1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3812D-9F43-4150-89AB-F1AE33864299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150813"/>
            <a:ext cx="2097087" cy="5942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150813"/>
            <a:ext cx="6138863" cy="5942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CC9D8-73E6-4477-BD0E-9034041437E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69913-B1DC-447A-91D2-B8B16A16E26C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1ECC8-B253-4ECB-A077-8D58F1D7C0B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8E53B-A775-4DC8-9619-C08B15146D1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9506F-4531-4235-B528-B4F9559EE4F6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AB4E3-D55F-4BBD-B31B-4ACC85E5797E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9060A-5D5D-4A36-9BF6-4124C2D79DE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4544C-E44A-4AE3-B0AE-5F36CBDBA4A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2DF03-EFB1-4EEB-B0F0-B60EF068EF1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39BFD-326A-4B7E-9E2D-3B5937878D7F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FD92E-2EEF-4C8A-98A2-297F7ADF4D4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092C5-FCF2-47C1-B669-1372555E5105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150813"/>
            <a:ext cx="2097087" cy="5942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150813"/>
            <a:ext cx="6138863" cy="5942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ECECD-0DD3-4A7F-AC0F-5389BC363AC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CE976-7958-40FC-898A-2C80157B51E7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C4644-AA5E-4398-89BC-DA9FD9558B7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A3F96-98AE-4E21-AD8A-2B9C3491D5B7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F9277-5A86-42C5-A44A-1DEC65E52EA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7B329-9516-4AFE-8D7D-9A862E261C88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90AF1-0C3E-474E-98EA-86A21432276C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E675A-2446-4F2D-BE4C-923064280E8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0176A-2247-4001-B73A-1CEC618AB255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6C9B8-0C72-4AC5-B6A8-3E752D61620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DCD75-1340-4463-A4A4-5228CF682F0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91BDC-4B66-419E-BD70-209DB1F8EF63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150813"/>
            <a:ext cx="2097087" cy="5942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150813"/>
            <a:ext cx="6138863" cy="5942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9B05C-022E-48E8-96D9-E5362DCFD97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4C88B-376E-460C-A660-B280BD6F472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12F3A-CEEE-4D3C-8039-711440FC1E54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F6BB0-EC99-4E15-A068-983C9ECA741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0F30D-EC84-43C0-9F64-5F904060143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EFBFB-A6F9-496C-8B1A-1A9403D4DC83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C63A0-F938-4AAB-A6C2-47A25D1CBCF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hyperlink" Target="http://www.m62.net/" TargetMode="Externa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hyperlink" Target="http://www.m62.net/powerpoint-slides/" TargetMode="Externa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5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hyperlink" Target="http://www.m62.net/presentation-theory/bullet-points-dont-work/beyond-bullet-points/" TargetMode="External"/><Relationship Id="rId10" Type="http://schemas.openxmlformats.org/officeDocument/2006/relationships/slideLayout" Target="../slideLayouts/slideLayout43.xml"/><Relationship Id="rId19" Type="http://schemas.openxmlformats.org/officeDocument/2006/relationships/hyperlink" Target="http://www.m62.net/powerpoint-training/" TargetMode="Externa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4" name="Picture 18" descr="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</p:spPr>
      </p:pic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0813"/>
            <a:ext cx="82296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4013" y="6130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130925"/>
            <a:ext cx="4752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135688"/>
            <a:ext cx="684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5FC783C7-A2EC-41E9-AA7B-F0D50F3E0A8B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82" name="Picture 2" descr="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276488" name="Picture 8" descr="M62FB&amp;F006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4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0813"/>
            <a:ext cx="82296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27648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2764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4013" y="6130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2764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130925"/>
            <a:ext cx="4752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2764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135688"/>
            <a:ext cx="684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63DEADC0-C932-46E8-BB52-CC605D59CE20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3" grpId="0"/>
    </p:bldLst>
  </p:timing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434" name="Picture 2" descr="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274440" name="Picture 8" descr="M62FB&amp;F006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44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0813"/>
            <a:ext cx="82296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2744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27443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4013" y="6130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27443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130925"/>
            <a:ext cx="4752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27443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135688"/>
            <a:ext cx="684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46953A54-48A6-4925-9BE1-F6898663E197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4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4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5" grpId="0"/>
    </p:bldLst>
  </p:timing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1603" name="Rectangle 3"/>
          <p:cNvSpPr>
            <a:spLocks noChangeArrowheads="1"/>
          </p:cNvSpPr>
          <p:nvPr/>
        </p:nvSpPr>
        <p:spPr bwMode="auto">
          <a:xfrm>
            <a:off x="-93663" y="6453188"/>
            <a:ext cx="85328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en-AU" sz="1200">
                <a:solidFill>
                  <a:srgbClr val="4D4D4D"/>
                </a:solidFill>
                <a:latin typeface="Neo Sans" pitchFamily="34" charset="0"/>
              </a:rPr>
              <a:t>m62 visualcommunications is the global leader in presentation effectiveness, from offices in the UK, USA, and Singapore</a:t>
            </a:r>
          </a:p>
        </p:txBody>
      </p:sp>
      <p:pic>
        <p:nvPicPr>
          <p:cNvPr id="281604" name="Picture 4" descr="m62-logo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502650" y="6484938"/>
            <a:ext cx="381000" cy="257175"/>
          </a:xfrm>
          <a:prstGeom prst="rect">
            <a:avLst/>
          </a:prstGeom>
          <a:noFill/>
        </p:spPr>
      </p:pic>
      <p:pic>
        <p:nvPicPr>
          <p:cNvPr id="281605" name="Picture 5" descr="1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60350" y="777875"/>
            <a:ext cx="2000250" cy="1457325"/>
          </a:xfrm>
          <a:prstGeom prst="rect">
            <a:avLst/>
          </a:prstGeom>
          <a:noFill/>
        </p:spPr>
      </p:pic>
      <p:pic>
        <p:nvPicPr>
          <p:cNvPr id="281606" name="Picture 6" descr="2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87338" y="2673350"/>
            <a:ext cx="2000250" cy="1457325"/>
          </a:xfrm>
          <a:prstGeom prst="rect">
            <a:avLst/>
          </a:prstGeom>
          <a:noFill/>
        </p:spPr>
      </p:pic>
      <p:pic>
        <p:nvPicPr>
          <p:cNvPr id="281607" name="Picture 7" descr="3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87338" y="4568825"/>
            <a:ext cx="2000250" cy="1457325"/>
          </a:xfrm>
          <a:prstGeom prst="rect">
            <a:avLst/>
          </a:prstGeom>
          <a:noFill/>
        </p:spPr>
      </p:pic>
      <p:sp>
        <p:nvSpPr>
          <p:cNvPr id="281608" name="Text Box 8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379413" y="2290763"/>
            <a:ext cx="16367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AU" sz="1400">
                <a:solidFill>
                  <a:srgbClr val="135971"/>
                </a:solidFill>
                <a:latin typeface="Neo Sans" pitchFamily="34" charset="0"/>
              </a:rPr>
              <a:t>Beyond Bullet Points</a:t>
            </a:r>
          </a:p>
        </p:txBody>
      </p:sp>
      <p:sp>
        <p:nvSpPr>
          <p:cNvPr id="281609" name="Text Box 9">
            <a:hlinkClick r:id="rId17"/>
          </p:cNvPr>
          <p:cNvSpPr txBox="1">
            <a:spLocks noChangeArrowheads="1"/>
          </p:cNvSpPr>
          <p:nvPr/>
        </p:nvSpPr>
        <p:spPr bwMode="auto">
          <a:xfrm>
            <a:off x="379413" y="4189413"/>
            <a:ext cx="1417637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AU" sz="1400">
                <a:solidFill>
                  <a:srgbClr val="135971"/>
                </a:solidFill>
                <a:latin typeface="Neo Sans" pitchFamily="34" charset="0"/>
              </a:rPr>
              <a:t>PowerPoint Slides</a:t>
            </a:r>
          </a:p>
        </p:txBody>
      </p:sp>
      <p:sp>
        <p:nvSpPr>
          <p:cNvPr id="281610" name="Text Box 10">
            <a:hlinkClick r:id="rId19"/>
          </p:cNvPr>
          <p:cNvSpPr txBox="1">
            <a:spLocks noChangeArrowheads="1"/>
          </p:cNvSpPr>
          <p:nvPr/>
        </p:nvSpPr>
        <p:spPr bwMode="auto">
          <a:xfrm>
            <a:off x="379413" y="6084888"/>
            <a:ext cx="15986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AU" sz="1400">
                <a:solidFill>
                  <a:srgbClr val="135971"/>
                </a:solidFill>
                <a:latin typeface="Neo Sans" pitchFamily="34" charset="0"/>
              </a:rPr>
              <a:t>PowerPoint Training</a:t>
            </a:r>
          </a:p>
        </p:txBody>
      </p:sp>
      <p:pic>
        <p:nvPicPr>
          <p:cNvPr id="281611" name="Picture 11" descr="b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520950" y="777875"/>
            <a:ext cx="6362700" cy="5248275"/>
          </a:xfrm>
          <a:prstGeom prst="rect">
            <a:avLst/>
          </a:prstGeom>
          <a:noFill/>
        </p:spPr>
      </p:pic>
      <p:sp>
        <p:nvSpPr>
          <p:cNvPr id="281612" name="Text Box 12"/>
          <p:cNvSpPr txBox="1">
            <a:spLocks noChangeArrowheads="1"/>
          </p:cNvSpPr>
          <p:nvPr/>
        </p:nvSpPr>
        <p:spPr bwMode="auto">
          <a:xfrm>
            <a:off x="28575" y="188913"/>
            <a:ext cx="91154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AU" sz="2100">
                <a:solidFill>
                  <a:srgbClr val="333333"/>
                </a:solidFill>
                <a:latin typeface="Neo Sans" pitchFamily="34" charset="0"/>
              </a:rPr>
              <a:t>It’s not the </a:t>
            </a:r>
            <a:r>
              <a:rPr lang="en-AU" sz="2100" b="1">
                <a:solidFill>
                  <a:srgbClr val="333333"/>
                </a:solidFill>
                <a:latin typeface="Neo Sans" pitchFamily="34" charset="0"/>
              </a:rPr>
              <a:t>design</a:t>
            </a:r>
            <a:r>
              <a:rPr lang="en-AU" sz="2100">
                <a:solidFill>
                  <a:srgbClr val="333333"/>
                </a:solidFill>
                <a:latin typeface="Neo Sans" pitchFamily="34" charset="0"/>
              </a:rPr>
              <a:t> of your template, it’s what you </a:t>
            </a:r>
            <a:r>
              <a:rPr lang="en-AU" sz="2100" b="1">
                <a:solidFill>
                  <a:srgbClr val="333333"/>
                </a:solidFill>
                <a:latin typeface="Neo Sans" pitchFamily="34" charset="0"/>
              </a:rPr>
              <a:t>do with it</a:t>
            </a:r>
            <a:r>
              <a:rPr lang="en-AU" sz="2100">
                <a:solidFill>
                  <a:srgbClr val="333333"/>
                </a:solidFill>
                <a:latin typeface="Neo Sans" pitchFamily="34" charset="0"/>
              </a:rPr>
              <a:t> that counts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LHD3SDToC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304800" y="2133600"/>
            <a:ext cx="86106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US" altLang="en-US" sz="10400" b="1" dirty="0"/>
              <a:t>Supply</a:t>
            </a:r>
          </a:p>
        </p:txBody>
      </p:sp>
      <p:pic>
        <p:nvPicPr>
          <p:cNvPr id="17411" name="Picture 4" descr="oil_pum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2876550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6" descr="C:\Program Files\Microsoft Office\Clipart\standard\stddir1\bd05161_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28600"/>
            <a:ext cx="2060575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7" descr="C:\Program Files\Microsoft Office\Clipart\standard\stddir1\bd05152_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02163"/>
            <a:ext cx="21336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02B425-6F85-4286-B953-40EAB226508D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9131165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 build="p" bldLvl="2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reeform 16"/>
          <p:cNvSpPr>
            <a:spLocks/>
          </p:cNvSpPr>
          <p:nvPr/>
        </p:nvSpPr>
        <p:spPr bwMode="auto">
          <a:xfrm rot="-192810">
            <a:off x="3811588" y="1754188"/>
            <a:ext cx="2439987" cy="3200400"/>
          </a:xfrm>
          <a:custGeom>
            <a:avLst/>
            <a:gdLst>
              <a:gd name="T0" fmla="*/ 0 w 3038"/>
              <a:gd name="T1" fmla="*/ 2147483646 h 4134"/>
              <a:gd name="T2" fmla="*/ 2147483646 w 3038"/>
              <a:gd name="T3" fmla="*/ 2147483646 h 4134"/>
              <a:gd name="T4" fmla="*/ 2147483646 w 3038"/>
              <a:gd name="T5" fmla="*/ 2147483646 h 4134"/>
              <a:gd name="T6" fmla="*/ 2147483646 w 3038"/>
              <a:gd name="T7" fmla="*/ 2147483646 h 4134"/>
              <a:gd name="T8" fmla="*/ 2147483646 w 3038"/>
              <a:gd name="T9" fmla="*/ 2147483646 h 4134"/>
              <a:gd name="T10" fmla="*/ 2147483646 w 3038"/>
              <a:gd name="T11" fmla="*/ 2147483646 h 4134"/>
              <a:gd name="T12" fmla="*/ 2147483646 w 3038"/>
              <a:gd name="T13" fmla="*/ 2147483646 h 4134"/>
              <a:gd name="T14" fmla="*/ 2147483646 w 3038"/>
              <a:gd name="T15" fmla="*/ 2147483646 h 4134"/>
              <a:gd name="T16" fmla="*/ 2147483646 w 3038"/>
              <a:gd name="T17" fmla="*/ 0 h 41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038"/>
              <a:gd name="T28" fmla="*/ 0 h 4134"/>
              <a:gd name="T29" fmla="*/ 3038 w 3038"/>
              <a:gd name="T30" fmla="*/ 4134 h 413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038" h="4134">
                <a:moveTo>
                  <a:pt x="0" y="4134"/>
                </a:moveTo>
                <a:lnTo>
                  <a:pt x="438" y="3675"/>
                </a:lnTo>
                <a:lnTo>
                  <a:pt x="860" y="3198"/>
                </a:lnTo>
                <a:lnTo>
                  <a:pt x="1265" y="2704"/>
                </a:lnTo>
                <a:lnTo>
                  <a:pt x="1655" y="2194"/>
                </a:lnTo>
                <a:lnTo>
                  <a:pt x="2026" y="1668"/>
                </a:lnTo>
                <a:lnTo>
                  <a:pt x="2382" y="1128"/>
                </a:lnTo>
                <a:lnTo>
                  <a:pt x="2718" y="572"/>
                </a:lnTo>
                <a:lnTo>
                  <a:pt x="3038" y="0"/>
                </a:lnTo>
              </a:path>
            </a:pathLst>
          </a:cu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4375" y="-44041"/>
            <a:ext cx="8629650" cy="862013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dirty="0" smtClean="0"/>
              <a:t>Change in Supply</a:t>
            </a:r>
          </a:p>
        </p:txBody>
      </p:sp>
      <p:grpSp>
        <p:nvGrpSpPr>
          <p:cNvPr id="32772" name="Group 17"/>
          <p:cNvGrpSpPr>
            <a:grpSpLocks/>
          </p:cNvGrpSpPr>
          <p:nvPr/>
        </p:nvGrpSpPr>
        <p:grpSpPr bwMode="auto">
          <a:xfrm>
            <a:off x="3468688" y="1604963"/>
            <a:ext cx="4608512" cy="4262437"/>
            <a:chOff x="1473" y="948"/>
            <a:chExt cx="2989" cy="2724"/>
          </a:xfrm>
        </p:grpSpPr>
        <p:sp>
          <p:nvSpPr>
            <p:cNvPr id="32811" name="Line 18"/>
            <p:cNvSpPr>
              <a:spLocks noChangeShapeType="1"/>
            </p:cNvSpPr>
            <p:nvPr/>
          </p:nvSpPr>
          <p:spPr bwMode="auto">
            <a:xfrm>
              <a:off x="1489" y="948"/>
              <a:ext cx="0" cy="27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32812" name="Line 19"/>
            <p:cNvSpPr>
              <a:spLocks noChangeShapeType="1"/>
            </p:cNvSpPr>
            <p:nvPr/>
          </p:nvSpPr>
          <p:spPr bwMode="auto">
            <a:xfrm>
              <a:off x="1473" y="3655"/>
              <a:ext cx="2989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32773" name="Rectangle 21"/>
          <p:cNvSpPr>
            <a:spLocks noChangeArrowheads="1"/>
          </p:cNvSpPr>
          <p:nvPr/>
        </p:nvSpPr>
        <p:spPr bwMode="auto">
          <a:xfrm>
            <a:off x="8229600" y="5791200"/>
            <a:ext cx="460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Q</a:t>
            </a:r>
          </a:p>
        </p:txBody>
      </p:sp>
      <p:sp>
        <p:nvSpPr>
          <p:cNvPr id="32774" name="Rectangle 22"/>
          <p:cNvSpPr>
            <a:spLocks noChangeArrowheads="1"/>
          </p:cNvSpPr>
          <p:nvPr/>
        </p:nvSpPr>
        <p:spPr bwMode="auto">
          <a:xfrm>
            <a:off x="3205163" y="5683250"/>
            <a:ext cx="4016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32775" name="Text Box 23"/>
          <p:cNvSpPr txBox="1">
            <a:spLocks noChangeArrowheads="1"/>
          </p:cNvSpPr>
          <p:nvPr/>
        </p:nvSpPr>
        <p:spPr bwMode="auto">
          <a:xfrm>
            <a:off x="3054350" y="1595438"/>
            <a:ext cx="438150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$5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4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3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2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2776" name="Text Box 31"/>
          <p:cNvSpPr txBox="1">
            <a:spLocks noChangeArrowheads="1"/>
          </p:cNvSpPr>
          <p:nvPr/>
        </p:nvSpPr>
        <p:spPr bwMode="auto">
          <a:xfrm>
            <a:off x="2514600" y="990600"/>
            <a:ext cx="26765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Price of Cereal</a:t>
            </a:r>
          </a:p>
        </p:txBody>
      </p:sp>
      <p:sp>
        <p:nvSpPr>
          <p:cNvPr id="32777" name="Text Box 32"/>
          <p:cNvSpPr txBox="1">
            <a:spLocks noChangeArrowheads="1"/>
          </p:cNvSpPr>
          <p:nvPr/>
        </p:nvSpPr>
        <p:spPr bwMode="auto">
          <a:xfrm>
            <a:off x="4524375" y="6208713"/>
            <a:ext cx="280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Quantity of Cereal</a:t>
            </a:r>
          </a:p>
        </p:txBody>
      </p:sp>
      <p:sp>
        <p:nvSpPr>
          <p:cNvPr id="32778" name="Text Box 34"/>
          <p:cNvSpPr txBox="1">
            <a:spLocks noChangeArrowheads="1"/>
          </p:cNvSpPr>
          <p:nvPr/>
        </p:nvSpPr>
        <p:spPr bwMode="auto">
          <a:xfrm>
            <a:off x="304800" y="990600"/>
            <a:ext cx="2133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CC0000"/>
                </a:solidFill>
              </a:rPr>
              <a:t>Supply Schedule</a:t>
            </a:r>
          </a:p>
        </p:txBody>
      </p:sp>
      <p:sp>
        <p:nvSpPr>
          <p:cNvPr id="32779" name="Text Box 35"/>
          <p:cNvSpPr txBox="1">
            <a:spLocks noChangeArrowheads="1"/>
          </p:cNvSpPr>
          <p:nvPr/>
        </p:nvSpPr>
        <p:spPr bwMode="auto">
          <a:xfrm>
            <a:off x="3700463" y="5827713"/>
            <a:ext cx="45291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10     20     30     40     50     60     70     80</a:t>
            </a:r>
          </a:p>
        </p:txBody>
      </p:sp>
      <p:sp>
        <p:nvSpPr>
          <p:cNvPr id="32780" name="Slide Number Placeholder 38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6B36DFA-79E0-4FB2-9888-9202061EB5F6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graphicFrame>
        <p:nvGraphicFramePr>
          <p:cNvPr id="88079" name="Group 15"/>
          <p:cNvGraphicFramePr>
            <a:graphicFrameLocks noGrp="1"/>
          </p:cNvGraphicFramePr>
          <p:nvPr/>
        </p:nvGraphicFramePr>
        <p:xfrm>
          <a:off x="304800" y="2057400"/>
          <a:ext cx="2327275" cy="4173539"/>
        </p:xfrm>
        <a:graphic>
          <a:graphicData uri="http://schemas.openxmlformats.org/drawingml/2006/table">
            <a:tbl>
              <a:tblPr/>
              <a:tblGrid>
                <a:gridCol w="971550"/>
                <a:gridCol w="1355725"/>
              </a:tblGrid>
              <a:tr h="762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Price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Quantity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Supplied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804" name="Oval 38"/>
          <p:cNvSpPr>
            <a:spLocks noChangeArrowheads="1"/>
          </p:cNvSpPr>
          <p:nvPr/>
        </p:nvSpPr>
        <p:spPr bwMode="auto">
          <a:xfrm>
            <a:off x="3810000" y="49530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2400"/>
          </a:p>
        </p:txBody>
      </p:sp>
      <p:sp>
        <p:nvSpPr>
          <p:cNvPr id="32805" name="Oval 39"/>
          <p:cNvSpPr>
            <a:spLocks noChangeArrowheads="1"/>
          </p:cNvSpPr>
          <p:nvPr/>
        </p:nvSpPr>
        <p:spPr bwMode="auto">
          <a:xfrm>
            <a:off x="4419600" y="43434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2400"/>
          </a:p>
        </p:txBody>
      </p:sp>
      <p:sp>
        <p:nvSpPr>
          <p:cNvPr id="32806" name="Oval 40"/>
          <p:cNvSpPr>
            <a:spLocks noChangeArrowheads="1"/>
          </p:cNvSpPr>
          <p:nvPr/>
        </p:nvSpPr>
        <p:spPr bwMode="auto">
          <a:xfrm>
            <a:off x="5029200" y="34290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2400"/>
          </a:p>
        </p:txBody>
      </p:sp>
      <p:sp>
        <p:nvSpPr>
          <p:cNvPr id="32807" name="Oval 41"/>
          <p:cNvSpPr>
            <a:spLocks noChangeArrowheads="1"/>
          </p:cNvSpPr>
          <p:nvPr/>
        </p:nvSpPr>
        <p:spPr bwMode="auto">
          <a:xfrm>
            <a:off x="5638800" y="25146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2400"/>
          </a:p>
        </p:txBody>
      </p:sp>
      <p:sp>
        <p:nvSpPr>
          <p:cNvPr id="32808" name="Oval 42"/>
          <p:cNvSpPr>
            <a:spLocks noChangeArrowheads="1"/>
          </p:cNvSpPr>
          <p:nvPr/>
        </p:nvSpPr>
        <p:spPr bwMode="auto">
          <a:xfrm>
            <a:off x="6096000" y="16002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2400"/>
          </a:p>
        </p:txBody>
      </p:sp>
      <p:sp>
        <p:nvSpPr>
          <p:cNvPr id="32809" name="Rectangle 31"/>
          <p:cNvSpPr>
            <a:spLocks noChangeArrowheads="1"/>
          </p:cNvSpPr>
          <p:nvPr/>
        </p:nvSpPr>
        <p:spPr bwMode="auto">
          <a:xfrm>
            <a:off x="6324600" y="1371600"/>
            <a:ext cx="13700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Supply</a:t>
            </a:r>
          </a:p>
        </p:txBody>
      </p:sp>
      <p:sp>
        <p:nvSpPr>
          <p:cNvPr id="32810" name="AutoShape 5"/>
          <p:cNvSpPr>
            <a:spLocks noChangeArrowheads="1"/>
          </p:cNvSpPr>
          <p:nvPr/>
        </p:nvSpPr>
        <p:spPr bwMode="auto">
          <a:xfrm>
            <a:off x="609600" y="990600"/>
            <a:ext cx="7921625" cy="5137150"/>
          </a:xfrm>
          <a:prstGeom prst="star16">
            <a:avLst>
              <a:gd name="adj" fmla="val 37500"/>
            </a:avLst>
          </a:prstGeom>
          <a:gradFill rotWithShape="0">
            <a:gsLst>
              <a:gs pos="0">
                <a:srgbClr val="C87676"/>
              </a:gs>
              <a:gs pos="100000">
                <a:srgbClr val="990000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4800" b="1">
                <a:solidFill>
                  <a:schemeClr val="bg1"/>
                </a:solidFill>
              </a:rPr>
              <a:t>What if a drought </a:t>
            </a:r>
          </a:p>
          <a:p>
            <a:pPr algn="ctr">
              <a:buFontTx/>
              <a:buNone/>
            </a:pPr>
            <a:r>
              <a:rPr lang="en-US" altLang="en-US" sz="4800" b="1">
                <a:solidFill>
                  <a:schemeClr val="bg1"/>
                </a:solidFill>
              </a:rPr>
              <a:t>destroys corn and wheat </a:t>
            </a:r>
          </a:p>
          <a:p>
            <a:pPr algn="ctr">
              <a:buFontTx/>
              <a:buNone/>
            </a:pPr>
            <a:r>
              <a:rPr lang="en-US" altLang="en-US" sz="4800" b="1">
                <a:solidFill>
                  <a:schemeClr val="bg1"/>
                </a:solidFill>
              </a:rPr>
              <a:t>crops?</a:t>
            </a:r>
          </a:p>
        </p:txBody>
      </p:sp>
    </p:spTree>
    <p:extLst>
      <p:ext uri="{BB962C8B-B14F-4D97-AF65-F5344CB8AC3E}">
        <p14:creationId xmlns:p14="http://schemas.microsoft.com/office/powerpoint/2010/main" val="275551321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reeform 16"/>
          <p:cNvSpPr>
            <a:spLocks/>
          </p:cNvSpPr>
          <p:nvPr/>
        </p:nvSpPr>
        <p:spPr bwMode="auto">
          <a:xfrm rot="-192810">
            <a:off x="3811588" y="1754188"/>
            <a:ext cx="2439987" cy="3200400"/>
          </a:xfrm>
          <a:custGeom>
            <a:avLst/>
            <a:gdLst>
              <a:gd name="T0" fmla="*/ 0 w 3038"/>
              <a:gd name="T1" fmla="*/ 2147483646 h 4134"/>
              <a:gd name="T2" fmla="*/ 2147483646 w 3038"/>
              <a:gd name="T3" fmla="*/ 2147483646 h 4134"/>
              <a:gd name="T4" fmla="*/ 2147483646 w 3038"/>
              <a:gd name="T5" fmla="*/ 2147483646 h 4134"/>
              <a:gd name="T6" fmla="*/ 2147483646 w 3038"/>
              <a:gd name="T7" fmla="*/ 2147483646 h 4134"/>
              <a:gd name="T8" fmla="*/ 2147483646 w 3038"/>
              <a:gd name="T9" fmla="*/ 2147483646 h 4134"/>
              <a:gd name="T10" fmla="*/ 2147483646 w 3038"/>
              <a:gd name="T11" fmla="*/ 2147483646 h 4134"/>
              <a:gd name="T12" fmla="*/ 2147483646 w 3038"/>
              <a:gd name="T13" fmla="*/ 2147483646 h 4134"/>
              <a:gd name="T14" fmla="*/ 2147483646 w 3038"/>
              <a:gd name="T15" fmla="*/ 2147483646 h 4134"/>
              <a:gd name="T16" fmla="*/ 2147483646 w 3038"/>
              <a:gd name="T17" fmla="*/ 0 h 41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038"/>
              <a:gd name="T28" fmla="*/ 0 h 4134"/>
              <a:gd name="T29" fmla="*/ 3038 w 3038"/>
              <a:gd name="T30" fmla="*/ 4134 h 413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038" h="4134">
                <a:moveTo>
                  <a:pt x="0" y="4134"/>
                </a:moveTo>
                <a:lnTo>
                  <a:pt x="438" y="3675"/>
                </a:lnTo>
                <a:lnTo>
                  <a:pt x="860" y="3198"/>
                </a:lnTo>
                <a:lnTo>
                  <a:pt x="1265" y="2704"/>
                </a:lnTo>
                <a:lnTo>
                  <a:pt x="1655" y="2194"/>
                </a:lnTo>
                <a:lnTo>
                  <a:pt x="2026" y="1668"/>
                </a:lnTo>
                <a:lnTo>
                  <a:pt x="2382" y="1128"/>
                </a:lnTo>
                <a:lnTo>
                  <a:pt x="2718" y="572"/>
                </a:lnTo>
                <a:lnTo>
                  <a:pt x="3038" y="0"/>
                </a:lnTo>
              </a:path>
            </a:pathLst>
          </a:cu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4375" y="-60326"/>
            <a:ext cx="8629650" cy="862013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dirty="0" smtClean="0"/>
              <a:t>Change in Supply</a:t>
            </a:r>
          </a:p>
        </p:txBody>
      </p:sp>
      <p:grpSp>
        <p:nvGrpSpPr>
          <p:cNvPr id="36868" name="Group 17"/>
          <p:cNvGrpSpPr>
            <a:grpSpLocks/>
          </p:cNvGrpSpPr>
          <p:nvPr/>
        </p:nvGrpSpPr>
        <p:grpSpPr bwMode="auto">
          <a:xfrm>
            <a:off x="3468688" y="1604963"/>
            <a:ext cx="4608512" cy="4262437"/>
            <a:chOff x="1473" y="948"/>
            <a:chExt cx="2989" cy="2724"/>
          </a:xfrm>
        </p:grpSpPr>
        <p:sp>
          <p:nvSpPr>
            <p:cNvPr id="36919" name="Line 18"/>
            <p:cNvSpPr>
              <a:spLocks noChangeShapeType="1"/>
            </p:cNvSpPr>
            <p:nvPr/>
          </p:nvSpPr>
          <p:spPr bwMode="auto">
            <a:xfrm>
              <a:off x="1489" y="948"/>
              <a:ext cx="0" cy="27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36920" name="Line 19"/>
            <p:cNvSpPr>
              <a:spLocks noChangeShapeType="1"/>
            </p:cNvSpPr>
            <p:nvPr/>
          </p:nvSpPr>
          <p:spPr bwMode="auto">
            <a:xfrm>
              <a:off x="1473" y="3655"/>
              <a:ext cx="2989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36869" name="Rectangle 21"/>
          <p:cNvSpPr>
            <a:spLocks noChangeArrowheads="1"/>
          </p:cNvSpPr>
          <p:nvPr/>
        </p:nvSpPr>
        <p:spPr bwMode="auto">
          <a:xfrm>
            <a:off x="8229600" y="5791200"/>
            <a:ext cx="460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Q</a:t>
            </a:r>
          </a:p>
        </p:txBody>
      </p:sp>
      <p:sp>
        <p:nvSpPr>
          <p:cNvPr id="36870" name="Rectangle 22"/>
          <p:cNvSpPr>
            <a:spLocks noChangeArrowheads="1"/>
          </p:cNvSpPr>
          <p:nvPr/>
        </p:nvSpPr>
        <p:spPr bwMode="auto">
          <a:xfrm>
            <a:off x="3205163" y="5683250"/>
            <a:ext cx="4016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36871" name="Text Box 23"/>
          <p:cNvSpPr txBox="1">
            <a:spLocks noChangeArrowheads="1"/>
          </p:cNvSpPr>
          <p:nvPr/>
        </p:nvSpPr>
        <p:spPr bwMode="auto">
          <a:xfrm>
            <a:off x="3054350" y="1595438"/>
            <a:ext cx="438150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$5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4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3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2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6872" name="Text Box 31"/>
          <p:cNvSpPr txBox="1">
            <a:spLocks noChangeArrowheads="1"/>
          </p:cNvSpPr>
          <p:nvPr/>
        </p:nvSpPr>
        <p:spPr bwMode="auto">
          <a:xfrm>
            <a:off x="2514600" y="990600"/>
            <a:ext cx="26765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Price of Cereal</a:t>
            </a:r>
          </a:p>
        </p:txBody>
      </p:sp>
      <p:sp>
        <p:nvSpPr>
          <p:cNvPr id="36873" name="Text Box 32"/>
          <p:cNvSpPr txBox="1">
            <a:spLocks noChangeArrowheads="1"/>
          </p:cNvSpPr>
          <p:nvPr/>
        </p:nvSpPr>
        <p:spPr bwMode="auto">
          <a:xfrm>
            <a:off x="4524375" y="6208713"/>
            <a:ext cx="280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Quantity of Cereal</a:t>
            </a:r>
          </a:p>
        </p:txBody>
      </p:sp>
      <p:sp>
        <p:nvSpPr>
          <p:cNvPr id="36874" name="Text Box 34"/>
          <p:cNvSpPr txBox="1">
            <a:spLocks noChangeArrowheads="1"/>
          </p:cNvSpPr>
          <p:nvPr/>
        </p:nvSpPr>
        <p:spPr bwMode="auto">
          <a:xfrm>
            <a:off x="304800" y="990600"/>
            <a:ext cx="2133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CC0000"/>
                </a:solidFill>
              </a:rPr>
              <a:t>Supply Schedule</a:t>
            </a:r>
          </a:p>
        </p:txBody>
      </p:sp>
      <p:sp>
        <p:nvSpPr>
          <p:cNvPr id="36875" name="Text Box 35"/>
          <p:cNvSpPr txBox="1">
            <a:spLocks noChangeArrowheads="1"/>
          </p:cNvSpPr>
          <p:nvPr/>
        </p:nvSpPr>
        <p:spPr bwMode="auto">
          <a:xfrm>
            <a:off x="3700463" y="5827713"/>
            <a:ext cx="45291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10     20     30     40     50     60     70     80</a:t>
            </a:r>
          </a:p>
        </p:txBody>
      </p:sp>
      <p:sp>
        <p:nvSpPr>
          <p:cNvPr id="36876" name="Slide Number Placeholder 38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4527FEA-1EE2-4221-AF50-AD61E4557A7B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36877" name="Oval 15"/>
          <p:cNvSpPr>
            <a:spLocks noChangeArrowheads="1"/>
          </p:cNvSpPr>
          <p:nvPr/>
        </p:nvSpPr>
        <p:spPr bwMode="auto">
          <a:xfrm>
            <a:off x="3810000" y="49530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2400"/>
          </a:p>
        </p:txBody>
      </p:sp>
      <p:sp>
        <p:nvSpPr>
          <p:cNvPr id="36878" name="Oval 16"/>
          <p:cNvSpPr>
            <a:spLocks noChangeArrowheads="1"/>
          </p:cNvSpPr>
          <p:nvPr/>
        </p:nvSpPr>
        <p:spPr bwMode="auto">
          <a:xfrm>
            <a:off x="4419600" y="42672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2400"/>
          </a:p>
        </p:txBody>
      </p:sp>
      <p:sp>
        <p:nvSpPr>
          <p:cNvPr id="36879" name="Oval 17"/>
          <p:cNvSpPr>
            <a:spLocks noChangeArrowheads="1"/>
          </p:cNvSpPr>
          <p:nvPr/>
        </p:nvSpPr>
        <p:spPr bwMode="auto">
          <a:xfrm>
            <a:off x="5029200" y="34290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2400"/>
          </a:p>
        </p:txBody>
      </p:sp>
      <p:sp>
        <p:nvSpPr>
          <p:cNvPr id="36880" name="Oval 18"/>
          <p:cNvSpPr>
            <a:spLocks noChangeArrowheads="1"/>
          </p:cNvSpPr>
          <p:nvPr/>
        </p:nvSpPr>
        <p:spPr bwMode="auto">
          <a:xfrm>
            <a:off x="5638800" y="25146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2400"/>
          </a:p>
        </p:txBody>
      </p:sp>
      <p:sp>
        <p:nvSpPr>
          <p:cNvPr id="36881" name="Oval 19"/>
          <p:cNvSpPr>
            <a:spLocks noChangeArrowheads="1"/>
          </p:cNvSpPr>
          <p:nvPr/>
        </p:nvSpPr>
        <p:spPr bwMode="auto">
          <a:xfrm>
            <a:off x="6096000" y="16002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2400"/>
          </a:p>
        </p:txBody>
      </p:sp>
      <p:sp>
        <p:nvSpPr>
          <p:cNvPr id="36882" name="Rectangle 31"/>
          <p:cNvSpPr>
            <a:spLocks noChangeArrowheads="1"/>
          </p:cNvSpPr>
          <p:nvPr/>
        </p:nvSpPr>
        <p:spPr bwMode="auto">
          <a:xfrm>
            <a:off x="5562600" y="1066800"/>
            <a:ext cx="13700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Supply</a:t>
            </a:r>
          </a:p>
        </p:txBody>
      </p:sp>
      <p:sp>
        <p:nvSpPr>
          <p:cNvPr id="2" name="Freeform 16"/>
          <p:cNvSpPr>
            <a:spLocks/>
          </p:cNvSpPr>
          <p:nvPr/>
        </p:nvSpPr>
        <p:spPr bwMode="auto">
          <a:xfrm>
            <a:off x="3505200" y="1676400"/>
            <a:ext cx="1601788" cy="2667000"/>
          </a:xfrm>
          <a:custGeom>
            <a:avLst/>
            <a:gdLst>
              <a:gd name="T0" fmla="*/ 0 w 3038"/>
              <a:gd name="T1" fmla="*/ 2147483646 h 4134"/>
              <a:gd name="T2" fmla="*/ 2147483646 w 3038"/>
              <a:gd name="T3" fmla="*/ 2147483646 h 4134"/>
              <a:gd name="T4" fmla="*/ 2147483646 w 3038"/>
              <a:gd name="T5" fmla="*/ 2147483646 h 4134"/>
              <a:gd name="T6" fmla="*/ 2147483646 w 3038"/>
              <a:gd name="T7" fmla="*/ 2147483646 h 4134"/>
              <a:gd name="T8" fmla="*/ 2147483646 w 3038"/>
              <a:gd name="T9" fmla="*/ 2147483646 h 4134"/>
              <a:gd name="T10" fmla="*/ 2147483646 w 3038"/>
              <a:gd name="T11" fmla="*/ 2147483646 h 4134"/>
              <a:gd name="T12" fmla="*/ 2147483646 w 3038"/>
              <a:gd name="T13" fmla="*/ 2147483646 h 4134"/>
              <a:gd name="T14" fmla="*/ 2147483646 w 3038"/>
              <a:gd name="T15" fmla="*/ 2147483646 h 4134"/>
              <a:gd name="T16" fmla="*/ 2147483646 w 3038"/>
              <a:gd name="T17" fmla="*/ 0 h 41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038"/>
              <a:gd name="T28" fmla="*/ 0 h 4134"/>
              <a:gd name="T29" fmla="*/ 3038 w 3038"/>
              <a:gd name="T30" fmla="*/ 4134 h 413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038" h="4134">
                <a:moveTo>
                  <a:pt x="0" y="4134"/>
                </a:moveTo>
                <a:lnTo>
                  <a:pt x="438" y="3675"/>
                </a:lnTo>
                <a:lnTo>
                  <a:pt x="860" y="3198"/>
                </a:lnTo>
                <a:lnTo>
                  <a:pt x="1265" y="2704"/>
                </a:lnTo>
                <a:lnTo>
                  <a:pt x="1655" y="2194"/>
                </a:lnTo>
                <a:lnTo>
                  <a:pt x="2026" y="1668"/>
                </a:lnTo>
                <a:lnTo>
                  <a:pt x="2382" y="1128"/>
                </a:lnTo>
                <a:lnTo>
                  <a:pt x="2718" y="572"/>
                </a:lnTo>
                <a:lnTo>
                  <a:pt x="3038" y="0"/>
                </a:lnTo>
              </a:path>
            </a:pathLst>
          </a:cu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92183" name="Oval 23"/>
          <p:cNvSpPr>
            <a:spLocks noChangeArrowheads="1"/>
          </p:cNvSpPr>
          <p:nvPr/>
        </p:nvSpPr>
        <p:spPr bwMode="auto">
          <a:xfrm>
            <a:off x="3505200" y="42672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2400"/>
          </a:p>
        </p:txBody>
      </p:sp>
      <p:sp>
        <p:nvSpPr>
          <p:cNvPr id="92184" name="Oval 24"/>
          <p:cNvSpPr>
            <a:spLocks noChangeArrowheads="1"/>
          </p:cNvSpPr>
          <p:nvPr/>
        </p:nvSpPr>
        <p:spPr bwMode="auto">
          <a:xfrm>
            <a:off x="3962400" y="3456588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2400"/>
          </a:p>
        </p:txBody>
      </p:sp>
      <p:sp>
        <p:nvSpPr>
          <p:cNvPr id="92185" name="Oval 25"/>
          <p:cNvSpPr>
            <a:spLocks noChangeArrowheads="1"/>
          </p:cNvSpPr>
          <p:nvPr/>
        </p:nvSpPr>
        <p:spPr bwMode="auto">
          <a:xfrm>
            <a:off x="4495800" y="2542188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2400"/>
          </a:p>
        </p:txBody>
      </p:sp>
      <p:sp>
        <p:nvSpPr>
          <p:cNvPr id="92186" name="Oval 26"/>
          <p:cNvSpPr>
            <a:spLocks noChangeArrowheads="1"/>
          </p:cNvSpPr>
          <p:nvPr/>
        </p:nvSpPr>
        <p:spPr bwMode="auto">
          <a:xfrm>
            <a:off x="5029200" y="1627788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2400"/>
          </a:p>
        </p:txBody>
      </p:sp>
      <p:sp>
        <p:nvSpPr>
          <p:cNvPr id="3" name="Rectangle 31"/>
          <p:cNvSpPr>
            <a:spLocks noChangeArrowheads="1"/>
          </p:cNvSpPr>
          <p:nvPr/>
        </p:nvSpPr>
        <p:spPr bwMode="auto">
          <a:xfrm>
            <a:off x="5105400" y="1524000"/>
            <a:ext cx="5556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S</a:t>
            </a:r>
            <a:r>
              <a:rPr lang="en-US" altLang="en-US" sz="2800" b="1" baseline="-25000" dirty="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92188" name="AutoShape 28"/>
          <p:cNvSpPr>
            <a:spLocks noChangeArrowheads="1"/>
          </p:cNvSpPr>
          <p:nvPr/>
        </p:nvSpPr>
        <p:spPr bwMode="auto">
          <a:xfrm rot="10800000">
            <a:off x="4572000" y="2819400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2400"/>
          </a:p>
        </p:txBody>
      </p:sp>
      <p:graphicFrame>
        <p:nvGraphicFramePr>
          <p:cNvPr id="92189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60534"/>
              </p:ext>
            </p:extLst>
          </p:nvPr>
        </p:nvGraphicFramePr>
        <p:xfrm>
          <a:off x="304800" y="2057400"/>
          <a:ext cx="2327275" cy="4173539"/>
        </p:xfrm>
        <a:graphic>
          <a:graphicData uri="http://schemas.openxmlformats.org/drawingml/2006/table">
            <a:tbl>
              <a:tblPr/>
              <a:tblGrid>
                <a:gridCol w="971550"/>
                <a:gridCol w="1355725"/>
              </a:tblGrid>
              <a:tr h="762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Price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Quantity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Supplied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33400" indent="-5334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914400" indent="-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295400" indent="-3810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714500" indent="-3429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171700" indent="-3429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6289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0861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5433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0005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33400" indent="-5334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914400" indent="-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295400" indent="-3810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714500" indent="-3429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171700" indent="-3429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6289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0861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5433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0005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33400" indent="-5334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914400" indent="-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295400" indent="-3810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714500" indent="-3429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171700" indent="-3429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6289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0861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5433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0005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33400" indent="-5334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914400" indent="-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295400" indent="-3810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714500" indent="-3429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171700" indent="-3429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6289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0861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5433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0005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913" name="Line 52"/>
          <p:cNvSpPr>
            <a:spLocks noChangeShapeType="1"/>
          </p:cNvSpPr>
          <p:nvPr/>
        </p:nvSpPr>
        <p:spPr bwMode="auto">
          <a:xfrm flipV="1">
            <a:off x="1447800" y="3124200"/>
            <a:ext cx="304800" cy="30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6914" name="Line 53"/>
          <p:cNvSpPr>
            <a:spLocks noChangeShapeType="1"/>
          </p:cNvSpPr>
          <p:nvPr/>
        </p:nvSpPr>
        <p:spPr bwMode="auto">
          <a:xfrm flipV="1">
            <a:off x="1371600" y="3733800"/>
            <a:ext cx="304800" cy="30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6915" name="Line 54"/>
          <p:cNvSpPr>
            <a:spLocks noChangeShapeType="1"/>
          </p:cNvSpPr>
          <p:nvPr/>
        </p:nvSpPr>
        <p:spPr bwMode="auto">
          <a:xfrm flipV="1">
            <a:off x="1371600" y="4419600"/>
            <a:ext cx="304800" cy="30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6916" name="Line 55"/>
          <p:cNvSpPr>
            <a:spLocks noChangeShapeType="1"/>
          </p:cNvSpPr>
          <p:nvPr/>
        </p:nvSpPr>
        <p:spPr bwMode="auto">
          <a:xfrm flipV="1">
            <a:off x="1371600" y="5105400"/>
            <a:ext cx="304800" cy="30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6917" name="Line 56"/>
          <p:cNvSpPr>
            <a:spLocks noChangeShapeType="1"/>
          </p:cNvSpPr>
          <p:nvPr/>
        </p:nvSpPr>
        <p:spPr bwMode="auto">
          <a:xfrm flipV="1">
            <a:off x="1447800" y="5791200"/>
            <a:ext cx="304800" cy="30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4" name="Rectangle 31"/>
          <p:cNvSpPr>
            <a:spLocks noChangeArrowheads="1"/>
          </p:cNvSpPr>
          <p:nvPr/>
        </p:nvSpPr>
        <p:spPr bwMode="auto">
          <a:xfrm>
            <a:off x="5334000" y="3657600"/>
            <a:ext cx="35052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400" b="1" u="sng"/>
              <a:t>Decrease in Supply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</a:rPr>
              <a:t>Less cereal is produced at each price level</a:t>
            </a:r>
            <a:endParaRPr lang="en-US" altLang="en-US" sz="2400" b="1" baseline="-25000">
              <a:solidFill>
                <a:srgbClr val="99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36889" y="2951818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A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72954" y="3644014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A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61032" y="4334761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A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093438" y="4996190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060282" y="5610737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A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90710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2183" grpId="0" animBg="1"/>
      <p:bldP spid="92184" grpId="0" animBg="1"/>
      <p:bldP spid="92185" grpId="0" animBg="1"/>
      <p:bldP spid="92186" grpId="0" animBg="1"/>
      <p:bldP spid="3" grpId="0"/>
      <p:bldP spid="92188" grpId="0" animBg="1"/>
      <p:bldP spid="36913" grpId="0" animBg="1"/>
      <p:bldP spid="36914" grpId="0" animBg="1"/>
      <p:bldP spid="36915" grpId="0" animBg="1"/>
      <p:bldP spid="36916" grpId="0" animBg="1"/>
      <p:bldP spid="36917" grpId="0" animBg="1"/>
      <p:bldP spid="4" grpId="0"/>
      <p:bldP spid="5" grpId="0"/>
      <p:bldP spid="36" grpId="0"/>
      <p:bldP spid="37" grpId="0"/>
      <p:bldP spid="38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reeform 16"/>
          <p:cNvSpPr>
            <a:spLocks/>
          </p:cNvSpPr>
          <p:nvPr/>
        </p:nvSpPr>
        <p:spPr bwMode="auto">
          <a:xfrm rot="-192810">
            <a:off x="3811588" y="1754188"/>
            <a:ext cx="2439987" cy="3200400"/>
          </a:xfrm>
          <a:custGeom>
            <a:avLst/>
            <a:gdLst>
              <a:gd name="T0" fmla="*/ 0 w 3038"/>
              <a:gd name="T1" fmla="*/ 2147483646 h 4134"/>
              <a:gd name="T2" fmla="*/ 2147483646 w 3038"/>
              <a:gd name="T3" fmla="*/ 2147483646 h 4134"/>
              <a:gd name="T4" fmla="*/ 2147483646 w 3038"/>
              <a:gd name="T5" fmla="*/ 2147483646 h 4134"/>
              <a:gd name="T6" fmla="*/ 2147483646 w 3038"/>
              <a:gd name="T7" fmla="*/ 2147483646 h 4134"/>
              <a:gd name="T8" fmla="*/ 2147483646 w 3038"/>
              <a:gd name="T9" fmla="*/ 2147483646 h 4134"/>
              <a:gd name="T10" fmla="*/ 2147483646 w 3038"/>
              <a:gd name="T11" fmla="*/ 2147483646 h 4134"/>
              <a:gd name="T12" fmla="*/ 2147483646 w 3038"/>
              <a:gd name="T13" fmla="*/ 2147483646 h 4134"/>
              <a:gd name="T14" fmla="*/ 2147483646 w 3038"/>
              <a:gd name="T15" fmla="*/ 2147483646 h 4134"/>
              <a:gd name="T16" fmla="*/ 2147483646 w 3038"/>
              <a:gd name="T17" fmla="*/ 0 h 41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038"/>
              <a:gd name="T28" fmla="*/ 0 h 4134"/>
              <a:gd name="T29" fmla="*/ 3038 w 3038"/>
              <a:gd name="T30" fmla="*/ 4134 h 413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038" h="4134">
                <a:moveTo>
                  <a:pt x="0" y="4134"/>
                </a:moveTo>
                <a:lnTo>
                  <a:pt x="438" y="3675"/>
                </a:lnTo>
                <a:lnTo>
                  <a:pt x="860" y="3198"/>
                </a:lnTo>
                <a:lnTo>
                  <a:pt x="1265" y="2704"/>
                </a:lnTo>
                <a:lnTo>
                  <a:pt x="1655" y="2194"/>
                </a:lnTo>
                <a:lnTo>
                  <a:pt x="2026" y="1668"/>
                </a:lnTo>
                <a:lnTo>
                  <a:pt x="2382" y="1128"/>
                </a:lnTo>
                <a:lnTo>
                  <a:pt x="2718" y="572"/>
                </a:lnTo>
                <a:lnTo>
                  <a:pt x="3038" y="0"/>
                </a:lnTo>
              </a:path>
            </a:pathLst>
          </a:cu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 dirty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4375" y="-55269"/>
            <a:ext cx="8629650" cy="862013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dirty="0" smtClean="0"/>
              <a:t>Change in Supply</a:t>
            </a:r>
          </a:p>
        </p:txBody>
      </p:sp>
      <p:grpSp>
        <p:nvGrpSpPr>
          <p:cNvPr id="37892" name="Group 17"/>
          <p:cNvGrpSpPr>
            <a:grpSpLocks/>
          </p:cNvGrpSpPr>
          <p:nvPr/>
        </p:nvGrpSpPr>
        <p:grpSpPr bwMode="auto">
          <a:xfrm>
            <a:off x="3468688" y="1604963"/>
            <a:ext cx="4608512" cy="4262437"/>
            <a:chOff x="1473" y="948"/>
            <a:chExt cx="2989" cy="2724"/>
          </a:xfrm>
        </p:grpSpPr>
        <p:sp>
          <p:nvSpPr>
            <p:cNvPr id="37931" name="Line 18"/>
            <p:cNvSpPr>
              <a:spLocks noChangeShapeType="1"/>
            </p:cNvSpPr>
            <p:nvPr/>
          </p:nvSpPr>
          <p:spPr bwMode="auto">
            <a:xfrm>
              <a:off x="1489" y="948"/>
              <a:ext cx="0" cy="27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 dirty="0"/>
            </a:p>
          </p:txBody>
        </p:sp>
        <p:sp>
          <p:nvSpPr>
            <p:cNvPr id="37932" name="Line 19"/>
            <p:cNvSpPr>
              <a:spLocks noChangeShapeType="1"/>
            </p:cNvSpPr>
            <p:nvPr/>
          </p:nvSpPr>
          <p:spPr bwMode="auto">
            <a:xfrm>
              <a:off x="1473" y="3655"/>
              <a:ext cx="2989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 dirty="0"/>
            </a:p>
          </p:txBody>
        </p:sp>
      </p:grpSp>
      <p:sp>
        <p:nvSpPr>
          <p:cNvPr id="37893" name="Rectangle 21"/>
          <p:cNvSpPr>
            <a:spLocks noChangeArrowheads="1"/>
          </p:cNvSpPr>
          <p:nvPr/>
        </p:nvSpPr>
        <p:spPr bwMode="auto">
          <a:xfrm>
            <a:off x="8229600" y="5791200"/>
            <a:ext cx="460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Q</a:t>
            </a:r>
          </a:p>
        </p:txBody>
      </p:sp>
      <p:sp>
        <p:nvSpPr>
          <p:cNvPr id="37894" name="Rectangle 22"/>
          <p:cNvSpPr>
            <a:spLocks noChangeArrowheads="1"/>
          </p:cNvSpPr>
          <p:nvPr/>
        </p:nvSpPr>
        <p:spPr bwMode="auto">
          <a:xfrm>
            <a:off x="3205163" y="5683250"/>
            <a:ext cx="4016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37895" name="Text Box 23"/>
          <p:cNvSpPr txBox="1">
            <a:spLocks noChangeArrowheads="1"/>
          </p:cNvSpPr>
          <p:nvPr/>
        </p:nvSpPr>
        <p:spPr bwMode="auto">
          <a:xfrm>
            <a:off x="3054350" y="1595438"/>
            <a:ext cx="438150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</a:rPr>
              <a:t>$5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 dirty="0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 dirty="0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</a:rPr>
              <a:t>4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 dirty="0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 dirty="0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</a:rPr>
              <a:t>3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 dirty="0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 dirty="0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</a:rPr>
              <a:t>2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 dirty="0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 dirty="0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7896" name="Text Box 31"/>
          <p:cNvSpPr txBox="1">
            <a:spLocks noChangeArrowheads="1"/>
          </p:cNvSpPr>
          <p:nvPr/>
        </p:nvSpPr>
        <p:spPr bwMode="auto">
          <a:xfrm>
            <a:off x="2514600" y="990600"/>
            <a:ext cx="26765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Price of Cereal</a:t>
            </a:r>
          </a:p>
        </p:txBody>
      </p:sp>
      <p:sp>
        <p:nvSpPr>
          <p:cNvPr id="37897" name="Text Box 32"/>
          <p:cNvSpPr txBox="1">
            <a:spLocks noChangeArrowheads="1"/>
          </p:cNvSpPr>
          <p:nvPr/>
        </p:nvSpPr>
        <p:spPr bwMode="auto">
          <a:xfrm>
            <a:off x="4524375" y="6208713"/>
            <a:ext cx="280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</a:rPr>
              <a:t>Quantity of Cereal</a:t>
            </a:r>
          </a:p>
        </p:txBody>
      </p:sp>
      <p:sp>
        <p:nvSpPr>
          <p:cNvPr id="37898" name="Text Box 34"/>
          <p:cNvSpPr txBox="1">
            <a:spLocks noChangeArrowheads="1"/>
          </p:cNvSpPr>
          <p:nvPr/>
        </p:nvSpPr>
        <p:spPr bwMode="auto">
          <a:xfrm>
            <a:off x="304800" y="990600"/>
            <a:ext cx="2133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CC0000"/>
                </a:solidFill>
              </a:rPr>
              <a:t>Supply Schedule</a:t>
            </a:r>
          </a:p>
        </p:txBody>
      </p:sp>
      <p:sp>
        <p:nvSpPr>
          <p:cNvPr id="37899" name="Text Box 35"/>
          <p:cNvSpPr txBox="1">
            <a:spLocks noChangeArrowheads="1"/>
          </p:cNvSpPr>
          <p:nvPr/>
        </p:nvSpPr>
        <p:spPr bwMode="auto">
          <a:xfrm>
            <a:off x="3700463" y="5827713"/>
            <a:ext cx="45291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</a:rPr>
              <a:t>10     20     30     40     50     60     70     80</a:t>
            </a:r>
          </a:p>
        </p:txBody>
      </p:sp>
      <p:sp>
        <p:nvSpPr>
          <p:cNvPr id="37900" name="Slide Number Placeholder 38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89C40C9-ADEB-4D13-AAFC-3484517CB54A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 dirty="0"/>
          </a:p>
        </p:txBody>
      </p:sp>
      <p:graphicFrame>
        <p:nvGraphicFramePr>
          <p:cNvPr id="93199" name="Group 15"/>
          <p:cNvGraphicFramePr>
            <a:graphicFrameLocks noGrp="1"/>
          </p:cNvGraphicFramePr>
          <p:nvPr/>
        </p:nvGraphicFramePr>
        <p:xfrm>
          <a:off x="304800" y="2057400"/>
          <a:ext cx="2327275" cy="4173539"/>
        </p:xfrm>
        <a:graphic>
          <a:graphicData uri="http://schemas.openxmlformats.org/drawingml/2006/table">
            <a:tbl>
              <a:tblPr/>
              <a:tblGrid>
                <a:gridCol w="971550"/>
                <a:gridCol w="1355725"/>
              </a:tblGrid>
              <a:tr h="762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Price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Quantity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Supplied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924" name="Oval 38"/>
          <p:cNvSpPr>
            <a:spLocks noChangeArrowheads="1"/>
          </p:cNvSpPr>
          <p:nvPr/>
        </p:nvSpPr>
        <p:spPr bwMode="auto">
          <a:xfrm>
            <a:off x="3810000" y="49530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2400" dirty="0"/>
          </a:p>
        </p:txBody>
      </p:sp>
      <p:sp>
        <p:nvSpPr>
          <p:cNvPr id="37925" name="Oval 39"/>
          <p:cNvSpPr>
            <a:spLocks noChangeArrowheads="1"/>
          </p:cNvSpPr>
          <p:nvPr/>
        </p:nvSpPr>
        <p:spPr bwMode="auto">
          <a:xfrm>
            <a:off x="4419600" y="43434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2400" dirty="0"/>
          </a:p>
        </p:txBody>
      </p:sp>
      <p:sp>
        <p:nvSpPr>
          <p:cNvPr id="37926" name="Oval 40"/>
          <p:cNvSpPr>
            <a:spLocks noChangeArrowheads="1"/>
          </p:cNvSpPr>
          <p:nvPr/>
        </p:nvSpPr>
        <p:spPr bwMode="auto">
          <a:xfrm>
            <a:off x="5029200" y="34290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2400" dirty="0"/>
          </a:p>
        </p:txBody>
      </p:sp>
      <p:sp>
        <p:nvSpPr>
          <p:cNvPr id="37927" name="Oval 41"/>
          <p:cNvSpPr>
            <a:spLocks noChangeArrowheads="1"/>
          </p:cNvSpPr>
          <p:nvPr/>
        </p:nvSpPr>
        <p:spPr bwMode="auto">
          <a:xfrm>
            <a:off x="5638800" y="25146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2400" dirty="0"/>
          </a:p>
        </p:txBody>
      </p:sp>
      <p:sp>
        <p:nvSpPr>
          <p:cNvPr id="37928" name="Oval 42"/>
          <p:cNvSpPr>
            <a:spLocks noChangeArrowheads="1"/>
          </p:cNvSpPr>
          <p:nvPr/>
        </p:nvSpPr>
        <p:spPr bwMode="auto">
          <a:xfrm>
            <a:off x="6096000" y="16002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2400" dirty="0"/>
          </a:p>
        </p:txBody>
      </p:sp>
      <p:sp>
        <p:nvSpPr>
          <p:cNvPr id="37929" name="Rectangle 31"/>
          <p:cNvSpPr>
            <a:spLocks noChangeArrowheads="1"/>
          </p:cNvSpPr>
          <p:nvPr/>
        </p:nvSpPr>
        <p:spPr bwMode="auto">
          <a:xfrm>
            <a:off x="6324600" y="1371600"/>
            <a:ext cx="13700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Supply</a:t>
            </a:r>
          </a:p>
        </p:txBody>
      </p:sp>
      <p:sp>
        <p:nvSpPr>
          <p:cNvPr id="37930" name="AutoShape 5"/>
          <p:cNvSpPr>
            <a:spLocks noChangeArrowheads="1"/>
          </p:cNvSpPr>
          <p:nvPr/>
        </p:nvSpPr>
        <p:spPr bwMode="auto">
          <a:xfrm>
            <a:off x="768350" y="831040"/>
            <a:ext cx="7921625" cy="5137150"/>
          </a:xfrm>
          <a:prstGeom prst="star16">
            <a:avLst>
              <a:gd name="adj" fmla="val 37500"/>
            </a:avLst>
          </a:prstGeom>
          <a:gradFill rotWithShape="0">
            <a:gsLst>
              <a:gs pos="0">
                <a:srgbClr val="C87676"/>
              </a:gs>
              <a:gs pos="100000">
                <a:srgbClr val="990000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</a:rPr>
              <a:t>What if cereal companies </a:t>
            </a:r>
          </a:p>
          <a:p>
            <a:pPr algn="ctr"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</a:rPr>
              <a:t>find a quicker way to make </a:t>
            </a:r>
          </a:p>
          <a:p>
            <a:pPr algn="ctr"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</a:rPr>
              <a:t>cereal?</a:t>
            </a:r>
          </a:p>
        </p:txBody>
      </p:sp>
    </p:spTree>
    <p:extLst>
      <p:ext uri="{BB962C8B-B14F-4D97-AF65-F5344CB8AC3E}">
        <p14:creationId xmlns:p14="http://schemas.microsoft.com/office/powerpoint/2010/main" val="347135923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-171400"/>
            <a:ext cx="9144000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dirty="0" smtClean="0"/>
              <a:t>6 Shifters (Factors) of Supply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839200" cy="4211638"/>
          </a:xfrm>
        </p:spPr>
        <p:txBody>
          <a:bodyPr/>
          <a:lstStyle/>
          <a:p>
            <a:pPr marL="609600" indent="-609600"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3600" b="1" dirty="0" smtClean="0">
                <a:solidFill>
                  <a:srgbClr val="990000"/>
                </a:solidFill>
              </a:rPr>
              <a:t>Prices/Availability of inputs (resources)</a:t>
            </a:r>
          </a:p>
          <a:p>
            <a:pPr marL="609600" indent="-609600"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3600" b="1" dirty="0" smtClean="0">
                <a:solidFill>
                  <a:srgbClr val="990000"/>
                </a:solidFill>
              </a:rPr>
              <a:t>Number of Sellers</a:t>
            </a:r>
          </a:p>
          <a:p>
            <a:pPr marL="609600" indent="-609600"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3600" b="1" dirty="0" smtClean="0">
                <a:solidFill>
                  <a:srgbClr val="990000"/>
                </a:solidFill>
              </a:rPr>
              <a:t>Technology</a:t>
            </a:r>
          </a:p>
          <a:p>
            <a:pPr marL="609600" indent="-609600"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3600" b="1" dirty="0" smtClean="0">
                <a:solidFill>
                  <a:srgbClr val="990000"/>
                </a:solidFill>
              </a:rPr>
              <a:t>Government Action: Taxes &amp; Subsidies</a:t>
            </a:r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322625" y="3861048"/>
            <a:ext cx="88392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742950" indent="-742950" eaLnBrk="1" hangingPunct="1">
              <a:spcBef>
                <a:spcPct val="0"/>
              </a:spcBef>
              <a:buFontTx/>
              <a:buAutoNum type="arabicPeriod" startAt="5"/>
            </a:pPr>
            <a:r>
              <a:rPr lang="en-US" altLang="en-US" sz="3600" b="1" dirty="0" smtClean="0">
                <a:solidFill>
                  <a:srgbClr val="990000"/>
                </a:solidFill>
                <a:latin typeface="+mn-lt"/>
              </a:rPr>
              <a:t>Opportunity </a:t>
            </a:r>
            <a:r>
              <a:rPr lang="en-US" altLang="en-US" sz="3600" b="1" dirty="0">
                <a:solidFill>
                  <a:srgbClr val="990000"/>
                </a:solidFill>
                <a:latin typeface="+mn-lt"/>
              </a:rPr>
              <a:t>Cost  of Alternative </a:t>
            </a:r>
            <a:r>
              <a:rPr lang="en-US" altLang="en-US" sz="3600" b="1" dirty="0" smtClean="0">
                <a:solidFill>
                  <a:srgbClr val="990000"/>
                </a:solidFill>
                <a:latin typeface="+mn-lt"/>
              </a:rPr>
              <a:t>Production</a:t>
            </a:r>
          </a:p>
          <a:p>
            <a:pPr marL="742950" indent="-742950" eaLnBrk="1" hangingPunct="1">
              <a:spcBef>
                <a:spcPct val="0"/>
              </a:spcBef>
              <a:buFontTx/>
              <a:buAutoNum type="arabicPeriod" startAt="5"/>
            </a:pPr>
            <a:r>
              <a:rPr lang="en-US" altLang="en-US" sz="3600" b="1" dirty="0" smtClean="0">
                <a:solidFill>
                  <a:srgbClr val="990000"/>
                </a:solidFill>
                <a:latin typeface="+mn-lt"/>
              </a:rPr>
              <a:t>Future expectations of profit</a:t>
            </a:r>
            <a:endParaRPr lang="en-US" altLang="en-US" sz="3600" b="1" dirty="0">
              <a:solidFill>
                <a:srgbClr val="990000"/>
              </a:solidFill>
              <a:latin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 smtClean="0">
                <a:solidFill>
                  <a:srgbClr val="000099"/>
                </a:solidFill>
                <a:latin typeface="Arial" panose="020B0604020202020204" pitchFamily="34" charset="0"/>
              </a:rPr>
              <a:t>Changes </a:t>
            </a:r>
            <a:r>
              <a:rPr lang="en-US" altLang="en-US" sz="3000" b="1" dirty="0">
                <a:solidFill>
                  <a:srgbClr val="000099"/>
                </a:solidFill>
                <a:latin typeface="Arial" panose="020B0604020202020204" pitchFamily="34" charset="0"/>
              </a:rPr>
              <a:t>in PRICE don’t shift the curve. It only causes movement along the curve.</a:t>
            </a:r>
          </a:p>
        </p:txBody>
      </p:sp>
    </p:spTree>
    <p:extLst>
      <p:ext uri="{BB962C8B-B14F-4D97-AF65-F5344CB8AC3E}">
        <p14:creationId xmlns:p14="http://schemas.microsoft.com/office/powerpoint/2010/main" val="36945053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0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0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0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 autoUpdateAnimBg="0"/>
      <p:bldP spid="100355" grpId="0" build="p" autoUpdateAnimBg="0"/>
      <p:bldP spid="100357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Factors of supply – Prices of Inputs (resources)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AU" dirty="0" smtClean="0"/>
              <a:t>The cost of inputs (resources) will impact how much is supplied.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80928"/>
            <a:ext cx="3616622" cy="23762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717032"/>
            <a:ext cx="273630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1729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Factors of supply – Availability of Inputs (resources)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AU" dirty="0" smtClean="0"/>
              <a:t>The availability of inputs (resources) will impact how much is supplied.</a:t>
            </a:r>
          </a:p>
          <a:p>
            <a:pPr marL="0" indent="0"/>
            <a:endParaRPr lang="en-AU" dirty="0"/>
          </a:p>
          <a:p>
            <a:pPr marL="0" indent="0"/>
            <a:r>
              <a:rPr lang="en-AU" dirty="0" smtClean="0"/>
              <a:t>e.g. coffee, cocoa, oil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132856"/>
            <a:ext cx="4101028" cy="23042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39" y="3212976"/>
            <a:ext cx="4423917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9089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Factors of Supply – Number of sellers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12776"/>
            <a:ext cx="8075613" cy="4741986"/>
          </a:xfrm>
        </p:spPr>
        <p:txBody>
          <a:bodyPr/>
          <a:lstStyle/>
          <a:p>
            <a:r>
              <a:rPr lang="en-AU" dirty="0" smtClean="0"/>
              <a:t>More sellers = increased supply</a:t>
            </a:r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r>
              <a:rPr lang="en-AU" dirty="0" smtClean="0"/>
              <a:t>Fewer sellers = decreased supply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920533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Factors of supply - Technology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AU" dirty="0" smtClean="0"/>
              <a:t>Increase in technology means more effective production methods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348880"/>
            <a:ext cx="3686522" cy="266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6345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298785"/>
            <a:ext cx="8229600" cy="469900"/>
          </a:xfrm>
        </p:spPr>
        <p:txBody>
          <a:bodyPr/>
          <a:lstStyle/>
          <a:p>
            <a:r>
              <a:rPr lang="en-AU" dirty="0" smtClean="0"/>
              <a:t>Factors of supply –  Government Intervention - Taxes and subsidies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AU" dirty="0" smtClean="0"/>
              <a:t>The introduction or change of a tax will affect the amount supplied.  </a:t>
            </a:r>
          </a:p>
          <a:p>
            <a:pPr marL="0" indent="0"/>
            <a:r>
              <a:rPr lang="en-AU" dirty="0"/>
              <a:t>	</a:t>
            </a:r>
            <a:r>
              <a:rPr lang="en-AU" dirty="0" err="1" smtClean="0"/>
              <a:t>e.g</a:t>
            </a:r>
            <a:r>
              <a:rPr lang="en-AU" dirty="0" smtClean="0"/>
              <a:t> alcopops</a:t>
            </a:r>
          </a:p>
          <a:p>
            <a:pPr marL="0" indent="0"/>
            <a:endParaRPr lang="en-AU" dirty="0"/>
          </a:p>
          <a:p>
            <a:pPr marL="0" indent="0"/>
            <a:r>
              <a:rPr lang="en-AU" dirty="0" smtClean="0"/>
              <a:t>A tax is essentially an </a:t>
            </a:r>
          </a:p>
          <a:p>
            <a:pPr marL="0" indent="0"/>
            <a:r>
              <a:rPr lang="en-AU" dirty="0"/>
              <a:t>i</a:t>
            </a:r>
            <a:r>
              <a:rPr lang="en-AU" dirty="0" smtClean="0"/>
              <a:t>ncrease in the costs of </a:t>
            </a:r>
          </a:p>
          <a:p>
            <a:pPr marL="0" indent="0"/>
            <a:r>
              <a:rPr lang="en-AU" dirty="0"/>
              <a:t>p</a:t>
            </a:r>
            <a:r>
              <a:rPr lang="en-AU" dirty="0" smtClean="0"/>
              <a:t>roduction.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492896"/>
            <a:ext cx="3332084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1810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Factors of supply – Taxes and subsidies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AU" dirty="0" smtClean="0"/>
              <a:t>The </a:t>
            </a:r>
            <a:r>
              <a:rPr lang="en-AU" dirty="0" smtClean="0"/>
              <a:t>government grants money to producers so that more of that item is produced.</a:t>
            </a:r>
          </a:p>
          <a:p>
            <a:pPr marL="0" indent="0"/>
            <a:endParaRPr lang="en-AU" dirty="0"/>
          </a:p>
          <a:p>
            <a:pPr marL="0" indent="0"/>
            <a:endParaRPr lang="en-AU" dirty="0" smtClean="0"/>
          </a:p>
          <a:p>
            <a:pPr marL="0" indent="0"/>
            <a:endParaRPr lang="en-AU" dirty="0" smtClean="0"/>
          </a:p>
          <a:p>
            <a:pPr marL="0" indent="0"/>
            <a:endParaRPr lang="en-AU" dirty="0"/>
          </a:p>
          <a:p>
            <a:pPr marL="0" indent="0"/>
            <a:r>
              <a:rPr lang="en-AU" dirty="0" smtClean="0"/>
              <a:t>This acts as a decrease in the cost of production.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910" y="2204864"/>
            <a:ext cx="2824611" cy="187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1084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76200"/>
            <a:ext cx="7772400" cy="91291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 Market for Notes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762000"/>
            <a:ext cx="8496944" cy="4114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800" b="1" dirty="0" smtClean="0">
              <a:solidFill>
                <a:srgbClr val="990000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b="1" dirty="0" smtClean="0">
              <a:solidFill>
                <a:srgbClr val="000099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b="1" dirty="0" smtClean="0">
              <a:solidFill>
                <a:srgbClr val="000099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b="1" dirty="0" smtClean="0">
              <a:solidFill>
                <a:srgbClr val="00009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908720"/>
            <a:ext cx="87849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I am willing to pay up to $10 to a student in this class for him or her to provide with an extra handwritten copy of their notes on Supply*.</a:t>
            </a:r>
          </a:p>
          <a:p>
            <a:endParaRPr lang="en-AU" dirty="0" smtClean="0"/>
          </a:p>
          <a:p>
            <a:r>
              <a:rPr lang="en-AU" dirty="0" smtClean="0"/>
              <a:t>As there should be numerous students willing to supply this service, I will hold an auction.      </a:t>
            </a:r>
          </a:p>
          <a:p>
            <a:endParaRPr lang="en-AU" dirty="0"/>
          </a:p>
          <a:p>
            <a:r>
              <a:rPr lang="en-AU" dirty="0" smtClean="0"/>
              <a:t>All students willing to supply this for $10 should stand up, then, as the price is lowered, students should sit down when they are no longer willing to provide the product.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6407696" y="630932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 smtClean="0"/>
              <a:t>* The notes must be written in crayon on separate pieces of paper</a:t>
            </a:r>
            <a:endParaRPr lang="en-AU" sz="900" dirty="0"/>
          </a:p>
        </p:txBody>
      </p:sp>
    </p:spTree>
    <p:extLst>
      <p:ext uri="{BB962C8B-B14F-4D97-AF65-F5344CB8AC3E}">
        <p14:creationId xmlns:p14="http://schemas.microsoft.com/office/powerpoint/2010/main" val="165061969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329059"/>
            <a:ext cx="8229600" cy="469900"/>
          </a:xfrm>
        </p:spPr>
        <p:txBody>
          <a:bodyPr/>
          <a:lstStyle/>
          <a:p>
            <a:r>
              <a:rPr lang="en-AU" dirty="0" smtClean="0"/>
              <a:t>Factors of supply – Opportunity cost of alternative production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Prices of other goods</a:t>
            </a:r>
          </a:p>
          <a:p>
            <a:endParaRPr lang="en-AU" dirty="0"/>
          </a:p>
          <a:p>
            <a:pPr marL="0" indent="0"/>
            <a:r>
              <a:rPr lang="en-AU" dirty="0" smtClean="0"/>
              <a:t>If the price of another good increases, it becomes more attractive to produce that instead.  </a:t>
            </a:r>
          </a:p>
          <a:p>
            <a:pPr marL="0" indent="0"/>
            <a:endParaRPr lang="en-AU" dirty="0"/>
          </a:p>
          <a:p>
            <a:pPr marL="0" indent="0"/>
            <a:r>
              <a:rPr lang="en-AU" dirty="0" smtClean="0"/>
              <a:t>e.g. vineyards, farmers</a:t>
            </a:r>
          </a:p>
          <a:p>
            <a:pPr marL="0" indent="0"/>
            <a:endParaRPr lang="en-AU" dirty="0"/>
          </a:p>
          <a:p>
            <a:pPr marL="0" indent="0"/>
            <a:r>
              <a:rPr lang="en-AU" dirty="0" smtClean="0"/>
              <a:t>Resources must be able</a:t>
            </a:r>
          </a:p>
          <a:p>
            <a:pPr marL="0" indent="0"/>
            <a:r>
              <a:rPr lang="en-AU" dirty="0" smtClean="0"/>
              <a:t>to be switched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501008"/>
            <a:ext cx="4355976" cy="290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8409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Factors of Supply  - Expectations of future profit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E.g. Olympic tourism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708920"/>
            <a:ext cx="5049775" cy="314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3379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576" y="-171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Supply Practice</a:t>
            </a:r>
          </a:p>
        </p:txBody>
      </p:sp>
      <p:sp>
        <p:nvSpPr>
          <p:cNvPr id="40963" name="Text Box 5"/>
          <p:cNvSpPr txBox="1">
            <a:spLocks noChangeArrowheads="1"/>
          </p:cNvSpPr>
          <p:nvPr/>
        </p:nvSpPr>
        <p:spPr bwMode="auto">
          <a:xfrm>
            <a:off x="228600" y="685800"/>
            <a:ext cx="8915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/>
              <a:t>First, identify the determinant (shifter) then decide if supply will increase or decrease</a:t>
            </a:r>
            <a:endParaRPr lang="en-US" altLang="en-US" sz="2800" b="1"/>
          </a:p>
        </p:txBody>
      </p:sp>
      <p:graphicFrame>
        <p:nvGraphicFramePr>
          <p:cNvPr id="94267" name="Group 59"/>
          <p:cNvGraphicFramePr>
            <a:graphicFrameLocks noGrp="1"/>
          </p:cNvGraphicFramePr>
          <p:nvPr/>
        </p:nvGraphicFramePr>
        <p:xfrm>
          <a:off x="228600" y="1828800"/>
          <a:ext cx="8445500" cy="4419600"/>
        </p:xfrm>
        <a:graphic>
          <a:graphicData uri="http://schemas.openxmlformats.org/drawingml/2006/table">
            <a:tbl>
              <a:tblPr/>
              <a:tblGrid>
                <a:gridCol w="598488"/>
                <a:gridCol w="3287712"/>
                <a:gridCol w="2362200"/>
                <a:gridCol w="2197100"/>
              </a:tblGrid>
              <a:tr h="4508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Shifter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Increase or Decrease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Left or Right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654421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-171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Supply Practice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981200"/>
            <a:ext cx="9144000" cy="2362200"/>
          </a:xfrm>
        </p:spPr>
        <p:txBody>
          <a:bodyPr/>
          <a:lstStyle/>
          <a:p>
            <a:pPr marL="533400" indent="-533400"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000099"/>
                </a:solidFill>
              </a:rPr>
              <a:t>Hamburgers</a:t>
            </a:r>
          </a:p>
          <a:p>
            <a:pPr marL="914400" lvl="1" indent="-457200" eaLnBrk="1" hangingPunct="1">
              <a:lnSpc>
                <a:spcPct val="80000"/>
              </a:lnSpc>
              <a:spcBef>
                <a:spcPct val="0"/>
              </a:spcBef>
              <a:buFontTx/>
              <a:buAutoNum type="arabicPeriod"/>
            </a:pPr>
            <a:r>
              <a:rPr lang="en-US" altLang="en-US" sz="3600" b="1" dirty="0" smtClean="0">
                <a:solidFill>
                  <a:srgbClr val="990000"/>
                </a:solidFill>
              </a:rPr>
              <a:t>Mad cow disease kills 20% of cows </a:t>
            </a:r>
          </a:p>
          <a:p>
            <a:pPr marL="914400" lvl="1" indent="-457200" eaLnBrk="1" hangingPunct="1">
              <a:lnSpc>
                <a:spcPct val="80000"/>
              </a:lnSpc>
              <a:spcBef>
                <a:spcPct val="0"/>
              </a:spcBef>
              <a:buFontTx/>
              <a:buAutoNum type="arabicPeriod"/>
            </a:pPr>
            <a:r>
              <a:rPr lang="en-US" altLang="en-US" sz="3600" b="1" dirty="0" smtClean="0">
                <a:solidFill>
                  <a:srgbClr val="990000"/>
                </a:solidFill>
              </a:rPr>
              <a:t>Price of hamburgers increase 30%</a:t>
            </a:r>
          </a:p>
          <a:p>
            <a:pPr marL="914400" lvl="1" indent="-457200" eaLnBrk="1" hangingPunct="1">
              <a:lnSpc>
                <a:spcPct val="80000"/>
              </a:lnSpc>
              <a:spcBef>
                <a:spcPct val="0"/>
              </a:spcBef>
              <a:buFontTx/>
              <a:buAutoNum type="arabicPeriod"/>
            </a:pPr>
            <a:r>
              <a:rPr lang="en-US" altLang="en-US" sz="3600" b="1" dirty="0" smtClean="0">
                <a:solidFill>
                  <a:srgbClr val="990000"/>
                </a:solidFill>
              </a:rPr>
              <a:t>Government taxes burger producers</a:t>
            </a:r>
          </a:p>
          <a:p>
            <a:pPr marL="914400" lvl="1" indent="-457200" eaLnBrk="1" hangingPunct="1">
              <a:lnSpc>
                <a:spcPct val="80000"/>
              </a:lnSpc>
              <a:spcBef>
                <a:spcPct val="0"/>
              </a:spcBef>
              <a:buFontTx/>
              <a:buAutoNum type="arabicPeriod"/>
            </a:pPr>
            <a:r>
              <a:rPr lang="en-US" altLang="en-US" sz="3600" b="1" dirty="0" smtClean="0">
                <a:solidFill>
                  <a:srgbClr val="990000"/>
                </a:solidFill>
              </a:rPr>
              <a:t>Restaurants can produce burgers and/or tacos. A demand increase causes the price for tacos to increase 500%</a:t>
            </a:r>
          </a:p>
          <a:p>
            <a:pPr marL="914400" lvl="1" indent="-457200" eaLnBrk="1" hangingPunct="1">
              <a:lnSpc>
                <a:spcPct val="80000"/>
              </a:lnSpc>
              <a:spcBef>
                <a:spcPct val="0"/>
              </a:spcBef>
              <a:buFontTx/>
              <a:buAutoNum type="arabicPeriod"/>
            </a:pPr>
            <a:r>
              <a:rPr lang="en-US" altLang="en-US" sz="3600" b="1" dirty="0" smtClean="0">
                <a:solidFill>
                  <a:srgbClr val="990000"/>
                </a:solidFill>
              </a:rPr>
              <a:t>New bun baking technology cuts production time in half</a:t>
            </a:r>
          </a:p>
          <a:p>
            <a:pPr marL="914400" lvl="1" indent="-457200" eaLnBrk="1" hangingPunct="1">
              <a:lnSpc>
                <a:spcPct val="80000"/>
              </a:lnSpc>
              <a:spcBef>
                <a:spcPct val="0"/>
              </a:spcBef>
              <a:buFontTx/>
              <a:buAutoNum type="arabicPeriod"/>
            </a:pPr>
            <a:r>
              <a:rPr lang="en-US" altLang="en-US" sz="3600" b="1" dirty="0" smtClean="0">
                <a:solidFill>
                  <a:srgbClr val="990000"/>
                </a:solidFill>
              </a:rPr>
              <a:t>Minimum wage increases to $20</a:t>
            </a:r>
          </a:p>
          <a:p>
            <a:pPr marL="914400" lvl="1" indent="-457200" eaLnBrk="1" hangingPunct="1">
              <a:lnSpc>
                <a:spcPct val="80000"/>
              </a:lnSpc>
              <a:spcBef>
                <a:spcPct val="0"/>
              </a:spcBef>
              <a:buFontTx/>
              <a:buAutoNum type="arabicPeriod"/>
            </a:pPr>
            <a:endParaRPr lang="en-US" altLang="en-US" sz="1200" b="1" dirty="0" smtClean="0">
              <a:solidFill>
                <a:srgbClr val="990000"/>
              </a:solidFill>
            </a:endParaRP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828800" y="609600"/>
            <a:ext cx="60198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z="2800" b="1"/>
              <a:t>Which determinant (SHIFTER)?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z="2800" b="1"/>
              <a:t>Increase or decrease?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z="2800" b="1"/>
              <a:t>Which direction will curve shift?</a:t>
            </a:r>
            <a:endParaRPr lang="en-US" altLang="en-US" sz="2400" b="1"/>
          </a:p>
        </p:txBody>
      </p:sp>
    </p:spTree>
    <p:extLst>
      <p:ext uri="{BB962C8B-B14F-4D97-AF65-F5344CB8AC3E}">
        <p14:creationId xmlns:p14="http://schemas.microsoft.com/office/powerpoint/2010/main" val="204211628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39775" y="-3048"/>
            <a:ext cx="7772400" cy="76775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Supply Defined</a:t>
            </a: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228600" y="609600"/>
            <a:ext cx="8686800" cy="4755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 smtClean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latin typeface="+mn-lt"/>
              </a:rPr>
              <a:t>Supply </a:t>
            </a:r>
            <a:r>
              <a:rPr lang="en-US" altLang="en-US" sz="2400" b="1" dirty="0">
                <a:latin typeface="+mn-lt"/>
              </a:rPr>
              <a:t>is the different quantities of a good that sellers are </a:t>
            </a:r>
            <a:r>
              <a:rPr lang="en-US" altLang="en-US" sz="2400" b="1" dirty="0">
                <a:solidFill>
                  <a:srgbClr val="990000"/>
                </a:solidFill>
                <a:latin typeface="+mn-lt"/>
              </a:rPr>
              <a:t>willing</a:t>
            </a:r>
            <a:r>
              <a:rPr lang="en-US" altLang="en-US" sz="2400" b="1" dirty="0">
                <a:solidFill>
                  <a:schemeClr val="tx2"/>
                </a:solidFill>
                <a:latin typeface="+mn-lt"/>
              </a:rPr>
              <a:t> and </a:t>
            </a:r>
            <a:r>
              <a:rPr lang="en-US" altLang="en-US" sz="2400" b="1" dirty="0">
                <a:solidFill>
                  <a:srgbClr val="990000"/>
                </a:solidFill>
                <a:latin typeface="+mn-lt"/>
              </a:rPr>
              <a:t>able</a:t>
            </a:r>
            <a:r>
              <a:rPr lang="en-US" altLang="en-US" sz="2400" b="1" dirty="0">
                <a:latin typeface="+mn-lt"/>
              </a:rPr>
              <a:t> to sell (produce) at different prices.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 b="1" dirty="0"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latin typeface="+mn-lt"/>
              </a:rPr>
              <a:t>Direct positive relationship</a:t>
            </a:r>
            <a:endParaRPr lang="en-US" altLang="en-US" sz="2400" b="1" dirty="0">
              <a:latin typeface="+mn-lt"/>
            </a:endParaRP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 sz="2400" b="1" dirty="0">
                <a:solidFill>
                  <a:srgbClr val="990000"/>
                </a:solidFill>
                <a:latin typeface="+mn-lt"/>
              </a:rPr>
              <a:t>As price increases</a:t>
            </a:r>
            <a:r>
              <a:rPr lang="en-US" altLang="en-US" sz="2400" b="1" dirty="0" smtClean="0">
                <a:solidFill>
                  <a:srgbClr val="990000"/>
                </a:solidFill>
                <a:latin typeface="+mn-lt"/>
              </a:rPr>
              <a:t>, …</a:t>
            </a:r>
            <a:endParaRPr lang="en-US" altLang="en-US" sz="2400" b="1" dirty="0">
              <a:solidFill>
                <a:srgbClr val="990000"/>
              </a:solidFill>
              <a:latin typeface="+mn-lt"/>
            </a:endParaRP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 sz="2400" b="1" dirty="0">
                <a:solidFill>
                  <a:srgbClr val="990000"/>
                </a:solidFill>
                <a:latin typeface="+mn-lt"/>
              </a:rPr>
              <a:t>As price falls, </a:t>
            </a:r>
            <a:r>
              <a:rPr lang="en-US" altLang="en-US" sz="2400" b="1" dirty="0" smtClean="0">
                <a:solidFill>
                  <a:srgbClr val="990000"/>
                </a:solidFill>
                <a:latin typeface="+mn-lt"/>
              </a:rPr>
              <a:t>…</a:t>
            </a:r>
            <a:endParaRPr lang="en-US" altLang="en-US" sz="2400" b="1" dirty="0">
              <a:solidFill>
                <a:srgbClr val="990000"/>
              </a:solidFill>
              <a:latin typeface="+mn-lt"/>
            </a:endParaRPr>
          </a:p>
          <a:p>
            <a:pPr lvl="1">
              <a:spcBef>
                <a:spcPct val="0"/>
              </a:spcBef>
              <a:buFontTx/>
              <a:buChar char="•"/>
            </a:pPr>
            <a:endParaRPr lang="en-US" altLang="en-US" sz="700" b="1" dirty="0">
              <a:solidFill>
                <a:srgbClr val="990000"/>
              </a:solidFill>
              <a:latin typeface="+mn-lt"/>
            </a:endParaRPr>
          </a:p>
          <a:p>
            <a:pPr lvl="1" algn="ctr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+mn-lt"/>
              </a:rPr>
              <a:t>Why? Because, at higher </a:t>
            </a:r>
            <a:r>
              <a:rPr lang="en-US" altLang="en-US" b="1" dirty="0" smtClean="0">
                <a:latin typeface="+mn-lt"/>
              </a:rPr>
              <a:t>prices, </a:t>
            </a:r>
            <a:r>
              <a:rPr lang="en-US" altLang="en-US" b="1" dirty="0">
                <a:latin typeface="+mn-lt"/>
              </a:rPr>
              <a:t>profit seeking firms have an incentive to produce more</a:t>
            </a:r>
            <a:r>
              <a:rPr lang="en-US" altLang="en-US" b="1" dirty="0" smtClean="0">
                <a:latin typeface="+mn-lt"/>
              </a:rPr>
              <a:t>.</a:t>
            </a:r>
          </a:p>
          <a:p>
            <a:pPr lvl="1" algn="ctr">
              <a:spcBef>
                <a:spcPct val="0"/>
              </a:spcBef>
              <a:buFontTx/>
              <a:buNone/>
            </a:pPr>
            <a:endParaRPr lang="en-US" altLang="en-US" b="1" dirty="0">
              <a:latin typeface="+mn-lt"/>
            </a:endParaRPr>
          </a:p>
          <a:p>
            <a:pPr lvl="1" algn="ctr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latin typeface="+mn-lt"/>
                <a:hlinkClick r:id="rId3"/>
              </a:rPr>
              <a:t>Example</a:t>
            </a:r>
            <a:endParaRPr lang="en-US" altLang="en-US" b="1" dirty="0" smtClean="0">
              <a:latin typeface="+mn-lt"/>
            </a:endParaRPr>
          </a:p>
          <a:p>
            <a:pPr lvl="1" algn="ctr">
              <a:spcBef>
                <a:spcPct val="0"/>
              </a:spcBef>
              <a:buFontTx/>
              <a:buNone/>
            </a:pPr>
            <a:endParaRPr lang="en-US" alt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849236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80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80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80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80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80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9" grpId="0" build="p" bldLvl="2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Supply and Opportunity Cost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7920806" cy="4525962"/>
          </a:xfrm>
        </p:spPr>
        <p:txBody>
          <a:bodyPr/>
          <a:lstStyle/>
          <a:p>
            <a:pPr marL="0" indent="0"/>
            <a:r>
              <a:rPr lang="en-AU" dirty="0" smtClean="0"/>
              <a:t>As the price of a product increases, the opportunity cost of not supplying it increases.</a:t>
            </a:r>
          </a:p>
          <a:p>
            <a:pPr marL="0" indent="0"/>
            <a:endParaRPr lang="en-AU" dirty="0"/>
          </a:p>
          <a:p>
            <a:pPr marL="0" indent="0"/>
            <a:r>
              <a:rPr lang="en-AU" dirty="0" err="1" smtClean="0">
                <a:solidFill>
                  <a:srgbClr val="FF0000"/>
                </a:solidFill>
              </a:rPr>
              <a:t>e.g</a:t>
            </a:r>
            <a:r>
              <a:rPr lang="en-AU" dirty="0" smtClean="0">
                <a:solidFill>
                  <a:srgbClr val="FF0000"/>
                </a:solidFill>
              </a:rPr>
              <a:t>    Lawn mowing</a:t>
            </a:r>
            <a:endParaRPr lang="en-AU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780928"/>
            <a:ext cx="4248472" cy="317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7090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Example of Supply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62000"/>
            <a:ext cx="9144000" cy="4114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000099"/>
                </a:solidFill>
              </a:rPr>
              <a:t>You own an lawn mower and you are willing to mow lawns.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990000"/>
                </a:solidFill>
              </a:rPr>
              <a:t>How many lawns will you mow at these prices?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800" b="1" dirty="0" smtClean="0">
              <a:solidFill>
                <a:srgbClr val="990000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b="1" dirty="0" smtClean="0">
              <a:solidFill>
                <a:srgbClr val="000099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b="1" dirty="0" smtClean="0">
              <a:solidFill>
                <a:srgbClr val="000099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b="1" dirty="0" smtClean="0">
              <a:solidFill>
                <a:srgbClr val="000099"/>
              </a:solidFill>
            </a:endParaRPr>
          </a:p>
        </p:txBody>
      </p:sp>
      <p:graphicFrame>
        <p:nvGraphicFramePr>
          <p:cNvPr id="79897" name="Group 25"/>
          <p:cNvGraphicFramePr>
            <a:graphicFrameLocks noGrp="1"/>
          </p:cNvGraphicFramePr>
          <p:nvPr/>
        </p:nvGraphicFramePr>
        <p:xfrm>
          <a:off x="4343400" y="2514600"/>
          <a:ext cx="4267200" cy="4019487"/>
        </p:xfrm>
        <a:graphic>
          <a:graphicData uri="http://schemas.openxmlformats.org/drawingml/2006/table">
            <a:tbl>
              <a:tblPr/>
              <a:tblGrid>
                <a:gridCol w="2133600"/>
                <a:gridCol w="2133600"/>
              </a:tblGrid>
              <a:tr h="10128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Price per lawn mowed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Quantity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Supplied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9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3267" name="Text Box 19"/>
          <p:cNvSpPr txBox="1">
            <a:spLocks noChangeArrowheads="1"/>
          </p:cNvSpPr>
          <p:nvPr/>
        </p:nvSpPr>
        <p:spPr bwMode="auto">
          <a:xfrm>
            <a:off x="304800" y="2895600"/>
            <a:ext cx="22098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/>
              <a:t>Supply Schedule</a:t>
            </a:r>
          </a:p>
        </p:txBody>
      </p:sp>
      <p:sp>
        <p:nvSpPr>
          <p:cNvPr id="53268" name="Line 20"/>
          <p:cNvSpPr>
            <a:spLocks noChangeShapeType="1"/>
          </p:cNvSpPr>
          <p:nvPr/>
        </p:nvSpPr>
        <p:spPr bwMode="auto">
          <a:xfrm>
            <a:off x="2667000" y="3657600"/>
            <a:ext cx="1371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79894" name="Rectangle 22"/>
          <p:cNvSpPr>
            <a:spLocks noChangeArrowheads="1"/>
          </p:cNvSpPr>
          <p:nvPr/>
        </p:nvSpPr>
        <p:spPr bwMode="auto">
          <a:xfrm>
            <a:off x="4876800" y="3505200"/>
            <a:ext cx="1501775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en-US" sz="3200" b="1"/>
              <a:t>$1</a:t>
            </a:r>
          </a:p>
          <a:p>
            <a:pPr algn="r"/>
            <a:r>
              <a:rPr lang="en-US" altLang="en-US" sz="3200" b="1"/>
              <a:t>$5</a:t>
            </a:r>
          </a:p>
          <a:p>
            <a:pPr algn="r"/>
            <a:r>
              <a:rPr lang="en-US" altLang="en-US" sz="3200" b="1"/>
              <a:t>$20</a:t>
            </a:r>
          </a:p>
          <a:p>
            <a:pPr algn="r"/>
            <a:r>
              <a:rPr lang="en-US" altLang="en-US" sz="3200" b="1"/>
              <a:t>$50</a:t>
            </a:r>
          </a:p>
          <a:p>
            <a:pPr algn="r"/>
            <a:r>
              <a:rPr lang="en-US" altLang="en-US" sz="3200" b="1"/>
              <a:t>$100</a:t>
            </a:r>
          </a:p>
          <a:p>
            <a:pPr algn="r"/>
            <a:r>
              <a:rPr lang="en-US" altLang="en-US" sz="3200" b="1"/>
              <a:t>$1000</a:t>
            </a:r>
          </a:p>
        </p:txBody>
      </p:sp>
    </p:spTree>
    <p:extLst>
      <p:ext uri="{BB962C8B-B14F-4D97-AF65-F5344CB8AC3E}">
        <p14:creationId xmlns:p14="http://schemas.microsoft.com/office/powerpoint/2010/main" val="363211084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8867"/>
            <a:ext cx="9144000" cy="761826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dirty="0" smtClean="0"/>
              <a:t>How do we get market Supply?</a:t>
            </a:r>
          </a:p>
        </p:txBody>
      </p:sp>
      <p:grpSp>
        <p:nvGrpSpPr>
          <p:cNvPr id="68611" name="Group 17"/>
          <p:cNvGrpSpPr>
            <a:grpSpLocks/>
          </p:cNvGrpSpPr>
          <p:nvPr/>
        </p:nvGrpSpPr>
        <p:grpSpPr bwMode="auto">
          <a:xfrm>
            <a:off x="493713" y="4648200"/>
            <a:ext cx="1676400" cy="1752600"/>
            <a:chOff x="1473" y="948"/>
            <a:chExt cx="2989" cy="2724"/>
          </a:xfrm>
        </p:grpSpPr>
        <p:sp>
          <p:nvSpPr>
            <p:cNvPr id="22677" name="Line 18"/>
            <p:cNvSpPr>
              <a:spLocks noChangeShapeType="1"/>
            </p:cNvSpPr>
            <p:nvPr/>
          </p:nvSpPr>
          <p:spPr bwMode="auto">
            <a:xfrm>
              <a:off x="1489" y="948"/>
              <a:ext cx="0" cy="27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2678" name="Line 19"/>
            <p:cNvSpPr>
              <a:spLocks noChangeShapeType="1"/>
            </p:cNvSpPr>
            <p:nvPr/>
          </p:nvSpPr>
          <p:spPr bwMode="auto">
            <a:xfrm>
              <a:off x="1473" y="3655"/>
              <a:ext cx="2989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68614" name="Rectangle 21"/>
          <p:cNvSpPr>
            <a:spLocks noChangeArrowheads="1"/>
          </p:cNvSpPr>
          <p:nvPr/>
        </p:nvSpPr>
        <p:spPr bwMode="auto">
          <a:xfrm>
            <a:off x="1941513" y="6338888"/>
            <a:ext cx="420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Q</a:t>
            </a:r>
          </a:p>
        </p:txBody>
      </p:sp>
      <p:sp>
        <p:nvSpPr>
          <p:cNvPr id="94242" name="Text Box 34"/>
          <p:cNvSpPr txBox="1">
            <a:spLocks noChangeArrowheads="1"/>
          </p:cNvSpPr>
          <p:nvPr/>
        </p:nvSpPr>
        <p:spPr bwMode="auto">
          <a:xfrm>
            <a:off x="-91973" y="670338"/>
            <a:ext cx="2241550" cy="64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 b="1" dirty="0" err="1" smtClean="0">
                <a:solidFill>
                  <a:srgbClr val="CC0000"/>
                </a:solidFill>
                <a:latin typeface="+mn-lt"/>
              </a:rPr>
              <a:t>Vandalay</a:t>
            </a:r>
            <a:r>
              <a:rPr lang="en-US" altLang="en-US" sz="1800" b="1" dirty="0" smtClean="0">
                <a:solidFill>
                  <a:srgbClr val="CC0000"/>
                </a:solidFill>
                <a:latin typeface="+mn-lt"/>
              </a:rPr>
              <a:t> Industries </a:t>
            </a:r>
            <a:endParaRPr lang="en-US" altLang="en-US" sz="1800" b="1" dirty="0">
              <a:solidFill>
                <a:srgbClr val="CC0000"/>
              </a:solidFill>
              <a:latin typeface="+mn-lt"/>
            </a:endParaRPr>
          </a:p>
        </p:txBody>
      </p:sp>
      <p:graphicFrame>
        <p:nvGraphicFramePr>
          <p:cNvPr id="68742" name="Group 134"/>
          <p:cNvGraphicFramePr>
            <a:graphicFrameLocks noGrp="1"/>
          </p:cNvGraphicFramePr>
          <p:nvPr/>
        </p:nvGraphicFramePr>
        <p:xfrm>
          <a:off x="228600" y="1295400"/>
          <a:ext cx="1549400" cy="3019425"/>
        </p:xfrm>
        <a:graphic>
          <a:graphicData uri="http://schemas.openxmlformats.org/drawingml/2006/table">
            <a:tbl>
              <a:tblPr/>
              <a:tblGrid>
                <a:gridCol w="636588"/>
                <a:gridCol w="912812"/>
              </a:tblGrid>
              <a:tr h="4286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Price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Q </a:t>
                      </a:r>
                      <a:r>
                        <a:rPr kumimoji="0" lang="en-US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Supd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8660" name="AutoShape 52"/>
          <p:cNvSpPr>
            <a:spLocks noChangeArrowheads="1"/>
          </p:cNvSpPr>
          <p:nvPr/>
        </p:nvSpPr>
        <p:spPr bwMode="auto">
          <a:xfrm>
            <a:off x="1828800" y="2514600"/>
            <a:ext cx="533400" cy="533400"/>
          </a:xfrm>
          <a:prstGeom prst="plus">
            <a:avLst>
              <a:gd name="adj" fmla="val 40208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2400"/>
          </a:p>
        </p:txBody>
      </p:sp>
      <p:sp>
        <p:nvSpPr>
          <p:cNvPr id="2" name="Text Box 34"/>
          <p:cNvSpPr txBox="1">
            <a:spLocks noChangeArrowheads="1"/>
          </p:cNvSpPr>
          <p:nvPr/>
        </p:nvSpPr>
        <p:spPr bwMode="auto">
          <a:xfrm>
            <a:off x="2057400" y="762000"/>
            <a:ext cx="2133600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 b="1" dirty="0" smtClean="0">
                <a:solidFill>
                  <a:srgbClr val="CC0000"/>
                </a:solidFill>
                <a:latin typeface="+mn-lt"/>
              </a:rPr>
              <a:t>Kruger Industries</a:t>
            </a:r>
            <a:endParaRPr lang="en-US" altLang="en-US" sz="1800" b="1" dirty="0">
              <a:solidFill>
                <a:srgbClr val="CC0000"/>
              </a:solidFill>
              <a:latin typeface="+mn-lt"/>
            </a:endParaRPr>
          </a:p>
        </p:txBody>
      </p:sp>
      <p:sp>
        <p:nvSpPr>
          <p:cNvPr id="3" name="Text Box 34"/>
          <p:cNvSpPr txBox="1">
            <a:spLocks noChangeArrowheads="1"/>
          </p:cNvSpPr>
          <p:nvPr/>
        </p:nvSpPr>
        <p:spPr bwMode="auto">
          <a:xfrm>
            <a:off x="4038600" y="762000"/>
            <a:ext cx="297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CC0000"/>
                </a:solidFill>
              </a:rPr>
              <a:t>Other companies</a:t>
            </a:r>
          </a:p>
        </p:txBody>
      </p:sp>
      <p:sp>
        <p:nvSpPr>
          <p:cNvPr id="68709" name="Line 101"/>
          <p:cNvSpPr>
            <a:spLocks noChangeShapeType="1"/>
          </p:cNvSpPr>
          <p:nvPr/>
        </p:nvSpPr>
        <p:spPr bwMode="auto">
          <a:xfrm>
            <a:off x="6477000" y="2590800"/>
            <a:ext cx="762000" cy="0"/>
          </a:xfrm>
          <a:prstGeom prst="line">
            <a:avLst/>
          </a:prstGeom>
          <a:noFill/>
          <a:ln w="165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8710" name="Line 102"/>
          <p:cNvSpPr>
            <a:spLocks noChangeShapeType="1"/>
          </p:cNvSpPr>
          <p:nvPr/>
        </p:nvSpPr>
        <p:spPr bwMode="auto">
          <a:xfrm>
            <a:off x="6477000" y="2971800"/>
            <a:ext cx="762000" cy="0"/>
          </a:xfrm>
          <a:prstGeom prst="line">
            <a:avLst/>
          </a:prstGeom>
          <a:noFill/>
          <a:ln w="165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graphicFrame>
        <p:nvGraphicFramePr>
          <p:cNvPr id="68741" name="Group 133"/>
          <p:cNvGraphicFramePr>
            <a:graphicFrameLocks noGrp="1"/>
          </p:cNvGraphicFramePr>
          <p:nvPr/>
        </p:nvGraphicFramePr>
        <p:xfrm>
          <a:off x="2438400" y="1295400"/>
          <a:ext cx="1549400" cy="3019425"/>
        </p:xfrm>
        <a:graphic>
          <a:graphicData uri="http://schemas.openxmlformats.org/drawingml/2006/table">
            <a:tbl>
              <a:tblPr/>
              <a:tblGrid>
                <a:gridCol w="636588"/>
                <a:gridCol w="912812"/>
              </a:tblGrid>
              <a:tr h="4286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Price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Q </a:t>
                      </a:r>
                      <a:r>
                        <a:rPr kumimoji="0" lang="en-US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Supd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8743" name="Group 135"/>
          <p:cNvGraphicFramePr>
            <a:graphicFrameLocks noGrp="1"/>
          </p:cNvGraphicFramePr>
          <p:nvPr/>
        </p:nvGraphicFramePr>
        <p:xfrm>
          <a:off x="4724400" y="1295400"/>
          <a:ext cx="1549400" cy="3019425"/>
        </p:xfrm>
        <a:graphic>
          <a:graphicData uri="http://schemas.openxmlformats.org/drawingml/2006/table">
            <a:tbl>
              <a:tblPr/>
              <a:tblGrid>
                <a:gridCol w="636588"/>
                <a:gridCol w="912812"/>
              </a:tblGrid>
              <a:tr h="4286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Price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Q </a:t>
                      </a:r>
                      <a:r>
                        <a:rPr kumimoji="0" lang="en-US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Supd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8766" name="AutoShape 158"/>
          <p:cNvSpPr>
            <a:spLocks noChangeArrowheads="1"/>
          </p:cNvSpPr>
          <p:nvPr/>
        </p:nvSpPr>
        <p:spPr bwMode="auto">
          <a:xfrm>
            <a:off x="4114800" y="2514600"/>
            <a:ext cx="533400" cy="533400"/>
          </a:xfrm>
          <a:prstGeom prst="plus">
            <a:avLst>
              <a:gd name="adj" fmla="val 40208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2400"/>
          </a:p>
        </p:txBody>
      </p:sp>
      <p:graphicFrame>
        <p:nvGraphicFramePr>
          <p:cNvPr id="68767" name="Group 159"/>
          <p:cNvGraphicFramePr>
            <a:graphicFrameLocks noGrp="1"/>
          </p:cNvGraphicFramePr>
          <p:nvPr/>
        </p:nvGraphicFramePr>
        <p:xfrm>
          <a:off x="7391400" y="1295400"/>
          <a:ext cx="1549400" cy="3019425"/>
        </p:xfrm>
        <a:graphic>
          <a:graphicData uri="http://schemas.openxmlformats.org/drawingml/2006/table">
            <a:tbl>
              <a:tblPr/>
              <a:tblGrid>
                <a:gridCol w="636588"/>
                <a:gridCol w="912812"/>
              </a:tblGrid>
              <a:tr h="4286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Price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Q </a:t>
                      </a:r>
                      <a:r>
                        <a:rPr kumimoji="0" lang="en-US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Supd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 Box 34"/>
          <p:cNvSpPr txBox="1">
            <a:spLocks noChangeArrowheads="1"/>
          </p:cNvSpPr>
          <p:nvPr/>
        </p:nvSpPr>
        <p:spPr bwMode="auto">
          <a:xfrm>
            <a:off x="7391400" y="762000"/>
            <a:ext cx="152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CC0000"/>
                </a:solidFill>
              </a:rPr>
              <a:t>Market </a:t>
            </a:r>
          </a:p>
        </p:txBody>
      </p:sp>
      <p:sp>
        <p:nvSpPr>
          <p:cNvPr id="68791" name="Rectangle 183"/>
          <p:cNvSpPr>
            <a:spLocks noChangeArrowheads="1"/>
          </p:cNvSpPr>
          <p:nvPr/>
        </p:nvSpPr>
        <p:spPr bwMode="auto">
          <a:xfrm>
            <a:off x="1066800" y="6400800"/>
            <a:ext cx="3381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5</a:t>
            </a:r>
          </a:p>
        </p:txBody>
      </p:sp>
      <p:sp>
        <p:nvSpPr>
          <p:cNvPr id="68795" name="Rectangle 21"/>
          <p:cNvSpPr>
            <a:spLocks noChangeArrowheads="1"/>
          </p:cNvSpPr>
          <p:nvPr/>
        </p:nvSpPr>
        <p:spPr bwMode="auto">
          <a:xfrm>
            <a:off x="188913" y="43434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P</a:t>
            </a:r>
          </a:p>
        </p:txBody>
      </p:sp>
      <p:grpSp>
        <p:nvGrpSpPr>
          <p:cNvPr id="68796" name="Group 17"/>
          <p:cNvGrpSpPr>
            <a:grpSpLocks/>
          </p:cNvGrpSpPr>
          <p:nvPr/>
        </p:nvGrpSpPr>
        <p:grpSpPr bwMode="auto">
          <a:xfrm>
            <a:off x="2627313" y="4648200"/>
            <a:ext cx="1676400" cy="1752600"/>
            <a:chOff x="1473" y="948"/>
            <a:chExt cx="2989" cy="2724"/>
          </a:xfrm>
        </p:grpSpPr>
        <p:sp>
          <p:nvSpPr>
            <p:cNvPr id="22675" name="Line 18"/>
            <p:cNvSpPr>
              <a:spLocks noChangeShapeType="1"/>
            </p:cNvSpPr>
            <p:nvPr/>
          </p:nvSpPr>
          <p:spPr bwMode="auto">
            <a:xfrm>
              <a:off x="1489" y="948"/>
              <a:ext cx="0" cy="27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2676" name="Line 19"/>
            <p:cNvSpPr>
              <a:spLocks noChangeShapeType="1"/>
            </p:cNvSpPr>
            <p:nvPr/>
          </p:nvSpPr>
          <p:spPr bwMode="auto">
            <a:xfrm>
              <a:off x="1473" y="3655"/>
              <a:ext cx="2989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68799" name="Rectangle 21"/>
          <p:cNvSpPr>
            <a:spLocks noChangeArrowheads="1"/>
          </p:cNvSpPr>
          <p:nvPr/>
        </p:nvSpPr>
        <p:spPr bwMode="auto">
          <a:xfrm>
            <a:off x="4075113" y="6338888"/>
            <a:ext cx="420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Q</a:t>
            </a:r>
          </a:p>
        </p:txBody>
      </p:sp>
      <p:sp>
        <p:nvSpPr>
          <p:cNvPr id="68800" name="Rectangle 192"/>
          <p:cNvSpPr>
            <a:spLocks noChangeArrowheads="1"/>
          </p:cNvSpPr>
          <p:nvPr/>
        </p:nvSpPr>
        <p:spPr bwMode="auto">
          <a:xfrm>
            <a:off x="3160713" y="6400800"/>
            <a:ext cx="33813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4</a:t>
            </a:r>
          </a:p>
        </p:txBody>
      </p:sp>
      <p:sp>
        <p:nvSpPr>
          <p:cNvPr id="68801" name="Rectangle 21"/>
          <p:cNvSpPr>
            <a:spLocks noChangeArrowheads="1"/>
          </p:cNvSpPr>
          <p:nvPr/>
        </p:nvSpPr>
        <p:spPr bwMode="auto">
          <a:xfrm>
            <a:off x="2322513" y="43434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P</a:t>
            </a:r>
          </a:p>
        </p:txBody>
      </p:sp>
      <p:grpSp>
        <p:nvGrpSpPr>
          <p:cNvPr id="68802" name="Group 17"/>
          <p:cNvGrpSpPr>
            <a:grpSpLocks/>
          </p:cNvGrpSpPr>
          <p:nvPr/>
        </p:nvGrpSpPr>
        <p:grpSpPr bwMode="auto">
          <a:xfrm>
            <a:off x="4913313" y="4648200"/>
            <a:ext cx="1676400" cy="1752600"/>
            <a:chOff x="1473" y="948"/>
            <a:chExt cx="2989" cy="2724"/>
          </a:xfrm>
        </p:grpSpPr>
        <p:sp>
          <p:nvSpPr>
            <p:cNvPr id="22673" name="Line 18"/>
            <p:cNvSpPr>
              <a:spLocks noChangeShapeType="1"/>
            </p:cNvSpPr>
            <p:nvPr/>
          </p:nvSpPr>
          <p:spPr bwMode="auto">
            <a:xfrm>
              <a:off x="1489" y="948"/>
              <a:ext cx="0" cy="27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2674" name="Line 19"/>
            <p:cNvSpPr>
              <a:spLocks noChangeShapeType="1"/>
            </p:cNvSpPr>
            <p:nvPr/>
          </p:nvSpPr>
          <p:spPr bwMode="auto">
            <a:xfrm>
              <a:off x="1473" y="3655"/>
              <a:ext cx="2989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68805" name="Rectangle 21"/>
          <p:cNvSpPr>
            <a:spLocks noChangeArrowheads="1"/>
          </p:cNvSpPr>
          <p:nvPr/>
        </p:nvSpPr>
        <p:spPr bwMode="auto">
          <a:xfrm>
            <a:off x="6361113" y="6338888"/>
            <a:ext cx="420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Q</a:t>
            </a:r>
          </a:p>
        </p:txBody>
      </p:sp>
      <p:sp>
        <p:nvSpPr>
          <p:cNvPr id="68806" name="Rectangle 198"/>
          <p:cNvSpPr>
            <a:spLocks noChangeArrowheads="1"/>
          </p:cNvSpPr>
          <p:nvPr/>
        </p:nvSpPr>
        <p:spPr bwMode="auto">
          <a:xfrm>
            <a:off x="5446713" y="64008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25</a:t>
            </a:r>
          </a:p>
        </p:txBody>
      </p:sp>
      <p:sp>
        <p:nvSpPr>
          <p:cNvPr id="68807" name="Rectangle 21"/>
          <p:cNvSpPr>
            <a:spLocks noChangeArrowheads="1"/>
          </p:cNvSpPr>
          <p:nvPr/>
        </p:nvSpPr>
        <p:spPr bwMode="auto">
          <a:xfrm>
            <a:off x="4608513" y="43434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P</a:t>
            </a:r>
          </a:p>
        </p:txBody>
      </p:sp>
      <p:grpSp>
        <p:nvGrpSpPr>
          <p:cNvPr id="68808" name="Group 17"/>
          <p:cNvGrpSpPr>
            <a:grpSpLocks/>
          </p:cNvGrpSpPr>
          <p:nvPr/>
        </p:nvGrpSpPr>
        <p:grpSpPr bwMode="auto">
          <a:xfrm>
            <a:off x="7275513" y="4648200"/>
            <a:ext cx="1676400" cy="1752600"/>
            <a:chOff x="1473" y="948"/>
            <a:chExt cx="2989" cy="2724"/>
          </a:xfrm>
        </p:grpSpPr>
        <p:sp>
          <p:nvSpPr>
            <p:cNvPr id="22671" name="Line 18"/>
            <p:cNvSpPr>
              <a:spLocks noChangeShapeType="1"/>
            </p:cNvSpPr>
            <p:nvPr/>
          </p:nvSpPr>
          <p:spPr bwMode="auto">
            <a:xfrm>
              <a:off x="1489" y="948"/>
              <a:ext cx="0" cy="27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2672" name="Line 19"/>
            <p:cNvSpPr>
              <a:spLocks noChangeShapeType="1"/>
            </p:cNvSpPr>
            <p:nvPr/>
          </p:nvSpPr>
          <p:spPr bwMode="auto">
            <a:xfrm>
              <a:off x="1473" y="3655"/>
              <a:ext cx="2989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68811" name="Rectangle 21"/>
          <p:cNvSpPr>
            <a:spLocks noChangeArrowheads="1"/>
          </p:cNvSpPr>
          <p:nvPr/>
        </p:nvSpPr>
        <p:spPr bwMode="auto">
          <a:xfrm>
            <a:off x="8723313" y="6338888"/>
            <a:ext cx="420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Q</a:t>
            </a:r>
          </a:p>
        </p:txBody>
      </p:sp>
      <p:sp>
        <p:nvSpPr>
          <p:cNvPr id="68812" name="Rectangle 204"/>
          <p:cNvSpPr>
            <a:spLocks noChangeArrowheads="1"/>
          </p:cNvSpPr>
          <p:nvPr/>
        </p:nvSpPr>
        <p:spPr bwMode="auto">
          <a:xfrm>
            <a:off x="7848600" y="6400800"/>
            <a:ext cx="4921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29</a:t>
            </a:r>
          </a:p>
        </p:txBody>
      </p:sp>
      <p:sp>
        <p:nvSpPr>
          <p:cNvPr id="68813" name="Rectangle 21"/>
          <p:cNvSpPr>
            <a:spLocks noChangeArrowheads="1"/>
          </p:cNvSpPr>
          <p:nvPr/>
        </p:nvSpPr>
        <p:spPr bwMode="auto">
          <a:xfrm>
            <a:off x="6970713" y="43434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P</a:t>
            </a:r>
          </a:p>
        </p:txBody>
      </p:sp>
      <p:sp>
        <p:nvSpPr>
          <p:cNvPr id="68817" name="Rectangle 209"/>
          <p:cNvSpPr>
            <a:spLocks noChangeArrowheads="1"/>
          </p:cNvSpPr>
          <p:nvPr/>
        </p:nvSpPr>
        <p:spPr bwMode="auto">
          <a:xfrm>
            <a:off x="0" y="54864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$3</a:t>
            </a:r>
          </a:p>
        </p:txBody>
      </p:sp>
      <p:sp>
        <p:nvSpPr>
          <p:cNvPr id="68818" name="Rectangle 210"/>
          <p:cNvSpPr>
            <a:spLocks noChangeArrowheads="1"/>
          </p:cNvSpPr>
          <p:nvPr/>
        </p:nvSpPr>
        <p:spPr bwMode="auto">
          <a:xfrm>
            <a:off x="2057400" y="54864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$3</a:t>
            </a:r>
          </a:p>
        </p:txBody>
      </p:sp>
      <p:sp>
        <p:nvSpPr>
          <p:cNvPr id="68819" name="Rectangle 211"/>
          <p:cNvSpPr>
            <a:spLocks noChangeArrowheads="1"/>
          </p:cNvSpPr>
          <p:nvPr/>
        </p:nvSpPr>
        <p:spPr bwMode="auto">
          <a:xfrm>
            <a:off x="4343400" y="54864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$3</a:t>
            </a:r>
          </a:p>
        </p:txBody>
      </p:sp>
      <p:sp>
        <p:nvSpPr>
          <p:cNvPr id="68820" name="Rectangle 212"/>
          <p:cNvSpPr>
            <a:spLocks noChangeArrowheads="1"/>
          </p:cNvSpPr>
          <p:nvPr/>
        </p:nvSpPr>
        <p:spPr bwMode="auto">
          <a:xfrm>
            <a:off x="6781800" y="54864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$3</a:t>
            </a:r>
          </a:p>
        </p:txBody>
      </p:sp>
      <p:sp>
        <p:nvSpPr>
          <p:cNvPr id="68822" name="Line 214"/>
          <p:cNvSpPr>
            <a:spLocks noChangeShapeType="1"/>
          </p:cNvSpPr>
          <p:nvPr/>
        </p:nvSpPr>
        <p:spPr bwMode="auto">
          <a:xfrm>
            <a:off x="533400" y="5715000"/>
            <a:ext cx="6858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8823" name="Line 215"/>
          <p:cNvSpPr>
            <a:spLocks noChangeShapeType="1"/>
          </p:cNvSpPr>
          <p:nvPr/>
        </p:nvSpPr>
        <p:spPr bwMode="auto">
          <a:xfrm>
            <a:off x="2667000" y="57150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8824" name="Line 216"/>
          <p:cNvSpPr>
            <a:spLocks noChangeShapeType="1"/>
          </p:cNvSpPr>
          <p:nvPr/>
        </p:nvSpPr>
        <p:spPr bwMode="auto">
          <a:xfrm>
            <a:off x="4953000" y="57150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8825" name="Line 217"/>
          <p:cNvSpPr>
            <a:spLocks noChangeShapeType="1"/>
          </p:cNvSpPr>
          <p:nvPr/>
        </p:nvSpPr>
        <p:spPr bwMode="auto">
          <a:xfrm>
            <a:off x="7315200" y="5715000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8826" name="AutoShape 218"/>
          <p:cNvSpPr>
            <a:spLocks noChangeArrowheads="1"/>
          </p:cNvSpPr>
          <p:nvPr/>
        </p:nvSpPr>
        <p:spPr bwMode="auto">
          <a:xfrm>
            <a:off x="1676400" y="5334000"/>
            <a:ext cx="381000" cy="381000"/>
          </a:xfrm>
          <a:prstGeom prst="plus">
            <a:avLst>
              <a:gd name="adj" fmla="val 40208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2400"/>
          </a:p>
        </p:txBody>
      </p:sp>
      <p:sp>
        <p:nvSpPr>
          <p:cNvPr id="68828" name="AutoShape 220"/>
          <p:cNvSpPr>
            <a:spLocks noChangeArrowheads="1"/>
          </p:cNvSpPr>
          <p:nvPr/>
        </p:nvSpPr>
        <p:spPr bwMode="auto">
          <a:xfrm>
            <a:off x="3810000" y="5410200"/>
            <a:ext cx="381000" cy="381000"/>
          </a:xfrm>
          <a:prstGeom prst="plus">
            <a:avLst>
              <a:gd name="adj" fmla="val 40208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2400"/>
          </a:p>
        </p:txBody>
      </p:sp>
      <p:sp>
        <p:nvSpPr>
          <p:cNvPr id="68829" name="Line 221"/>
          <p:cNvSpPr>
            <a:spLocks noChangeShapeType="1"/>
          </p:cNvSpPr>
          <p:nvPr/>
        </p:nvSpPr>
        <p:spPr bwMode="auto">
          <a:xfrm>
            <a:off x="6324600" y="5562600"/>
            <a:ext cx="381000" cy="0"/>
          </a:xfrm>
          <a:prstGeom prst="line">
            <a:avLst/>
          </a:prstGeom>
          <a:noFill/>
          <a:ln w="1143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8830" name="Line 222"/>
          <p:cNvSpPr>
            <a:spLocks noChangeShapeType="1"/>
          </p:cNvSpPr>
          <p:nvPr/>
        </p:nvSpPr>
        <p:spPr bwMode="auto">
          <a:xfrm>
            <a:off x="6324600" y="5791200"/>
            <a:ext cx="381000" cy="0"/>
          </a:xfrm>
          <a:prstGeom prst="line">
            <a:avLst/>
          </a:prstGeom>
          <a:noFill/>
          <a:ln w="1143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8831" name="Line 223"/>
          <p:cNvSpPr>
            <a:spLocks noChangeShapeType="1"/>
          </p:cNvSpPr>
          <p:nvPr/>
        </p:nvSpPr>
        <p:spPr bwMode="auto">
          <a:xfrm flipH="1" flipV="1">
            <a:off x="1295400" y="57150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8832" name="Line 224"/>
          <p:cNvSpPr>
            <a:spLocks noChangeShapeType="1"/>
          </p:cNvSpPr>
          <p:nvPr/>
        </p:nvSpPr>
        <p:spPr bwMode="auto">
          <a:xfrm flipH="1" flipV="1">
            <a:off x="5715000" y="57150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8833" name="Line 225"/>
          <p:cNvSpPr>
            <a:spLocks noChangeShapeType="1"/>
          </p:cNvSpPr>
          <p:nvPr/>
        </p:nvSpPr>
        <p:spPr bwMode="auto">
          <a:xfrm flipH="1" flipV="1">
            <a:off x="3352800" y="57150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8834" name="Line 226"/>
          <p:cNvSpPr>
            <a:spLocks noChangeShapeType="1"/>
          </p:cNvSpPr>
          <p:nvPr/>
        </p:nvSpPr>
        <p:spPr bwMode="auto">
          <a:xfrm flipH="1" flipV="1">
            <a:off x="8153400" y="57150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8835" name="Rectangle 21"/>
          <p:cNvSpPr>
            <a:spLocks noChangeArrowheads="1"/>
          </p:cNvSpPr>
          <p:nvPr/>
        </p:nvSpPr>
        <p:spPr bwMode="auto">
          <a:xfrm>
            <a:off x="1981200" y="6019800"/>
            <a:ext cx="339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68836" name="Rectangle 21"/>
          <p:cNvSpPr>
            <a:spLocks noChangeArrowheads="1"/>
          </p:cNvSpPr>
          <p:nvPr/>
        </p:nvSpPr>
        <p:spPr bwMode="auto">
          <a:xfrm>
            <a:off x="8794750" y="6019800"/>
            <a:ext cx="339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68837" name="Rectangle 21"/>
          <p:cNvSpPr>
            <a:spLocks noChangeArrowheads="1"/>
          </p:cNvSpPr>
          <p:nvPr/>
        </p:nvSpPr>
        <p:spPr bwMode="auto">
          <a:xfrm>
            <a:off x="6324600" y="6019800"/>
            <a:ext cx="339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68838" name="Rectangle 21"/>
          <p:cNvSpPr>
            <a:spLocks noChangeArrowheads="1"/>
          </p:cNvSpPr>
          <p:nvPr/>
        </p:nvSpPr>
        <p:spPr bwMode="auto">
          <a:xfrm>
            <a:off x="3962400" y="6019800"/>
            <a:ext cx="339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S</a:t>
            </a:r>
          </a:p>
        </p:txBody>
      </p:sp>
      <p:sp>
        <p:nvSpPr>
          <p:cNvPr id="22667" name="Freeform 16"/>
          <p:cNvSpPr>
            <a:spLocks/>
          </p:cNvSpPr>
          <p:nvPr/>
        </p:nvSpPr>
        <p:spPr bwMode="auto">
          <a:xfrm rot="-192810">
            <a:off x="2895600" y="4721225"/>
            <a:ext cx="1143000" cy="1404938"/>
          </a:xfrm>
          <a:custGeom>
            <a:avLst/>
            <a:gdLst>
              <a:gd name="T0" fmla="*/ 0 w 3038"/>
              <a:gd name="T1" fmla="*/ 2147483646 h 4134"/>
              <a:gd name="T2" fmla="*/ 2147483646 w 3038"/>
              <a:gd name="T3" fmla="*/ 2147483646 h 4134"/>
              <a:gd name="T4" fmla="*/ 2147483646 w 3038"/>
              <a:gd name="T5" fmla="*/ 2147483646 h 4134"/>
              <a:gd name="T6" fmla="*/ 2147483646 w 3038"/>
              <a:gd name="T7" fmla="*/ 2147483646 h 4134"/>
              <a:gd name="T8" fmla="*/ 2147483646 w 3038"/>
              <a:gd name="T9" fmla="*/ 2147483646 h 4134"/>
              <a:gd name="T10" fmla="*/ 2147483646 w 3038"/>
              <a:gd name="T11" fmla="*/ 2147483646 h 4134"/>
              <a:gd name="T12" fmla="*/ 2147483646 w 3038"/>
              <a:gd name="T13" fmla="*/ 2147483646 h 4134"/>
              <a:gd name="T14" fmla="*/ 2147483646 w 3038"/>
              <a:gd name="T15" fmla="*/ 2147483646 h 4134"/>
              <a:gd name="T16" fmla="*/ 2147483646 w 3038"/>
              <a:gd name="T17" fmla="*/ 0 h 41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038"/>
              <a:gd name="T28" fmla="*/ 0 h 4134"/>
              <a:gd name="T29" fmla="*/ 3038 w 3038"/>
              <a:gd name="T30" fmla="*/ 4134 h 413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038" h="4134">
                <a:moveTo>
                  <a:pt x="0" y="4134"/>
                </a:moveTo>
                <a:lnTo>
                  <a:pt x="438" y="3675"/>
                </a:lnTo>
                <a:lnTo>
                  <a:pt x="860" y="3198"/>
                </a:lnTo>
                <a:lnTo>
                  <a:pt x="1265" y="2704"/>
                </a:lnTo>
                <a:lnTo>
                  <a:pt x="1655" y="2194"/>
                </a:lnTo>
                <a:lnTo>
                  <a:pt x="2026" y="1668"/>
                </a:lnTo>
                <a:lnTo>
                  <a:pt x="2382" y="1128"/>
                </a:lnTo>
                <a:lnTo>
                  <a:pt x="2718" y="572"/>
                </a:lnTo>
                <a:lnTo>
                  <a:pt x="3038" y="0"/>
                </a:lnTo>
              </a:path>
            </a:pathLst>
          </a:cu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2668" name="Freeform 16"/>
          <p:cNvSpPr>
            <a:spLocks/>
          </p:cNvSpPr>
          <p:nvPr/>
        </p:nvSpPr>
        <p:spPr bwMode="auto">
          <a:xfrm rot="-192810">
            <a:off x="693738" y="4878388"/>
            <a:ext cx="1141412" cy="1404937"/>
          </a:xfrm>
          <a:custGeom>
            <a:avLst/>
            <a:gdLst>
              <a:gd name="T0" fmla="*/ 0 w 3038"/>
              <a:gd name="T1" fmla="*/ 2147483646 h 4134"/>
              <a:gd name="T2" fmla="*/ 2147483646 w 3038"/>
              <a:gd name="T3" fmla="*/ 2147483646 h 4134"/>
              <a:gd name="T4" fmla="*/ 2147483646 w 3038"/>
              <a:gd name="T5" fmla="*/ 2147483646 h 4134"/>
              <a:gd name="T6" fmla="*/ 2147483646 w 3038"/>
              <a:gd name="T7" fmla="*/ 2147483646 h 4134"/>
              <a:gd name="T8" fmla="*/ 2147483646 w 3038"/>
              <a:gd name="T9" fmla="*/ 2147483646 h 4134"/>
              <a:gd name="T10" fmla="*/ 2147483646 w 3038"/>
              <a:gd name="T11" fmla="*/ 2147483646 h 4134"/>
              <a:gd name="T12" fmla="*/ 2147483646 w 3038"/>
              <a:gd name="T13" fmla="*/ 2147483646 h 4134"/>
              <a:gd name="T14" fmla="*/ 2147483646 w 3038"/>
              <a:gd name="T15" fmla="*/ 2147483646 h 4134"/>
              <a:gd name="T16" fmla="*/ 2147483646 w 3038"/>
              <a:gd name="T17" fmla="*/ 0 h 41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038"/>
              <a:gd name="T28" fmla="*/ 0 h 4134"/>
              <a:gd name="T29" fmla="*/ 3038 w 3038"/>
              <a:gd name="T30" fmla="*/ 4134 h 413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038" h="4134">
                <a:moveTo>
                  <a:pt x="0" y="4134"/>
                </a:moveTo>
                <a:lnTo>
                  <a:pt x="438" y="3675"/>
                </a:lnTo>
                <a:lnTo>
                  <a:pt x="860" y="3198"/>
                </a:lnTo>
                <a:lnTo>
                  <a:pt x="1265" y="2704"/>
                </a:lnTo>
                <a:lnTo>
                  <a:pt x="1655" y="2194"/>
                </a:lnTo>
                <a:lnTo>
                  <a:pt x="2026" y="1668"/>
                </a:lnTo>
                <a:lnTo>
                  <a:pt x="2382" y="1128"/>
                </a:lnTo>
                <a:lnTo>
                  <a:pt x="2718" y="572"/>
                </a:lnTo>
                <a:lnTo>
                  <a:pt x="3038" y="0"/>
                </a:lnTo>
              </a:path>
            </a:pathLst>
          </a:cu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2669" name="Freeform 16"/>
          <p:cNvSpPr>
            <a:spLocks/>
          </p:cNvSpPr>
          <p:nvPr/>
        </p:nvSpPr>
        <p:spPr bwMode="auto">
          <a:xfrm rot="-192810">
            <a:off x="5195888" y="4783138"/>
            <a:ext cx="1141412" cy="1406525"/>
          </a:xfrm>
          <a:custGeom>
            <a:avLst/>
            <a:gdLst>
              <a:gd name="T0" fmla="*/ 0 w 3038"/>
              <a:gd name="T1" fmla="*/ 2147483646 h 4134"/>
              <a:gd name="T2" fmla="*/ 2147483646 w 3038"/>
              <a:gd name="T3" fmla="*/ 2147483646 h 4134"/>
              <a:gd name="T4" fmla="*/ 2147483646 w 3038"/>
              <a:gd name="T5" fmla="*/ 2147483646 h 4134"/>
              <a:gd name="T6" fmla="*/ 2147483646 w 3038"/>
              <a:gd name="T7" fmla="*/ 2147483646 h 4134"/>
              <a:gd name="T8" fmla="*/ 2147483646 w 3038"/>
              <a:gd name="T9" fmla="*/ 2147483646 h 4134"/>
              <a:gd name="T10" fmla="*/ 2147483646 w 3038"/>
              <a:gd name="T11" fmla="*/ 2147483646 h 4134"/>
              <a:gd name="T12" fmla="*/ 2147483646 w 3038"/>
              <a:gd name="T13" fmla="*/ 2147483646 h 4134"/>
              <a:gd name="T14" fmla="*/ 2147483646 w 3038"/>
              <a:gd name="T15" fmla="*/ 2147483646 h 4134"/>
              <a:gd name="T16" fmla="*/ 2147483646 w 3038"/>
              <a:gd name="T17" fmla="*/ 0 h 41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038"/>
              <a:gd name="T28" fmla="*/ 0 h 4134"/>
              <a:gd name="T29" fmla="*/ 3038 w 3038"/>
              <a:gd name="T30" fmla="*/ 4134 h 413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038" h="4134">
                <a:moveTo>
                  <a:pt x="0" y="4134"/>
                </a:moveTo>
                <a:lnTo>
                  <a:pt x="438" y="3675"/>
                </a:lnTo>
                <a:lnTo>
                  <a:pt x="860" y="3198"/>
                </a:lnTo>
                <a:lnTo>
                  <a:pt x="1265" y="2704"/>
                </a:lnTo>
                <a:lnTo>
                  <a:pt x="1655" y="2194"/>
                </a:lnTo>
                <a:lnTo>
                  <a:pt x="2026" y="1668"/>
                </a:lnTo>
                <a:lnTo>
                  <a:pt x="2382" y="1128"/>
                </a:lnTo>
                <a:lnTo>
                  <a:pt x="2718" y="572"/>
                </a:lnTo>
                <a:lnTo>
                  <a:pt x="3038" y="0"/>
                </a:lnTo>
              </a:path>
            </a:pathLst>
          </a:cu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2670" name="Freeform 16"/>
          <p:cNvSpPr>
            <a:spLocks/>
          </p:cNvSpPr>
          <p:nvPr/>
        </p:nvSpPr>
        <p:spPr bwMode="auto">
          <a:xfrm rot="-192810">
            <a:off x="7596188" y="4783138"/>
            <a:ext cx="1143000" cy="1406525"/>
          </a:xfrm>
          <a:custGeom>
            <a:avLst/>
            <a:gdLst>
              <a:gd name="T0" fmla="*/ 0 w 3038"/>
              <a:gd name="T1" fmla="*/ 2147483646 h 4134"/>
              <a:gd name="T2" fmla="*/ 2147483646 w 3038"/>
              <a:gd name="T3" fmla="*/ 2147483646 h 4134"/>
              <a:gd name="T4" fmla="*/ 2147483646 w 3038"/>
              <a:gd name="T5" fmla="*/ 2147483646 h 4134"/>
              <a:gd name="T6" fmla="*/ 2147483646 w 3038"/>
              <a:gd name="T7" fmla="*/ 2147483646 h 4134"/>
              <a:gd name="T8" fmla="*/ 2147483646 w 3038"/>
              <a:gd name="T9" fmla="*/ 2147483646 h 4134"/>
              <a:gd name="T10" fmla="*/ 2147483646 w 3038"/>
              <a:gd name="T11" fmla="*/ 2147483646 h 4134"/>
              <a:gd name="T12" fmla="*/ 2147483646 w 3038"/>
              <a:gd name="T13" fmla="*/ 2147483646 h 4134"/>
              <a:gd name="T14" fmla="*/ 2147483646 w 3038"/>
              <a:gd name="T15" fmla="*/ 2147483646 h 4134"/>
              <a:gd name="T16" fmla="*/ 2147483646 w 3038"/>
              <a:gd name="T17" fmla="*/ 0 h 41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038"/>
              <a:gd name="T28" fmla="*/ 0 h 4134"/>
              <a:gd name="T29" fmla="*/ 3038 w 3038"/>
              <a:gd name="T30" fmla="*/ 4134 h 413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038" h="4134">
                <a:moveTo>
                  <a:pt x="0" y="4134"/>
                </a:moveTo>
                <a:lnTo>
                  <a:pt x="438" y="3675"/>
                </a:lnTo>
                <a:lnTo>
                  <a:pt x="860" y="3198"/>
                </a:lnTo>
                <a:lnTo>
                  <a:pt x="1265" y="2704"/>
                </a:lnTo>
                <a:lnTo>
                  <a:pt x="1655" y="2194"/>
                </a:lnTo>
                <a:lnTo>
                  <a:pt x="2026" y="1668"/>
                </a:lnTo>
                <a:lnTo>
                  <a:pt x="2382" y="1128"/>
                </a:lnTo>
                <a:lnTo>
                  <a:pt x="2718" y="572"/>
                </a:lnTo>
                <a:lnTo>
                  <a:pt x="3038" y="0"/>
                </a:lnTo>
              </a:path>
            </a:pathLst>
          </a:cu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668163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8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8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8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8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8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8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8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8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68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68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68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68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68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8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68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8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68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68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68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68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68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8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68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68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68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68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68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68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68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68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68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68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68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68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68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68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68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68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68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2" dur="500"/>
                                        <p:tgtEl>
                                          <p:spTgt spid="68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4" grpId="0"/>
      <p:bldP spid="94242" grpId="0"/>
      <p:bldP spid="68660" grpId="0" animBg="1"/>
      <p:bldP spid="2" grpId="0"/>
      <p:bldP spid="3" grpId="0"/>
      <p:bldP spid="68709" grpId="0" animBg="1"/>
      <p:bldP spid="68710" grpId="0" animBg="1"/>
      <p:bldP spid="68766" grpId="0" animBg="1"/>
      <p:bldP spid="4" grpId="0"/>
      <p:bldP spid="68791" grpId="0"/>
      <p:bldP spid="68795" grpId="0"/>
      <p:bldP spid="68799" grpId="0"/>
      <p:bldP spid="68800" grpId="0"/>
      <p:bldP spid="68801" grpId="0"/>
      <p:bldP spid="68805" grpId="0"/>
      <p:bldP spid="68806" grpId="0"/>
      <p:bldP spid="68807" grpId="0"/>
      <p:bldP spid="68811" grpId="0"/>
      <p:bldP spid="68812" grpId="0"/>
      <p:bldP spid="68813" grpId="0"/>
      <p:bldP spid="68817" grpId="0"/>
      <p:bldP spid="68818" grpId="0"/>
      <p:bldP spid="68819" grpId="0"/>
      <p:bldP spid="68820" grpId="0"/>
      <p:bldP spid="68822" grpId="0" animBg="1"/>
      <p:bldP spid="68823" grpId="0" animBg="1"/>
      <p:bldP spid="68824" grpId="0" animBg="1"/>
      <p:bldP spid="68825" grpId="0" animBg="1"/>
      <p:bldP spid="68826" grpId="0" animBg="1"/>
      <p:bldP spid="68828" grpId="0" animBg="1"/>
      <p:bldP spid="68829" grpId="0" animBg="1"/>
      <p:bldP spid="68830" grpId="0" animBg="1"/>
      <p:bldP spid="68831" grpId="0" animBg="1"/>
      <p:bldP spid="68832" grpId="0" animBg="1"/>
      <p:bldP spid="68833" grpId="0" animBg="1"/>
      <p:bldP spid="68834" grpId="0" animBg="1"/>
      <p:bldP spid="68835" grpId="0"/>
      <p:bldP spid="68836" grpId="0"/>
      <p:bldP spid="68837" grpId="0"/>
      <p:bldP spid="688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reeform 16"/>
          <p:cNvSpPr>
            <a:spLocks/>
          </p:cNvSpPr>
          <p:nvPr/>
        </p:nvSpPr>
        <p:spPr bwMode="auto">
          <a:xfrm rot="-192810">
            <a:off x="3811588" y="1754188"/>
            <a:ext cx="2439987" cy="3200400"/>
          </a:xfrm>
          <a:custGeom>
            <a:avLst/>
            <a:gdLst>
              <a:gd name="T0" fmla="*/ 0 w 3038"/>
              <a:gd name="T1" fmla="*/ 2147483646 h 4134"/>
              <a:gd name="T2" fmla="*/ 2147483646 w 3038"/>
              <a:gd name="T3" fmla="*/ 2147483646 h 4134"/>
              <a:gd name="T4" fmla="*/ 2147483646 w 3038"/>
              <a:gd name="T5" fmla="*/ 2147483646 h 4134"/>
              <a:gd name="T6" fmla="*/ 2147483646 w 3038"/>
              <a:gd name="T7" fmla="*/ 2147483646 h 4134"/>
              <a:gd name="T8" fmla="*/ 2147483646 w 3038"/>
              <a:gd name="T9" fmla="*/ 2147483646 h 4134"/>
              <a:gd name="T10" fmla="*/ 2147483646 w 3038"/>
              <a:gd name="T11" fmla="*/ 2147483646 h 4134"/>
              <a:gd name="T12" fmla="*/ 2147483646 w 3038"/>
              <a:gd name="T13" fmla="*/ 2147483646 h 4134"/>
              <a:gd name="T14" fmla="*/ 2147483646 w 3038"/>
              <a:gd name="T15" fmla="*/ 2147483646 h 4134"/>
              <a:gd name="T16" fmla="*/ 2147483646 w 3038"/>
              <a:gd name="T17" fmla="*/ 0 h 41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038"/>
              <a:gd name="T28" fmla="*/ 0 h 4134"/>
              <a:gd name="T29" fmla="*/ 3038 w 3038"/>
              <a:gd name="T30" fmla="*/ 4134 h 413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038" h="4134">
                <a:moveTo>
                  <a:pt x="0" y="4134"/>
                </a:moveTo>
                <a:lnTo>
                  <a:pt x="438" y="3675"/>
                </a:lnTo>
                <a:lnTo>
                  <a:pt x="860" y="3198"/>
                </a:lnTo>
                <a:lnTo>
                  <a:pt x="1265" y="2704"/>
                </a:lnTo>
                <a:lnTo>
                  <a:pt x="1655" y="2194"/>
                </a:lnTo>
                <a:lnTo>
                  <a:pt x="2026" y="1668"/>
                </a:lnTo>
                <a:lnTo>
                  <a:pt x="2382" y="1128"/>
                </a:lnTo>
                <a:lnTo>
                  <a:pt x="2718" y="572"/>
                </a:lnTo>
                <a:lnTo>
                  <a:pt x="3038" y="0"/>
                </a:lnTo>
              </a:path>
            </a:pathLst>
          </a:cu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4375" y="-44041"/>
            <a:ext cx="8629650" cy="862013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dirty="0" smtClean="0"/>
              <a:t>Graphing Supply</a:t>
            </a:r>
          </a:p>
        </p:txBody>
      </p:sp>
      <p:grpSp>
        <p:nvGrpSpPr>
          <p:cNvPr id="25604" name="Group 17"/>
          <p:cNvGrpSpPr>
            <a:grpSpLocks/>
          </p:cNvGrpSpPr>
          <p:nvPr/>
        </p:nvGrpSpPr>
        <p:grpSpPr bwMode="auto">
          <a:xfrm>
            <a:off x="3468688" y="1604963"/>
            <a:ext cx="4608512" cy="4262437"/>
            <a:chOff x="1473" y="948"/>
            <a:chExt cx="2989" cy="2724"/>
          </a:xfrm>
        </p:grpSpPr>
        <p:sp>
          <p:nvSpPr>
            <p:cNvPr id="25643" name="Line 18"/>
            <p:cNvSpPr>
              <a:spLocks noChangeShapeType="1"/>
            </p:cNvSpPr>
            <p:nvPr/>
          </p:nvSpPr>
          <p:spPr bwMode="auto">
            <a:xfrm>
              <a:off x="1489" y="948"/>
              <a:ext cx="0" cy="27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5644" name="Line 19"/>
            <p:cNvSpPr>
              <a:spLocks noChangeShapeType="1"/>
            </p:cNvSpPr>
            <p:nvPr/>
          </p:nvSpPr>
          <p:spPr bwMode="auto">
            <a:xfrm>
              <a:off x="1473" y="3655"/>
              <a:ext cx="2989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25605" name="Rectangle 21"/>
          <p:cNvSpPr>
            <a:spLocks noChangeArrowheads="1"/>
          </p:cNvSpPr>
          <p:nvPr/>
        </p:nvSpPr>
        <p:spPr bwMode="auto">
          <a:xfrm>
            <a:off x="8229600" y="5791200"/>
            <a:ext cx="460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Q</a:t>
            </a:r>
          </a:p>
        </p:txBody>
      </p:sp>
      <p:sp>
        <p:nvSpPr>
          <p:cNvPr id="25606" name="Rectangle 22"/>
          <p:cNvSpPr>
            <a:spLocks noChangeArrowheads="1"/>
          </p:cNvSpPr>
          <p:nvPr/>
        </p:nvSpPr>
        <p:spPr bwMode="auto">
          <a:xfrm>
            <a:off x="3205163" y="5683250"/>
            <a:ext cx="4016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25607" name="Text Box 23"/>
          <p:cNvSpPr txBox="1">
            <a:spLocks noChangeArrowheads="1"/>
          </p:cNvSpPr>
          <p:nvPr/>
        </p:nvSpPr>
        <p:spPr bwMode="auto">
          <a:xfrm>
            <a:off x="3054350" y="1595438"/>
            <a:ext cx="438150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$5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4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3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2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5608" name="Text Box 31"/>
          <p:cNvSpPr txBox="1">
            <a:spLocks noChangeArrowheads="1"/>
          </p:cNvSpPr>
          <p:nvPr/>
        </p:nvSpPr>
        <p:spPr bwMode="auto">
          <a:xfrm>
            <a:off x="2514600" y="990600"/>
            <a:ext cx="26765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Price of Cereal</a:t>
            </a:r>
          </a:p>
        </p:txBody>
      </p:sp>
      <p:sp>
        <p:nvSpPr>
          <p:cNvPr id="25609" name="Text Box 32"/>
          <p:cNvSpPr txBox="1">
            <a:spLocks noChangeArrowheads="1"/>
          </p:cNvSpPr>
          <p:nvPr/>
        </p:nvSpPr>
        <p:spPr bwMode="auto">
          <a:xfrm>
            <a:off x="4524375" y="6208713"/>
            <a:ext cx="280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Quantity of Cereal</a:t>
            </a:r>
          </a:p>
        </p:txBody>
      </p:sp>
      <p:sp>
        <p:nvSpPr>
          <p:cNvPr id="25610" name="Text Box 34"/>
          <p:cNvSpPr txBox="1">
            <a:spLocks noChangeArrowheads="1"/>
          </p:cNvSpPr>
          <p:nvPr/>
        </p:nvSpPr>
        <p:spPr bwMode="auto">
          <a:xfrm>
            <a:off x="304800" y="990600"/>
            <a:ext cx="2133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CC0000"/>
                </a:solidFill>
              </a:rPr>
              <a:t>Supply Schedule</a:t>
            </a:r>
          </a:p>
        </p:txBody>
      </p:sp>
      <p:sp>
        <p:nvSpPr>
          <p:cNvPr id="25611" name="Text Box 35"/>
          <p:cNvSpPr txBox="1">
            <a:spLocks noChangeArrowheads="1"/>
          </p:cNvSpPr>
          <p:nvPr/>
        </p:nvSpPr>
        <p:spPr bwMode="auto">
          <a:xfrm>
            <a:off x="3700463" y="5827713"/>
            <a:ext cx="45291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10     20     30     40     50     60     70     80</a:t>
            </a:r>
          </a:p>
        </p:txBody>
      </p:sp>
      <p:sp>
        <p:nvSpPr>
          <p:cNvPr id="25612" name="Slide Number Placeholder 38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2056D67-4AFA-4567-9863-8C734558A685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graphicFrame>
        <p:nvGraphicFramePr>
          <p:cNvPr id="82959" name="Group 15"/>
          <p:cNvGraphicFramePr>
            <a:graphicFrameLocks noGrp="1"/>
          </p:cNvGraphicFramePr>
          <p:nvPr/>
        </p:nvGraphicFramePr>
        <p:xfrm>
          <a:off x="304800" y="2057400"/>
          <a:ext cx="2327275" cy="4173539"/>
        </p:xfrm>
        <a:graphic>
          <a:graphicData uri="http://schemas.openxmlformats.org/drawingml/2006/table">
            <a:tbl>
              <a:tblPr/>
              <a:tblGrid>
                <a:gridCol w="971550"/>
                <a:gridCol w="1355725"/>
              </a:tblGrid>
              <a:tr h="762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Price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Quantity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Supplied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36" name="Oval 38"/>
          <p:cNvSpPr>
            <a:spLocks noChangeArrowheads="1"/>
          </p:cNvSpPr>
          <p:nvPr/>
        </p:nvSpPr>
        <p:spPr bwMode="auto">
          <a:xfrm>
            <a:off x="3810000" y="49530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2400"/>
          </a:p>
        </p:txBody>
      </p:sp>
      <p:sp>
        <p:nvSpPr>
          <p:cNvPr id="25637" name="Oval 39"/>
          <p:cNvSpPr>
            <a:spLocks noChangeArrowheads="1"/>
          </p:cNvSpPr>
          <p:nvPr/>
        </p:nvSpPr>
        <p:spPr bwMode="auto">
          <a:xfrm>
            <a:off x="4419600" y="43434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2400"/>
          </a:p>
        </p:txBody>
      </p:sp>
      <p:sp>
        <p:nvSpPr>
          <p:cNvPr id="25638" name="Oval 40"/>
          <p:cNvSpPr>
            <a:spLocks noChangeArrowheads="1"/>
          </p:cNvSpPr>
          <p:nvPr/>
        </p:nvSpPr>
        <p:spPr bwMode="auto">
          <a:xfrm>
            <a:off x="5029200" y="34290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2400"/>
          </a:p>
        </p:txBody>
      </p:sp>
      <p:sp>
        <p:nvSpPr>
          <p:cNvPr id="25639" name="Oval 41"/>
          <p:cNvSpPr>
            <a:spLocks noChangeArrowheads="1"/>
          </p:cNvSpPr>
          <p:nvPr/>
        </p:nvSpPr>
        <p:spPr bwMode="auto">
          <a:xfrm>
            <a:off x="5638800" y="25146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2400"/>
          </a:p>
        </p:txBody>
      </p:sp>
      <p:sp>
        <p:nvSpPr>
          <p:cNvPr id="25640" name="Oval 42"/>
          <p:cNvSpPr>
            <a:spLocks noChangeArrowheads="1"/>
          </p:cNvSpPr>
          <p:nvPr/>
        </p:nvSpPr>
        <p:spPr bwMode="auto">
          <a:xfrm>
            <a:off x="6096000" y="16002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2400"/>
          </a:p>
        </p:txBody>
      </p:sp>
      <p:sp>
        <p:nvSpPr>
          <p:cNvPr id="25641" name="Rectangle 31"/>
          <p:cNvSpPr>
            <a:spLocks noChangeArrowheads="1"/>
          </p:cNvSpPr>
          <p:nvPr/>
        </p:nvSpPr>
        <p:spPr bwMode="auto">
          <a:xfrm>
            <a:off x="6324600" y="1371600"/>
            <a:ext cx="13700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Supply</a:t>
            </a:r>
          </a:p>
        </p:txBody>
      </p:sp>
      <p:sp>
        <p:nvSpPr>
          <p:cNvPr id="25642" name="AutoShape 5"/>
          <p:cNvSpPr>
            <a:spLocks noChangeArrowheads="1"/>
          </p:cNvSpPr>
          <p:nvPr/>
        </p:nvSpPr>
        <p:spPr bwMode="auto">
          <a:xfrm>
            <a:off x="714375" y="594520"/>
            <a:ext cx="7921625" cy="5137150"/>
          </a:xfrm>
          <a:prstGeom prst="star16">
            <a:avLst>
              <a:gd name="adj" fmla="val 37500"/>
            </a:avLst>
          </a:prstGeom>
          <a:gradFill rotWithShape="0">
            <a:gsLst>
              <a:gs pos="0">
                <a:srgbClr val="C87676"/>
              </a:gs>
              <a:gs pos="100000">
                <a:srgbClr val="990000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4800" b="1">
                <a:solidFill>
                  <a:schemeClr val="bg1"/>
                </a:solidFill>
              </a:rPr>
              <a:t>What if new </a:t>
            </a:r>
          </a:p>
          <a:p>
            <a:pPr algn="ctr">
              <a:buFontTx/>
              <a:buNone/>
            </a:pPr>
            <a:r>
              <a:rPr lang="en-US" altLang="en-US" sz="4800" b="1">
                <a:solidFill>
                  <a:schemeClr val="bg1"/>
                </a:solidFill>
              </a:rPr>
              <a:t>companies start making </a:t>
            </a:r>
          </a:p>
          <a:p>
            <a:pPr algn="ctr">
              <a:buFontTx/>
              <a:buNone/>
            </a:pPr>
            <a:r>
              <a:rPr lang="en-US" altLang="en-US" sz="4800" b="1">
                <a:solidFill>
                  <a:schemeClr val="bg1"/>
                </a:solidFill>
              </a:rPr>
              <a:t>cereal?</a:t>
            </a:r>
          </a:p>
        </p:txBody>
      </p:sp>
    </p:spTree>
    <p:extLst>
      <p:ext uri="{BB962C8B-B14F-4D97-AF65-F5344CB8AC3E}">
        <p14:creationId xmlns:p14="http://schemas.microsoft.com/office/powerpoint/2010/main" val="406157913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/>
      <p:bldP spid="25636" grpId="0" animBg="1"/>
      <p:bldP spid="25637" grpId="0" animBg="1"/>
      <p:bldP spid="25638" grpId="0" animBg="1"/>
      <p:bldP spid="25639" grpId="0" animBg="1"/>
      <p:bldP spid="25640" grpId="0" animBg="1"/>
      <p:bldP spid="25641" grpId="0"/>
      <p:bldP spid="256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reeform 16"/>
          <p:cNvSpPr>
            <a:spLocks/>
          </p:cNvSpPr>
          <p:nvPr/>
        </p:nvSpPr>
        <p:spPr bwMode="auto">
          <a:xfrm rot="-192810">
            <a:off x="3811588" y="1754188"/>
            <a:ext cx="2439987" cy="3200400"/>
          </a:xfrm>
          <a:custGeom>
            <a:avLst/>
            <a:gdLst>
              <a:gd name="T0" fmla="*/ 0 w 3038"/>
              <a:gd name="T1" fmla="*/ 2147483646 h 4134"/>
              <a:gd name="T2" fmla="*/ 2147483646 w 3038"/>
              <a:gd name="T3" fmla="*/ 2147483646 h 4134"/>
              <a:gd name="T4" fmla="*/ 2147483646 w 3038"/>
              <a:gd name="T5" fmla="*/ 2147483646 h 4134"/>
              <a:gd name="T6" fmla="*/ 2147483646 w 3038"/>
              <a:gd name="T7" fmla="*/ 2147483646 h 4134"/>
              <a:gd name="T8" fmla="*/ 2147483646 w 3038"/>
              <a:gd name="T9" fmla="*/ 2147483646 h 4134"/>
              <a:gd name="T10" fmla="*/ 2147483646 w 3038"/>
              <a:gd name="T11" fmla="*/ 2147483646 h 4134"/>
              <a:gd name="T12" fmla="*/ 2147483646 w 3038"/>
              <a:gd name="T13" fmla="*/ 2147483646 h 4134"/>
              <a:gd name="T14" fmla="*/ 2147483646 w 3038"/>
              <a:gd name="T15" fmla="*/ 2147483646 h 4134"/>
              <a:gd name="T16" fmla="*/ 2147483646 w 3038"/>
              <a:gd name="T17" fmla="*/ 0 h 41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038"/>
              <a:gd name="T28" fmla="*/ 0 h 4134"/>
              <a:gd name="T29" fmla="*/ 3038 w 3038"/>
              <a:gd name="T30" fmla="*/ 4134 h 413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038" h="4134">
                <a:moveTo>
                  <a:pt x="0" y="4134"/>
                </a:moveTo>
                <a:lnTo>
                  <a:pt x="438" y="3675"/>
                </a:lnTo>
                <a:lnTo>
                  <a:pt x="860" y="3198"/>
                </a:lnTo>
                <a:lnTo>
                  <a:pt x="1265" y="2704"/>
                </a:lnTo>
                <a:lnTo>
                  <a:pt x="1655" y="2194"/>
                </a:lnTo>
                <a:lnTo>
                  <a:pt x="2026" y="1668"/>
                </a:lnTo>
                <a:lnTo>
                  <a:pt x="2382" y="1128"/>
                </a:lnTo>
                <a:lnTo>
                  <a:pt x="2718" y="572"/>
                </a:lnTo>
                <a:lnTo>
                  <a:pt x="3038" y="0"/>
                </a:lnTo>
              </a:path>
            </a:pathLst>
          </a:cu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2788" y="-52491"/>
            <a:ext cx="8629650" cy="862013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en-US" dirty="0" smtClean="0"/>
              <a:t>Change in Supply</a:t>
            </a:r>
          </a:p>
        </p:txBody>
      </p:sp>
      <p:grpSp>
        <p:nvGrpSpPr>
          <p:cNvPr id="29700" name="Group 17"/>
          <p:cNvGrpSpPr>
            <a:grpSpLocks/>
          </p:cNvGrpSpPr>
          <p:nvPr/>
        </p:nvGrpSpPr>
        <p:grpSpPr bwMode="auto">
          <a:xfrm>
            <a:off x="3468688" y="1604963"/>
            <a:ext cx="4608512" cy="4262437"/>
            <a:chOff x="1473" y="948"/>
            <a:chExt cx="2989" cy="2724"/>
          </a:xfrm>
        </p:grpSpPr>
        <p:sp>
          <p:nvSpPr>
            <p:cNvPr id="29752" name="Line 18"/>
            <p:cNvSpPr>
              <a:spLocks noChangeShapeType="1"/>
            </p:cNvSpPr>
            <p:nvPr/>
          </p:nvSpPr>
          <p:spPr bwMode="auto">
            <a:xfrm>
              <a:off x="1489" y="948"/>
              <a:ext cx="0" cy="27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9753" name="Line 19"/>
            <p:cNvSpPr>
              <a:spLocks noChangeShapeType="1"/>
            </p:cNvSpPr>
            <p:nvPr/>
          </p:nvSpPr>
          <p:spPr bwMode="auto">
            <a:xfrm>
              <a:off x="1473" y="3655"/>
              <a:ext cx="2989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29701" name="Rectangle 21"/>
          <p:cNvSpPr>
            <a:spLocks noChangeArrowheads="1"/>
          </p:cNvSpPr>
          <p:nvPr/>
        </p:nvSpPr>
        <p:spPr bwMode="auto">
          <a:xfrm>
            <a:off x="8229600" y="5791200"/>
            <a:ext cx="460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Q</a:t>
            </a:r>
          </a:p>
        </p:txBody>
      </p:sp>
      <p:sp>
        <p:nvSpPr>
          <p:cNvPr id="29702" name="Rectangle 22"/>
          <p:cNvSpPr>
            <a:spLocks noChangeArrowheads="1"/>
          </p:cNvSpPr>
          <p:nvPr/>
        </p:nvSpPr>
        <p:spPr bwMode="auto">
          <a:xfrm>
            <a:off x="3205163" y="5683250"/>
            <a:ext cx="40163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o</a:t>
            </a:r>
          </a:p>
        </p:txBody>
      </p:sp>
      <p:sp>
        <p:nvSpPr>
          <p:cNvPr id="29703" name="Text Box 23"/>
          <p:cNvSpPr txBox="1">
            <a:spLocks noChangeArrowheads="1"/>
          </p:cNvSpPr>
          <p:nvPr/>
        </p:nvSpPr>
        <p:spPr bwMode="auto">
          <a:xfrm>
            <a:off x="3054350" y="1595438"/>
            <a:ext cx="438150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$5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4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3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2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en-US" altLang="en-US" sz="1800" b="1">
              <a:latin typeface="Arial" panose="020B060402020202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9704" name="Text Box 31"/>
          <p:cNvSpPr txBox="1">
            <a:spLocks noChangeArrowheads="1"/>
          </p:cNvSpPr>
          <p:nvPr/>
        </p:nvSpPr>
        <p:spPr bwMode="auto">
          <a:xfrm>
            <a:off x="2514600" y="990600"/>
            <a:ext cx="26765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Price of Cereal</a:t>
            </a:r>
          </a:p>
        </p:txBody>
      </p:sp>
      <p:sp>
        <p:nvSpPr>
          <p:cNvPr id="29705" name="Text Box 32"/>
          <p:cNvSpPr txBox="1">
            <a:spLocks noChangeArrowheads="1"/>
          </p:cNvSpPr>
          <p:nvPr/>
        </p:nvSpPr>
        <p:spPr bwMode="auto">
          <a:xfrm>
            <a:off x="4524375" y="6208713"/>
            <a:ext cx="280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Quantity of Cereal</a:t>
            </a:r>
          </a:p>
        </p:txBody>
      </p:sp>
      <p:sp>
        <p:nvSpPr>
          <p:cNvPr id="29706" name="Text Box 34"/>
          <p:cNvSpPr txBox="1">
            <a:spLocks noChangeArrowheads="1"/>
          </p:cNvSpPr>
          <p:nvPr/>
        </p:nvSpPr>
        <p:spPr bwMode="auto">
          <a:xfrm>
            <a:off x="304800" y="990600"/>
            <a:ext cx="2133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CC0000"/>
                </a:solidFill>
              </a:rPr>
              <a:t>Supply Schedule</a:t>
            </a:r>
          </a:p>
        </p:txBody>
      </p:sp>
      <p:sp>
        <p:nvSpPr>
          <p:cNvPr id="29707" name="Text Box 35"/>
          <p:cNvSpPr txBox="1">
            <a:spLocks noChangeArrowheads="1"/>
          </p:cNvSpPr>
          <p:nvPr/>
        </p:nvSpPr>
        <p:spPr bwMode="auto">
          <a:xfrm>
            <a:off x="3700463" y="5827713"/>
            <a:ext cx="45291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10     20     30     40     50     60     70     80</a:t>
            </a:r>
          </a:p>
        </p:txBody>
      </p:sp>
      <p:sp>
        <p:nvSpPr>
          <p:cNvPr id="29708" name="Slide Number Placeholder 38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02AC601-EB74-4988-9609-946B8CCDDAB2}" type="slidenum">
              <a:rPr lang="en-US" altLang="en-US" sz="1400"/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29709" name="Oval 38"/>
          <p:cNvSpPr>
            <a:spLocks noChangeArrowheads="1"/>
          </p:cNvSpPr>
          <p:nvPr/>
        </p:nvSpPr>
        <p:spPr bwMode="auto">
          <a:xfrm>
            <a:off x="3810000" y="49530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2400"/>
          </a:p>
        </p:txBody>
      </p:sp>
      <p:sp>
        <p:nvSpPr>
          <p:cNvPr id="29710" name="Oval 39"/>
          <p:cNvSpPr>
            <a:spLocks noChangeArrowheads="1"/>
          </p:cNvSpPr>
          <p:nvPr/>
        </p:nvSpPr>
        <p:spPr bwMode="auto">
          <a:xfrm>
            <a:off x="4419600" y="43434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2400"/>
          </a:p>
        </p:txBody>
      </p:sp>
      <p:sp>
        <p:nvSpPr>
          <p:cNvPr id="29711" name="Oval 40"/>
          <p:cNvSpPr>
            <a:spLocks noChangeArrowheads="1"/>
          </p:cNvSpPr>
          <p:nvPr/>
        </p:nvSpPr>
        <p:spPr bwMode="auto">
          <a:xfrm>
            <a:off x="5029200" y="34290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2400"/>
          </a:p>
        </p:txBody>
      </p:sp>
      <p:sp>
        <p:nvSpPr>
          <p:cNvPr id="29712" name="Oval 41"/>
          <p:cNvSpPr>
            <a:spLocks noChangeArrowheads="1"/>
          </p:cNvSpPr>
          <p:nvPr/>
        </p:nvSpPr>
        <p:spPr bwMode="auto">
          <a:xfrm>
            <a:off x="5638800" y="25146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2400"/>
          </a:p>
        </p:txBody>
      </p:sp>
      <p:sp>
        <p:nvSpPr>
          <p:cNvPr id="29713" name="Oval 42"/>
          <p:cNvSpPr>
            <a:spLocks noChangeArrowheads="1"/>
          </p:cNvSpPr>
          <p:nvPr/>
        </p:nvSpPr>
        <p:spPr bwMode="auto">
          <a:xfrm>
            <a:off x="6096000" y="1600200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2400"/>
          </a:p>
        </p:txBody>
      </p:sp>
      <p:sp>
        <p:nvSpPr>
          <p:cNvPr id="29714" name="Rectangle 31"/>
          <p:cNvSpPr>
            <a:spLocks noChangeArrowheads="1"/>
          </p:cNvSpPr>
          <p:nvPr/>
        </p:nvSpPr>
        <p:spPr bwMode="auto">
          <a:xfrm>
            <a:off x="5562600" y="1066800"/>
            <a:ext cx="13700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Supply</a:t>
            </a:r>
          </a:p>
        </p:txBody>
      </p:sp>
      <p:sp>
        <p:nvSpPr>
          <p:cNvPr id="2" name="Freeform 16"/>
          <p:cNvSpPr>
            <a:spLocks/>
          </p:cNvSpPr>
          <p:nvPr/>
        </p:nvSpPr>
        <p:spPr bwMode="auto">
          <a:xfrm rot="-192810">
            <a:off x="4876800" y="1752600"/>
            <a:ext cx="2439988" cy="3200400"/>
          </a:xfrm>
          <a:custGeom>
            <a:avLst/>
            <a:gdLst>
              <a:gd name="T0" fmla="*/ 0 w 3038"/>
              <a:gd name="T1" fmla="*/ 2147483646 h 4134"/>
              <a:gd name="T2" fmla="*/ 2147483646 w 3038"/>
              <a:gd name="T3" fmla="*/ 2147483646 h 4134"/>
              <a:gd name="T4" fmla="*/ 2147483646 w 3038"/>
              <a:gd name="T5" fmla="*/ 2147483646 h 4134"/>
              <a:gd name="T6" fmla="*/ 2147483646 w 3038"/>
              <a:gd name="T7" fmla="*/ 2147483646 h 4134"/>
              <a:gd name="T8" fmla="*/ 2147483646 w 3038"/>
              <a:gd name="T9" fmla="*/ 2147483646 h 4134"/>
              <a:gd name="T10" fmla="*/ 2147483646 w 3038"/>
              <a:gd name="T11" fmla="*/ 2147483646 h 4134"/>
              <a:gd name="T12" fmla="*/ 2147483646 w 3038"/>
              <a:gd name="T13" fmla="*/ 2147483646 h 4134"/>
              <a:gd name="T14" fmla="*/ 2147483646 w 3038"/>
              <a:gd name="T15" fmla="*/ 2147483646 h 4134"/>
              <a:gd name="T16" fmla="*/ 2147483646 w 3038"/>
              <a:gd name="T17" fmla="*/ 0 h 41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038"/>
              <a:gd name="T28" fmla="*/ 0 h 4134"/>
              <a:gd name="T29" fmla="*/ 3038 w 3038"/>
              <a:gd name="T30" fmla="*/ 4134 h 413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038" h="4134">
                <a:moveTo>
                  <a:pt x="0" y="4134"/>
                </a:moveTo>
                <a:lnTo>
                  <a:pt x="438" y="3675"/>
                </a:lnTo>
                <a:lnTo>
                  <a:pt x="860" y="3198"/>
                </a:lnTo>
                <a:lnTo>
                  <a:pt x="1265" y="2704"/>
                </a:lnTo>
                <a:lnTo>
                  <a:pt x="1655" y="2194"/>
                </a:lnTo>
                <a:lnTo>
                  <a:pt x="2026" y="1668"/>
                </a:lnTo>
                <a:lnTo>
                  <a:pt x="2382" y="1128"/>
                </a:lnTo>
                <a:lnTo>
                  <a:pt x="2718" y="572"/>
                </a:lnTo>
                <a:lnTo>
                  <a:pt x="3038" y="0"/>
                </a:lnTo>
              </a:path>
            </a:pathLst>
          </a:cu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5037" name="Oval 45"/>
          <p:cNvSpPr>
            <a:spLocks noChangeArrowheads="1"/>
          </p:cNvSpPr>
          <p:nvPr/>
        </p:nvSpPr>
        <p:spPr bwMode="auto">
          <a:xfrm>
            <a:off x="4875213" y="4951413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2400"/>
          </a:p>
        </p:txBody>
      </p:sp>
      <p:sp>
        <p:nvSpPr>
          <p:cNvPr id="85038" name="Oval 46"/>
          <p:cNvSpPr>
            <a:spLocks noChangeArrowheads="1"/>
          </p:cNvSpPr>
          <p:nvPr/>
        </p:nvSpPr>
        <p:spPr bwMode="auto">
          <a:xfrm>
            <a:off x="5484813" y="4341813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2400"/>
          </a:p>
        </p:txBody>
      </p:sp>
      <p:sp>
        <p:nvSpPr>
          <p:cNvPr id="85039" name="Oval 47"/>
          <p:cNvSpPr>
            <a:spLocks noChangeArrowheads="1"/>
          </p:cNvSpPr>
          <p:nvPr/>
        </p:nvSpPr>
        <p:spPr bwMode="auto">
          <a:xfrm>
            <a:off x="6094413" y="3427413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2400"/>
          </a:p>
        </p:txBody>
      </p:sp>
      <p:sp>
        <p:nvSpPr>
          <p:cNvPr id="85040" name="Oval 48"/>
          <p:cNvSpPr>
            <a:spLocks noChangeArrowheads="1"/>
          </p:cNvSpPr>
          <p:nvPr/>
        </p:nvSpPr>
        <p:spPr bwMode="auto">
          <a:xfrm>
            <a:off x="6704013" y="2513013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2400"/>
          </a:p>
        </p:txBody>
      </p:sp>
      <p:sp>
        <p:nvSpPr>
          <p:cNvPr id="85041" name="Oval 49"/>
          <p:cNvSpPr>
            <a:spLocks noChangeArrowheads="1"/>
          </p:cNvSpPr>
          <p:nvPr/>
        </p:nvSpPr>
        <p:spPr bwMode="auto">
          <a:xfrm>
            <a:off x="7161213" y="1598613"/>
            <a:ext cx="152400" cy="152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2400"/>
          </a:p>
        </p:txBody>
      </p:sp>
      <p:sp>
        <p:nvSpPr>
          <p:cNvPr id="3" name="Rectangle 31"/>
          <p:cNvSpPr>
            <a:spLocks noChangeArrowheads="1"/>
          </p:cNvSpPr>
          <p:nvPr/>
        </p:nvSpPr>
        <p:spPr bwMode="auto">
          <a:xfrm>
            <a:off x="7389813" y="1370013"/>
            <a:ext cx="5556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S</a:t>
            </a:r>
            <a:r>
              <a:rPr lang="en-US" altLang="en-US" sz="2800" b="1" baseline="-250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85043" name="AutoShape 51"/>
          <p:cNvSpPr>
            <a:spLocks noChangeArrowheads="1"/>
          </p:cNvSpPr>
          <p:nvPr/>
        </p:nvSpPr>
        <p:spPr bwMode="auto">
          <a:xfrm>
            <a:off x="5638800" y="2819400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2400"/>
          </a:p>
        </p:txBody>
      </p:sp>
      <p:graphicFrame>
        <p:nvGraphicFramePr>
          <p:cNvPr id="85072" name="Group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668679"/>
              </p:ext>
            </p:extLst>
          </p:nvPr>
        </p:nvGraphicFramePr>
        <p:xfrm>
          <a:off x="304800" y="2057400"/>
          <a:ext cx="2327275" cy="4173539"/>
        </p:xfrm>
        <a:graphic>
          <a:graphicData uri="http://schemas.openxmlformats.org/drawingml/2006/table">
            <a:tbl>
              <a:tblPr/>
              <a:tblGrid>
                <a:gridCol w="971550"/>
                <a:gridCol w="1355725"/>
              </a:tblGrid>
              <a:tr h="762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Price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Quantity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Supplied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33400" indent="-5334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914400" indent="-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295400" indent="-3810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714500" indent="-3429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171700" indent="-3429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6289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0861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5433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0005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2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33400" indent="-5334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914400" indent="-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295400" indent="-3810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714500" indent="-3429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171700" indent="-3429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6289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0861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5433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0005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33400" indent="-5334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914400" indent="-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295400" indent="-3810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714500" indent="-3429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171700" indent="-3429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6289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0861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5433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0005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33400" indent="-5334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914400" indent="-4572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295400" indent="-3810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714500" indent="-3429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171700" indent="-3429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6289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30861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5433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4000500" indent="-3429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$1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46" name="Line 103"/>
          <p:cNvSpPr>
            <a:spLocks noChangeShapeType="1"/>
          </p:cNvSpPr>
          <p:nvPr/>
        </p:nvSpPr>
        <p:spPr bwMode="auto">
          <a:xfrm flipV="1">
            <a:off x="1447800" y="3048000"/>
            <a:ext cx="304800" cy="30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9747" name="Line 104"/>
          <p:cNvSpPr>
            <a:spLocks noChangeShapeType="1"/>
          </p:cNvSpPr>
          <p:nvPr/>
        </p:nvSpPr>
        <p:spPr bwMode="auto">
          <a:xfrm flipV="1">
            <a:off x="1371600" y="3657600"/>
            <a:ext cx="304800" cy="30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9748" name="Line 105"/>
          <p:cNvSpPr>
            <a:spLocks noChangeShapeType="1"/>
          </p:cNvSpPr>
          <p:nvPr/>
        </p:nvSpPr>
        <p:spPr bwMode="auto">
          <a:xfrm flipV="1">
            <a:off x="1371600" y="4343400"/>
            <a:ext cx="304800" cy="30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9749" name="Line 106"/>
          <p:cNvSpPr>
            <a:spLocks noChangeShapeType="1"/>
          </p:cNvSpPr>
          <p:nvPr/>
        </p:nvSpPr>
        <p:spPr bwMode="auto">
          <a:xfrm flipV="1">
            <a:off x="1371600" y="5029200"/>
            <a:ext cx="304800" cy="30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9750" name="Line 107"/>
          <p:cNvSpPr>
            <a:spLocks noChangeShapeType="1"/>
          </p:cNvSpPr>
          <p:nvPr/>
        </p:nvSpPr>
        <p:spPr bwMode="auto">
          <a:xfrm flipV="1">
            <a:off x="1447800" y="5715000"/>
            <a:ext cx="304800" cy="30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4" name="Rectangle 31"/>
          <p:cNvSpPr>
            <a:spLocks noChangeArrowheads="1"/>
          </p:cNvSpPr>
          <p:nvPr/>
        </p:nvSpPr>
        <p:spPr bwMode="auto">
          <a:xfrm>
            <a:off x="5638800" y="4191000"/>
            <a:ext cx="35052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400" b="1" u="sng"/>
              <a:t>Increase in Supply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990000"/>
                </a:solidFill>
              </a:rPr>
              <a:t>More cereal is produced at each price level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63388" y="2971682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 smtClean="0"/>
              <a:t>70</a:t>
            </a:r>
            <a:endParaRPr lang="en-AU" sz="2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38190" y="3644674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 smtClean="0"/>
              <a:t>60</a:t>
            </a:r>
            <a:endParaRPr lang="en-AU" sz="20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1810797" y="4341813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 smtClean="0"/>
              <a:t>50</a:t>
            </a:r>
            <a:endParaRPr lang="en-AU" sz="20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1794831" y="5018873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 smtClean="0"/>
              <a:t>40</a:t>
            </a:r>
            <a:endParaRPr lang="en-AU" sz="20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1807625" y="5640744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 smtClean="0"/>
              <a:t>30</a:t>
            </a:r>
            <a:endParaRPr lang="en-AU" sz="2000" b="1" dirty="0"/>
          </a:p>
        </p:txBody>
      </p:sp>
    </p:spTree>
    <p:extLst>
      <p:ext uri="{BB962C8B-B14F-4D97-AF65-F5344CB8AC3E}">
        <p14:creationId xmlns:p14="http://schemas.microsoft.com/office/powerpoint/2010/main" val="188505019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5037" grpId="0" animBg="1"/>
      <p:bldP spid="85038" grpId="0" animBg="1"/>
      <p:bldP spid="85039" grpId="0" animBg="1"/>
      <p:bldP spid="85040" grpId="0" animBg="1"/>
      <p:bldP spid="85041" grpId="0" animBg="1"/>
      <p:bldP spid="3" grpId="0"/>
      <p:bldP spid="85043" grpId="0" animBg="1"/>
      <p:bldP spid="29746" grpId="0" animBg="1"/>
      <p:bldP spid="29747" grpId="0" animBg="1"/>
      <p:bldP spid="29748" grpId="0" animBg="1"/>
      <p:bldP spid="29749" grpId="0" animBg="1"/>
      <p:bldP spid="29750" grpId="0" animBg="1"/>
      <p:bldP spid="4" grpId="0"/>
      <p:bldP spid="5" grpId="0"/>
      <p:bldP spid="37" grpId="0"/>
      <p:bldP spid="38" grpId="0"/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-171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Shifts in Supply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839200" cy="49641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dirty="0" smtClean="0">
                <a:solidFill>
                  <a:schemeClr val="tx2"/>
                </a:solidFill>
              </a:rPr>
              <a:t>CHANGES IN SUPPLY </a:t>
            </a:r>
          </a:p>
          <a:p>
            <a:pPr eaLnBrk="1" hangingPunct="1">
              <a:lnSpc>
                <a:spcPct val="90000"/>
              </a:lnSpc>
            </a:pPr>
            <a:endParaRPr lang="en-US" altLang="en-US" b="1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/>
              <a:t>If the price goes down there will be a </a:t>
            </a:r>
            <a:r>
              <a:rPr lang="en-US" altLang="en-US" b="1" u="sng" dirty="0" smtClean="0"/>
              <a:t>decrease in quantity supplied</a:t>
            </a:r>
            <a:r>
              <a:rPr lang="en-US" altLang="en-US" b="1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/>
              <a:t>If the price goes up, there will be an </a:t>
            </a:r>
            <a:r>
              <a:rPr lang="en-US" altLang="en-US" b="1" u="sng" dirty="0" smtClean="0"/>
              <a:t>increase in quantity supplied</a:t>
            </a:r>
            <a:r>
              <a:rPr lang="en-US" altLang="en-US" b="1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/>
              <a:t>An </a:t>
            </a:r>
            <a:r>
              <a:rPr lang="en-US" altLang="en-US" b="1" u="sng" dirty="0" smtClean="0"/>
              <a:t>increase in supply </a:t>
            </a:r>
            <a:r>
              <a:rPr lang="en-US" altLang="en-US" b="1" dirty="0" smtClean="0"/>
              <a:t>means that at each price, producers are willing to supply more.</a:t>
            </a:r>
            <a:endParaRPr lang="en-US" altLang="en-US" sz="2800" b="1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3600" b="1" dirty="0" smtClean="0">
                <a:solidFill>
                  <a:srgbClr val="990000"/>
                </a:solidFill>
              </a:rPr>
              <a:t>This is a change in supply, not a change in quantity supplied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9E3044B-24E1-4AFF-9328-680F02684E81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 smtClean="0"/>
          </a:p>
        </p:txBody>
      </p:sp>
      <p:sp>
        <p:nvSpPr>
          <p:cNvPr id="27655" name="AutoShape 5"/>
          <p:cNvSpPr>
            <a:spLocks noChangeArrowheads="1"/>
          </p:cNvSpPr>
          <p:nvPr/>
        </p:nvSpPr>
        <p:spPr bwMode="auto">
          <a:xfrm>
            <a:off x="763587" y="908720"/>
            <a:ext cx="7921625" cy="5137150"/>
          </a:xfrm>
          <a:prstGeom prst="star16">
            <a:avLst>
              <a:gd name="adj" fmla="val 37500"/>
            </a:avLst>
          </a:prstGeom>
          <a:gradFill rotWithShape="0">
            <a:gsLst>
              <a:gs pos="0">
                <a:srgbClr val="C87676"/>
              </a:gs>
              <a:gs pos="100000">
                <a:srgbClr val="990000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4800" b="1">
                <a:solidFill>
                  <a:schemeClr val="bg1"/>
                </a:solidFill>
              </a:rPr>
              <a:t>Changes in price </a:t>
            </a:r>
          </a:p>
          <a:p>
            <a:pPr algn="ctr">
              <a:buFontTx/>
              <a:buNone/>
            </a:pPr>
            <a:r>
              <a:rPr lang="en-US" altLang="en-US" sz="4800" b="1">
                <a:solidFill>
                  <a:schemeClr val="bg1"/>
                </a:solidFill>
              </a:rPr>
              <a:t>DO NOT shift </a:t>
            </a:r>
          </a:p>
          <a:p>
            <a:pPr algn="ctr">
              <a:buFontTx/>
              <a:buNone/>
            </a:pPr>
            <a:r>
              <a:rPr lang="en-US" altLang="en-US" sz="4800" b="1">
                <a:solidFill>
                  <a:schemeClr val="bg1"/>
                </a:solidFill>
              </a:rPr>
              <a:t>the curve!</a:t>
            </a:r>
          </a:p>
        </p:txBody>
      </p:sp>
    </p:spTree>
    <p:extLst>
      <p:ext uri="{BB962C8B-B14F-4D97-AF65-F5344CB8AC3E}">
        <p14:creationId xmlns:p14="http://schemas.microsoft.com/office/powerpoint/2010/main" val="216335675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 bldLvl="2" autoUpdateAnimBg="0"/>
      <p:bldP spid="27655" grpId="0" animBg="1"/>
    </p:bldLst>
  </p:timing>
</p:sld>
</file>

<file path=ppt/theme/theme1.xml><?xml version="1.0" encoding="utf-8"?>
<a:theme xmlns:a="http://schemas.openxmlformats.org/drawingml/2006/main" name="m62-black-currency">
  <a:themeElements>
    <a:clrScheme name="">
      <a:dk1>
        <a:srgbClr val="000032"/>
      </a:dk1>
      <a:lt1>
        <a:srgbClr val="FFFFFF"/>
      </a:lt1>
      <a:dk2>
        <a:srgbClr val="000000"/>
      </a:dk2>
      <a:lt2>
        <a:srgbClr val="CEF3FE"/>
      </a:lt2>
      <a:accent1>
        <a:srgbClr val="003366"/>
      </a:accent1>
      <a:accent2>
        <a:srgbClr val="4C5E86"/>
      </a:accent2>
      <a:accent3>
        <a:srgbClr val="FFFFFF"/>
      </a:accent3>
      <a:accent4>
        <a:srgbClr val="000029"/>
      </a:accent4>
      <a:accent5>
        <a:srgbClr val="AAADB8"/>
      </a:accent5>
      <a:accent6>
        <a:srgbClr val="445479"/>
      </a:accent6>
      <a:hlink>
        <a:srgbClr val="B4D3E2"/>
      </a:hlink>
      <a:folHlink>
        <a:srgbClr val="000000"/>
      </a:folHlink>
    </a:clrScheme>
    <a:fontScheme name="m62-black-currenc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62-black-currenc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2">
  <a:themeElements>
    <a:clrScheme name="">
      <a:dk1>
        <a:srgbClr val="000032"/>
      </a:dk1>
      <a:lt1>
        <a:srgbClr val="FFFFFF"/>
      </a:lt1>
      <a:dk2>
        <a:srgbClr val="000000"/>
      </a:dk2>
      <a:lt2>
        <a:srgbClr val="CEF3FE"/>
      </a:lt2>
      <a:accent1>
        <a:srgbClr val="003366"/>
      </a:accent1>
      <a:accent2>
        <a:srgbClr val="4C5E86"/>
      </a:accent2>
      <a:accent3>
        <a:srgbClr val="FFFFFF"/>
      </a:accent3>
      <a:accent4>
        <a:srgbClr val="000029"/>
      </a:accent4>
      <a:accent5>
        <a:srgbClr val="AAADB8"/>
      </a:accent5>
      <a:accent6>
        <a:srgbClr val="445479"/>
      </a:accent6>
      <a:hlink>
        <a:srgbClr val="B4D3E2"/>
      </a:hlink>
      <a:folHlink>
        <a:srgbClr val="000000"/>
      </a:folHlink>
    </a:clrScheme>
    <a:fontScheme name="3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2">
  <a:themeElements>
    <a:clrScheme name="">
      <a:dk1>
        <a:srgbClr val="000032"/>
      </a:dk1>
      <a:lt1>
        <a:srgbClr val="FFFFFF"/>
      </a:lt1>
      <a:dk2>
        <a:srgbClr val="000000"/>
      </a:dk2>
      <a:lt2>
        <a:srgbClr val="CEF3FE"/>
      </a:lt2>
      <a:accent1>
        <a:srgbClr val="003366"/>
      </a:accent1>
      <a:accent2>
        <a:srgbClr val="4C5E86"/>
      </a:accent2>
      <a:accent3>
        <a:srgbClr val="FFFFFF"/>
      </a:accent3>
      <a:accent4>
        <a:srgbClr val="000029"/>
      </a:accent4>
      <a:accent5>
        <a:srgbClr val="AAADB8"/>
      </a:accent5>
      <a:accent6>
        <a:srgbClr val="445479"/>
      </a:accent6>
      <a:hlink>
        <a:srgbClr val="B4D3E2"/>
      </a:hlink>
      <a:folHlink>
        <a:srgbClr val="000000"/>
      </a:folHlink>
    </a:clrScheme>
    <a:fontScheme name="2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It’s not the design of your template">
  <a:themeElements>
    <a:clrScheme name="1_It’s not the design of your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135971"/>
      </a:hlink>
      <a:folHlink>
        <a:srgbClr val="99CC00"/>
      </a:folHlink>
    </a:clrScheme>
    <a:fontScheme name="1_It’s not the design of your template">
      <a:majorFont>
        <a:latin typeface="Neo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It’s not the design of you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13597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m62-black-currency</Template>
  <TotalTime>21807</TotalTime>
  <Words>1117</Words>
  <Application>Microsoft Office PowerPoint</Application>
  <PresentationFormat>On-screen Show (4:3)</PresentationFormat>
  <Paragraphs>411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Neo Sans</vt:lpstr>
      <vt:lpstr>Times New Roman</vt:lpstr>
      <vt:lpstr>m62-black-currency</vt:lpstr>
      <vt:lpstr>3_2</vt:lpstr>
      <vt:lpstr>2_2</vt:lpstr>
      <vt:lpstr>1_It’s not the design of your template</vt:lpstr>
      <vt:lpstr>PowerPoint Presentation</vt:lpstr>
      <vt:lpstr>The Market for Notes</vt:lpstr>
      <vt:lpstr>Supply Defined</vt:lpstr>
      <vt:lpstr>Supply and Opportunity Cost</vt:lpstr>
      <vt:lpstr>Example of Supply</vt:lpstr>
      <vt:lpstr>How do we get market Supply?</vt:lpstr>
      <vt:lpstr>Graphing Supply</vt:lpstr>
      <vt:lpstr>Change in Supply</vt:lpstr>
      <vt:lpstr>Shifts in Supply</vt:lpstr>
      <vt:lpstr>Change in Supply</vt:lpstr>
      <vt:lpstr>Change in Supply</vt:lpstr>
      <vt:lpstr>Change in Supply</vt:lpstr>
      <vt:lpstr>6 Shifters (Factors) of Supply</vt:lpstr>
      <vt:lpstr>Factors of supply – Prices of Inputs (resources)</vt:lpstr>
      <vt:lpstr>Factors of supply – Availability of Inputs (resources)</vt:lpstr>
      <vt:lpstr>Factors of Supply – Number of sellers</vt:lpstr>
      <vt:lpstr>Factors of supply - Technology</vt:lpstr>
      <vt:lpstr>Factors of supply –  Government Intervention - Taxes and subsidies</vt:lpstr>
      <vt:lpstr>Factors of supply – Taxes and subsidies</vt:lpstr>
      <vt:lpstr>Factors of supply – Opportunity cost of alternative production</vt:lpstr>
      <vt:lpstr>Factors of Supply  - Expectations of future profit</vt:lpstr>
      <vt:lpstr>Supply Practice</vt:lpstr>
      <vt:lpstr>Supply Practice</vt:lpstr>
    </vt:vector>
  </TitlesOfParts>
  <Company>The University of Adelaide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MIC2307-16</dc:subject>
  <dc:creator>a1077144</dc:creator>
  <cp:lastModifiedBy>Richard BAUM</cp:lastModifiedBy>
  <cp:revision>212</cp:revision>
  <dcterms:created xsi:type="dcterms:W3CDTF">2013-06-09T05:30:57Z</dcterms:created>
  <dcterms:modified xsi:type="dcterms:W3CDTF">2017-01-30T23:58:24Z</dcterms:modified>
</cp:coreProperties>
</file>