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4"/>
  </p:notesMasterIdLst>
  <p:handoutMasterIdLst>
    <p:handoutMasterId r:id="rId35"/>
  </p:handoutMasterIdLst>
  <p:sldIdLst>
    <p:sldId id="557" r:id="rId5"/>
    <p:sldId id="591" r:id="rId6"/>
    <p:sldId id="592" r:id="rId7"/>
    <p:sldId id="569" r:id="rId8"/>
    <p:sldId id="570" r:id="rId9"/>
    <p:sldId id="594" r:id="rId10"/>
    <p:sldId id="571" r:id="rId11"/>
    <p:sldId id="572" r:id="rId12"/>
    <p:sldId id="595" r:id="rId13"/>
    <p:sldId id="596" r:id="rId14"/>
    <p:sldId id="597" r:id="rId15"/>
    <p:sldId id="598" r:id="rId16"/>
    <p:sldId id="610" r:id="rId17"/>
    <p:sldId id="611" r:id="rId18"/>
    <p:sldId id="612" r:id="rId19"/>
    <p:sldId id="613" r:id="rId20"/>
    <p:sldId id="599" r:id="rId21"/>
    <p:sldId id="600" r:id="rId22"/>
    <p:sldId id="601" r:id="rId23"/>
    <p:sldId id="602" r:id="rId24"/>
    <p:sldId id="603" r:id="rId25"/>
    <p:sldId id="606" r:id="rId26"/>
    <p:sldId id="604" r:id="rId27"/>
    <p:sldId id="605" r:id="rId28"/>
    <p:sldId id="552" r:id="rId29"/>
    <p:sldId id="553" r:id="rId30"/>
    <p:sldId id="607" r:id="rId31"/>
    <p:sldId id="608" r:id="rId32"/>
    <p:sldId id="609" r:id="rId33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smtClean="0">
                <a:latin typeface="Tahoma" panose="020B0604030504040204" pitchFamily="34" charset="0"/>
                <a:cs typeface="Arial" panose="020B0604020202020204" pitchFamily="34" charset="0"/>
              </a:rPr>
              <a:t>Cross Elasticity of Demand (CPeD)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57076A9-FB1E-4E24-92D3-5A10B4B9737C}" type="slidenum">
              <a:rPr lang="en-US" altLang="en-US" sz="13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sz="13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0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smtClean="0">
                <a:latin typeface="Tahoma" panose="020B0604030504040204" pitchFamily="34" charset="0"/>
                <a:cs typeface="Arial" panose="020B0604020202020204" pitchFamily="34" charset="0"/>
              </a:rPr>
              <a:t>Cross Elasticity of Demand (CPeD)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57076A9-FB1E-4E24-92D3-5A10B4B9737C}" type="slidenum">
              <a:rPr lang="en-US" altLang="en-US" sz="13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z="13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2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Luxury car tax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4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hyperlink" Target="http://uk.wrs.yahoo.com/_ylt=AmpozhXvee1Q9NU0xtOlTRRNBQx.;_ylu=X3oDMTBpZm5udGl1BHBvcwM1BHNlYwNzcgR2dGlkAw--/SIG=1ebda9fcc/**http:/uk.images.search.yahoo.com/search/images/view?back=http://uk.images.search.yahoo.com/search/images?p%3Dpopcorn%26fr%3Dyfp-t-501%26ei%3DUTF-8&amp;w=133&amp;h=120&amp;imgurl=www.celebratetheday.biz/foilballoons/food/popcorn_38.JPG&amp;rurl=http://www.celebratetheday.biz/food.html&amp;size=4.4kB&amp;name=popcorn_38.JPG&amp;p=popcorn&amp;type=jpeg&amp;no=5&amp;tt=322,556&amp;oid=e59676038f76c96c&amp;ei=UTF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Cross-Price Elasticity of Demand (XED)</a:t>
            </a:r>
          </a:p>
        </p:txBody>
      </p:sp>
      <p:pic>
        <p:nvPicPr>
          <p:cNvPr id="73731" name="Picture 3" descr="bicycle_sport_pedalin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55" y="3427413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bicycle_helmet_rotatin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Cross-Price elasticity shows how </a:t>
            </a:r>
            <a:r>
              <a:rPr lang="en-US" altLang="en-US" sz="28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sensitive</a:t>
            </a: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a product is to a change in price of </a:t>
            </a:r>
            <a:r>
              <a:rPr lang="en-US" altLang="en-US" sz="2800" b="1" u="sng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another</a:t>
            </a: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good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It shows if two goods are substitutes or complements</a:t>
            </a: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5105400"/>
            <a:ext cx="868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XED coefficient is negative = </a:t>
            </a:r>
            <a:r>
              <a:rPr lang="en-US" altLang="en-US" sz="28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complements</a:t>
            </a:r>
            <a:endParaRPr lang="en-US" altLang="en-US" sz="2800" b="1" dirty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XED coefficient is positive = </a:t>
            </a:r>
            <a:r>
              <a:rPr lang="en-US" altLang="en-US" sz="28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substitutes</a:t>
            </a:r>
            <a:endParaRPr lang="en-US" altLang="en-US" sz="2800" b="1" dirty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P increases 20%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943600" y="3733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Q decreases 15%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066" y="2387650"/>
                <a:ext cx="8439472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XED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𝑑𝑒𝑚𝑎𝑛𝑑𝑒𝑑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A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6" y="2387650"/>
                <a:ext cx="8439472" cy="778675"/>
              </a:xfrm>
              <a:prstGeom prst="rect">
                <a:avLst/>
              </a:prstGeom>
              <a:blipFill rotWithShape="0">
                <a:blip r:embed="rId4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85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  <p:bldP spid="73736" grpId="0" build="p" autoUpdateAnimBg="0"/>
      <p:bldP spid="73737" grpId="0" autoUpdateAnimBg="0"/>
      <p:bldP spid="7373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Income Elasticity of Demand (YED)</a:t>
            </a:r>
          </a:p>
        </p:txBody>
      </p:sp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72" y="937419"/>
            <a:ext cx="8223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</a:t>
            </a:r>
            <a:r>
              <a:rPr lang="en-AU" dirty="0" smtClean="0"/>
              <a:t>ED practice</a:t>
            </a:r>
          </a:p>
          <a:p>
            <a:endParaRPr lang="en-AU" dirty="0"/>
          </a:p>
          <a:p>
            <a:r>
              <a:rPr lang="en-AU" dirty="0" smtClean="0"/>
              <a:t>A person has an increase in annual income from $60,000 per year to $66,000 per year.  She then increases her annual spending on holidays form $2,500 to $3,000.   </a:t>
            </a:r>
            <a:endParaRPr lang="en-AU" dirty="0"/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With this information, we can calculate her YED for holidays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53272" y="3152731"/>
            <a:ext cx="822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1 – calculate % change in income</a:t>
            </a:r>
            <a:endParaRPr lang="en-AU" b="1" i="1" dirty="0" smtClean="0"/>
          </a:p>
          <a:p>
            <a:endParaRPr lang="en-AU" b="1" i="1" dirty="0"/>
          </a:p>
          <a:p>
            <a:r>
              <a:rPr lang="en-AU" b="1" i="1" dirty="0" smtClean="0"/>
              <a:t>	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3272" y="4231375"/>
            <a:ext cx="822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2 – calculate % change in quantity demanded</a:t>
            </a:r>
            <a:endParaRPr lang="en-AU" b="1" i="1" dirty="0"/>
          </a:p>
          <a:p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272" y="5342693"/>
            <a:ext cx="82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3 – calculate YED 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3529733"/>
                <a:ext cx="8640960" cy="68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𝒊𝒏𝒄𝒐𝒎𝒆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𝒊𝒏𝒄𝒐𝒎𝒆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529733"/>
                <a:ext cx="8640960" cy="685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4609690"/>
                <a:ext cx="8712968" cy="68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𝒅𝒆𝒎𝒂𝒏𝒅𝒆𝒅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𝒅𝒆𝒎𝒂𝒏𝒅𝒆𝒅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𝟐𝟓𝟎𝟎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09690"/>
                <a:ext cx="8712968" cy="6851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 smtClean="0"/>
                  <a:t>Y</a:t>
                </a:r>
                <a:r>
                  <a:rPr lang="en-AU" b="1" dirty="0" smtClean="0"/>
                  <a:t>ED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𝒒𝒖𝒂𝒏𝒕𝒊𝒕𝒚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𝒅𝒆𝒎𝒂𝒏𝒅𝒆𝒅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𝒊𝒏𝒄𝒐𝒎𝒆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𝑸𝒅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AU" b="1" dirty="0"/>
                  <a:t> 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blipFill rotWithShape="0">
                <a:blip r:embed="rId4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122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Income Elasticity of Demand (YED)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Two more good types…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Necessity goods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Income inelastic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Demand changes little as income rises or falls</a:t>
            </a:r>
            <a:endParaRPr lang="en-AU" sz="3600" dirty="0" smtClean="0"/>
          </a:p>
          <a:p>
            <a:endParaRPr lang="en-AU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340768"/>
            <a:ext cx="2448272" cy="1525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65" y="3933056"/>
            <a:ext cx="3492388" cy="2315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231527" cy="23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Income Elasticity of Demand (YED)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Two more good types…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612" y="1628800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Luxury goods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Income elastic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Demand changes significantly as income rises/falls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Non-essential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39"/>
            <a:ext cx="4032448" cy="2524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42338"/>
            <a:ext cx="3528392" cy="46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2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Applications of YED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Three sectors of production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612" y="16288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Primary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Makes direct use of resources, e.g. Agriculture, Forestry,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6172" y="351932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Secondary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Manufacturing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515241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Tertiary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62561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kind of YED would each sector have?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52518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17592"/>
            <a:ext cx="2998588" cy="1997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56" y="4414196"/>
            <a:ext cx="2930185" cy="17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Applications of YED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Three sectors of production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612" y="16288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Primary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Makes direct use of resources, e.g. Agriculture, Forestry,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6172" y="351932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Secondary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Manufacturing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515241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Tertiary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000" dirty="0" smtClean="0"/>
              <a:t>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62561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kind of YED would each sector have?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52518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17592"/>
            <a:ext cx="2998588" cy="1997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362640"/>
            <a:ext cx="2930185" cy="17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Inelastic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3532922"/>
            <a:ext cx="176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elastic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9665" y="5074453"/>
            <a:ext cx="17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elastic</a:t>
            </a:r>
          </a:p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again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Applications of YED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049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As incomes increase…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happens to the demand for primary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happens to the demand for secondary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happens to the demand for tertiary products?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5616" y="3068960"/>
                <a:ext cx="64807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Less developed countries are reliant on primary production.</a:t>
                </a:r>
              </a:p>
              <a:p>
                <a:endParaRPr lang="en-AU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A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3200" dirty="0" smtClean="0"/>
                  <a:t> </a:t>
                </a:r>
                <a:r>
                  <a:rPr lang="en-AU" dirty="0" smtClean="0"/>
                  <a:t>As world income increases, demand for what these countries produces remains static.  Demand for what developed countries produces increases.</a:t>
                </a:r>
                <a:endParaRPr lang="en-A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68960"/>
                <a:ext cx="6480720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753" t="-1433" b="-17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7664" y="56612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income gap widens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32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Applications of YED</a:t>
            </a:r>
            <a:endParaRPr lang="en-A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049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Businesses need to understand consumer responsiveness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80307" y="232495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good times, people will buy more income elastic goods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23" y="1738317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46" y="4077072"/>
            <a:ext cx="2190750" cy="2085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468" y="420142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bad times, customers will ‘tighten their belts’, and put off their spending.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76" y="5013176"/>
            <a:ext cx="2251968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09598" y="4120217"/>
            <a:ext cx="74326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</a:rPr>
              <a:t>HOW MUCH MORE OR LESS?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908174" y="4921160"/>
            <a:ext cx="483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</a:rPr>
              <a:t>DOES IT MATTER?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892175" y="1447800"/>
            <a:ext cx="7947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THE LAW OF </a:t>
            </a:r>
            <a:r>
              <a:rPr lang="en-US" altLang="en-US" sz="3600" b="1" dirty="0" smtClean="0"/>
              <a:t>SUPPLY </a:t>
            </a:r>
            <a:r>
              <a:rPr lang="en-US" altLang="en-US" sz="3600" b="1" dirty="0"/>
              <a:t>SAYS...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0" y="21336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Producers </a:t>
            </a:r>
            <a:r>
              <a:rPr lang="en-US" altLang="en-US" sz="4000" b="1" dirty="0">
                <a:solidFill>
                  <a:srgbClr val="000099"/>
                </a:solidFill>
              </a:rPr>
              <a:t>will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supply </a:t>
            </a:r>
            <a:r>
              <a:rPr lang="en-US" altLang="en-US" sz="4000" b="1" dirty="0">
                <a:solidFill>
                  <a:srgbClr val="000099"/>
                </a:solidFill>
              </a:rPr>
              <a:t>more when prices go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up </a:t>
            </a:r>
            <a:r>
              <a:rPr lang="en-US" altLang="en-US" sz="4000" b="1" dirty="0">
                <a:solidFill>
                  <a:srgbClr val="000099"/>
                </a:solidFill>
              </a:rPr>
              <a:t>and less when prices go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down</a:t>
            </a:r>
            <a:endParaRPr lang="en-US" altLang="en-US" sz="4000" b="1" dirty="0">
              <a:solidFill>
                <a:srgbClr val="00009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0887" y="116632"/>
            <a:ext cx="8229600" cy="469900"/>
          </a:xfrm>
        </p:spPr>
        <p:txBody>
          <a:bodyPr/>
          <a:lstStyle/>
          <a:p>
            <a:r>
              <a:rPr lang="en-AU" dirty="0" smtClean="0"/>
              <a:t>Price Elasticity of Supply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766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  <p:bldP spid="130053" grpId="0" autoUpdateAnimBg="0"/>
      <p:bldP spid="130056" grpId="0" autoUpdateAnimBg="0"/>
      <p:bldP spid="1300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662" y="-171400"/>
            <a:ext cx="8305800" cy="1143000"/>
          </a:xfrm>
        </p:spPr>
        <p:txBody>
          <a:bodyPr/>
          <a:lstStyle/>
          <a:p>
            <a:r>
              <a:rPr lang="en-US" altLang="en-US" dirty="0" smtClean="0"/>
              <a:t>Price Elasticity of </a:t>
            </a:r>
            <a:r>
              <a:rPr lang="en-US" altLang="en-US" dirty="0" smtClean="0"/>
              <a:t>Supply</a:t>
            </a:r>
            <a:r>
              <a:rPr lang="en-US" altLang="en-US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smtClean="0"/>
              <a:t>PES)</a:t>
            </a:r>
            <a:endParaRPr lang="en-US" altLang="en-US" dirty="0" smtClean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839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cs typeface="Times New Roman" panose="02020603050405020304" pitchFamily="18" charset="0"/>
              </a:rPr>
              <a:t>Elasticity of </a:t>
            </a:r>
            <a:r>
              <a:rPr lang="en-US" altLang="en-US" sz="36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Supply-</a:t>
            </a:r>
            <a:r>
              <a:rPr lang="en-US" altLang="en-US" sz="36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Measurement of </a:t>
            </a:r>
            <a:r>
              <a:rPr lang="en-US" altLang="en-US" sz="3600" b="1" u="sng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producers’</a:t>
            </a:r>
            <a:r>
              <a:rPr lang="en-US" altLang="en-US" sz="36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responsiveness to a change in price.</a:t>
            </a:r>
          </a:p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What will happen if prices increase? How much will it </a:t>
            </a:r>
            <a:r>
              <a:rPr lang="en-US" altLang="en-US" sz="36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affect 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Quantity </a:t>
            </a:r>
            <a:r>
              <a:rPr lang="en-US" altLang="en-US" sz="36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Supplied</a:t>
            </a:r>
            <a:endParaRPr lang="en-US" altLang="en-US" sz="36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3717032"/>
            <a:ext cx="868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INelastic</a:t>
            </a:r>
            <a:r>
              <a:rPr lang="en-US" altLang="en-US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 = Insensitive to a change in price (Steep curve)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Most goods have </a:t>
            </a:r>
            <a:r>
              <a:rPr lang="en-US" altLang="en-US" sz="28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INelastic</a:t>
            </a: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 supply in the short-run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Elastic = Sensitive to a change in price (Flat curve)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Most goods have elastic supply in the long-run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Perfectly Inelastic = Q doesn’t change (Vertical line)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Set quantity supplied</a:t>
            </a:r>
          </a:p>
        </p:txBody>
      </p:sp>
    </p:spTree>
    <p:extLst>
      <p:ext uri="{BB962C8B-B14F-4D97-AF65-F5344CB8AC3E}">
        <p14:creationId xmlns:p14="http://schemas.microsoft.com/office/powerpoint/2010/main" val="31893887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Price Elasticity of Supply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1124744"/>
                <a:ext cx="6779096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𝑠𝑢𝑝𝑝𝑙𝑖𝑒𝑑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𝑄𝑠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AU" sz="2800" dirty="0" smtClean="0"/>
                  <a:t> </a:t>
                </a:r>
                <a:endParaRPr lang="en-AU" sz="2800" dirty="0"/>
              </a:p>
              <a:p>
                <a:r>
                  <a:rPr lang="en-AU" dirty="0" smtClean="0"/>
                  <a:t>                                      </a:t>
                </a:r>
                <a:endParaRPr lang="en-A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4744"/>
                <a:ext cx="6779096" cy="1293752"/>
              </a:xfrm>
              <a:prstGeom prst="rect">
                <a:avLst/>
              </a:prstGeom>
              <a:blipFill rotWithShape="0">
                <a:blip r:embed="rId3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238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Cross-Price Elasticity of Demand (XED)</a:t>
            </a:r>
          </a:p>
        </p:txBody>
      </p:sp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72" y="937419"/>
            <a:ext cx="8223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XED practice</a:t>
            </a:r>
          </a:p>
          <a:p>
            <a:endParaRPr lang="en-AU" dirty="0"/>
          </a:p>
          <a:p>
            <a:r>
              <a:rPr lang="en-AU" dirty="0" smtClean="0"/>
              <a:t>The owners of a pizza shop find that when their competitor, a hamburger shop, lowers the price of a burger from $2 to $1.80, the number of pizza slices that they sell each week falls from 400 to 380, due to the lower-priced burger.  </a:t>
            </a:r>
            <a:endParaRPr lang="en-AU" dirty="0"/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With this information, we can calculate the XED for the pizza slices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53272" y="3152731"/>
            <a:ext cx="822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1 – calculate % change in price of product </a:t>
            </a:r>
            <a:r>
              <a:rPr lang="en-AU" b="1" i="1" dirty="0"/>
              <a:t>y</a:t>
            </a:r>
            <a:endParaRPr lang="en-AU" b="1" i="1" dirty="0" smtClean="0"/>
          </a:p>
          <a:p>
            <a:endParaRPr lang="en-AU" b="1" i="1" dirty="0"/>
          </a:p>
          <a:p>
            <a:r>
              <a:rPr lang="en-AU" b="1" i="1" dirty="0" smtClean="0"/>
              <a:t>	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3272" y="4231375"/>
            <a:ext cx="822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2 – calculate % change in quantity demanded of product </a:t>
            </a:r>
            <a:r>
              <a:rPr lang="en-AU" b="1" i="1" dirty="0" smtClean="0"/>
              <a:t>x</a:t>
            </a:r>
          </a:p>
          <a:p>
            <a:endParaRPr lang="en-AU" b="1" i="1" dirty="0"/>
          </a:p>
          <a:p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272" y="5342693"/>
            <a:ext cx="82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3 – calculate XED or product </a:t>
            </a:r>
            <a:r>
              <a:rPr lang="en-AU" b="1" i="1" dirty="0" smtClean="0"/>
              <a:t>x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3529733"/>
                <a:ext cx="8640960" cy="66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𝒑𝒓𝒊𝒄𝒆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𝒑𝒓𝒊𝒄𝒆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529733"/>
                <a:ext cx="8640960" cy="6670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4609690"/>
                <a:ext cx="8712968" cy="66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𝒅𝒆𝒎𝒂𝒏𝒅𝒆𝒅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𝒅𝒆𝒎𝒂𝒏𝒅𝒆𝒅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09690"/>
                <a:ext cx="8712968" cy="6670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/>
                  <a:t>XED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𝒒𝒖𝒂𝒏𝒕𝒊𝒕𝒚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𝒅𝒆𝒎𝒂𝒏𝒅𝒆𝒅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𝒑𝒓𝒐𝒅𝒖𝒄𝒕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𝒑𝒓𝒊𝒄𝒆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𝒑𝒓𝒐𝒅𝒖𝒄𝒕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𝑸𝒅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AU" b="1" dirty="0"/>
                  <a:t> 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blipFill rotWithShape="0">
                <a:blip r:embed="rId4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81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-28833"/>
            <a:ext cx="8534400" cy="781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Perfectly Inelastic Supply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43012" name="Line 2"/>
          <p:cNvSpPr>
            <a:spLocks noChangeShapeType="1"/>
          </p:cNvSpPr>
          <p:nvPr/>
        </p:nvSpPr>
        <p:spPr bwMode="auto">
          <a:xfrm>
            <a:off x="2590800" y="1736725"/>
            <a:ext cx="1588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3013" name="Line 3"/>
          <p:cNvSpPr>
            <a:spLocks noChangeShapeType="1"/>
          </p:cNvSpPr>
          <p:nvPr/>
        </p:nvSpPr>
        <p:spPr bwMode="auto">
          <a:xfrm>
            <a:off x="2590800" y="5470525"/>
            <a:ext cx="4800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4800600" y="1828800"/>
            <a:ext cx="1588" cy="2743200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3017" name="Rectangle 7"/>
          <p:cNvSpPr>
            <a:spLocks/>
          </p:cNvSpPr>
          <p:nvPr/>
        </p:nvSpPr>
        <p:spPr bwMode="auto">
          <a:xfrm>
            <a:off x="1585913" y="1617663"/>
            <a:ext cx="8842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43018" name="Rectangle 8"/>
          <p:cNvSpPr>
            <a:spLocks/>
          </p:cNvSpPr>
          <p:nvPr/>
        </p:nvSpPr>
        <p:spPr bwMode="auto">
          <a:xfrm>
            <a:off x="4800600" y="5486400"/>
            <a:ext cx="2690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  <a:sym typeface="Times New Roman" panose="02020603050405020304" pitchFamily="18" charset="0"/>
              </a:rPr>
              <a:t>Quantity supplied</a:t>
            </a:r>
          </a:p>
        </p:txBody>
      </p:sp>
      <p:sp>
        <p:nvSpPr>
          <p:cNvPr id="43019" name="Rectangle 9"/>
          <p:cNvSpPr>
            <a:spLocks/>
          </p:cNvSpPr>
          <p:nvPr/>
        </p:nvSpPr>
        <p:spPr bwMode="auto">
          <a:xfrm>
            <a:off x="4937125" y="1676400"/>
            <a:ext cx="1160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 Bold Italic" panose="02020703060505090304" pitchFamily="18" charset="0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42907135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Line 1"/>
          <p:cNvSpPr>
            <a:spLocks noChangeShapeType="1"/>
          </p:cNvSpPr>
          <p:nvPr/>
        </p:nvSpPr>
        <p:spPr bwMode="auto">
          <a:xfrm>
            <a:off x="2590800" y="1508125"/>
            <a:ext cx="1588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4036" name="Line 2"/>
          <p:cNvSpPr>
            <a:spLocks noChangeShapeType="1"/>
          </p:cNvSpPr>
          <p:nvPr/>
        </p:nvSpPr>
        <p:spPr bwMode="auto">
          <a:xfrm>
            <a:off x="2590800" y="5241925"/>
            <a:ext cx="4800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4037" name="Rectangle 3"/>
          <p:cNvSpPr>
            <a:spLocks/>
          </p:cNvSpPr>
          <p:nvPr/>
        </p:nvSpPr>
        <p:spPr bwMode="auto">
          <a:xfrm>
            <a:off x="1585913" y="1371600"/>
            <a:ext cx="8842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44038" name="Rectangle 4"/>
          <p:cNvSpPr>
            <a:spLocks/>
          </p:cNvSpPr>
          <p:nvPr/>
        </p:nvSpPr>
        <p:spPr bwMode="auto">
          <a:xfrm>
            <a:off x="4800600" y="5199063"/>
            <a:ext cx="2690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  <a:sym typeface="Times New Roman" panose="02020603050405020304" pitchFamily="18" charset="0"/>
              </a:rPr>
              <a:t>Quantity supplied</a:t>
            </a:r>
          </a:p>
        </p:txBody>
      </p:sp>
      <p:sp>
        <p:nvSpPr>
          <p:cNvPr id="44039" name="Rectangle 5"/>
          <p:cNvSpPr>
            <a:spLocks/>
          </p:cNvSpPr>
          <p:nvPr/>
        </p:nvSpPr>
        <p:spPr bwMode="auto">
          <a:xfrm>
            <a:off x="6459538" y="2970213"/>
            <a:ext cx="1162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 Bold Italic" panose="02020703060505090304" pitchFamily="18" charset="0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Supply</a:t>
            </a: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2590800" y="3336925"/>
            <a:ext cx="3886200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4041" name="Rectangle 7"/>
          <p:cNvSpPr>
            <a:spLocks noGrp="1" noChangeArrowheads="1"/>
          </p:cNvSpPr>
          <p:nvPr>
            <p:ph type="title"/>
          </p:nvPr>
        </p:nvSpPr>
        <p:spPr>
          <a:xfrm>
            <a:off x="723900" y="16669"/>
            <a:ext cx="8534400" cy="781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Perfectly Elastic Supply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221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Price Elasticity of Supply (PES)</a:t>
            </a:r>
          </a:p>
        </p:txBody>
      </p:sp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72" y="937419"/>
            <a:ext cx="8223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PES practice</a:t>
            </a:r>
          </a:p>
          <a:p>
            <a:endParaRPr lang="en-AU" dirty="0"/>
          </a:p>
          <a:p>
            <a:r>
              <a:rPr lang="en-AU" dirty="0" smtClean="0"/>
              <a:t>A publishing firm realises that they can now sell their monthly magazine for $5.50 instead of $5.00.  In light of this, they increase their supply from 200,000 to 230,000 magazines per month.  </a:t>
            </a:r>
            <a:endParaRPr lang="en-AU" dirty="0"/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With this information, we can calculate the PES for the magazine.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53272" y="3152731"/>
            <a:ext cx="822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1 – calculate % change in price</a:t>
            </a:r>
            <a:endParaRPr lang="en-AU" b="1" i="1" dirty="0" smtClean="0"/>
          </a:p>
          <a:p>
            <a:endParaRPr lang="en-AU" b="1" i="1" dirty="0"/>
          </a:p>
          <a:p>
            <a:r>
              <a:rPr lang="en-AU" b="1" i="1" dirty="0" smtClean="0"/>
              <a:t>	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3272" y="4231375"/>
            <a:ext cx="822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2 – calculate % change in quantity supplied</a:t>
            </a:r>
            <a:endParaRPr lang="en-AU" b="1" i="1" dirty="0"/>
          </a:p>
          <a:p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272" y="5342693"/>
            <a:ext cx="82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Step 3 – calculate PES 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3529733"/>
                <a:ext cx="8640960" cy="68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𝒑𝒓𝒊𝒄𝒆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𝒑𝒓𝒊𝒄𝒆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529733"/>
                <a:ext cx="8640960" cy="685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4609690"/>
                <a:ext cx="8712968" cy="68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𝒔𝒖𝒑𝒑𝒍𝒊𝒆𝒅</m:t>
                          </m:r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𝒒𝒖𝒂𝒏𝒕𝒊𝒕𝒚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𝒔𝒖𝒑𝒑𝒍𝒊𝒆𝒅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09690"/>
                <a:ext cx="8712968" cy="6851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 smtClean="0"/>
                  <a:t>PES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𝒒𝒖𝒂𝒏𝒕𝒊𝒕𝒚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𝒔𝒖𝒑𝒑𝒍𝒊𝒆𝒅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𝑷𝒆𝒓𝒄𝒆𝒏𝒕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𝒑𝒓𝒊𝒄𝒆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𝑸𝒔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%∆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A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A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A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AU" b="1" dirty="0"/>
                  <a:t> 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1" y="5810360"/>
                <a:ext cx="8640960" cy="810543"/>
              </a:xfrm>
              <a:prstGeom prst="rect">
                <a:avLst/>
              </a:prstGeom>
              <a:blipFill rotWithShape="0">
                <a:blip r:embed="rId4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6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Elastic supply   PES &gt;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AU" dirty="0" smtClean="0"/>
              <a:t>e.g. DVDs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Short production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Easy to store 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Inelastic supply    PES &lt;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AU" dirty="0" smtClean="0"/>
              <a:t>e.g. Primary products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Long production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Hard to store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2665"/>
            <a:ext cx="2647950" cy="172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86670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Show the effect of an increase in demand for apples when apples have a perfectly inelastic supply curve in the </a:t>
            </a:r>
            <a:r>
              <a:rPr lang="en-AU" b="1" smtClean="0"/>
              <a:t>short run.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9850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534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latin typeface="+mn-lt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Examples of PES</a:t>
            </a:r>
            <a:endParaRPr lang="en-US" altLang="en-US" dirty="0" smtClean="0">
              <a:latin typeface="+mn-lt"/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495800" cy="176936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/>
              <a:t>A 10-percent increase in the price of steel causes a 15-percent increase in the quantity supplied. What is the PES?</a:t>
            </a:r>
          </a:p>
        </p:txBody>
      </p:sp>
      <p:pic>
        <p:nvPicPr>
          <p:cNvPr id="4096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9839"/>
            <a:ext cx="1533946" cy="20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42900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price elasticity of supply for steel is 15%/10% = 1.5</a:t>
            </a:r>
            <a:r>
              <a:rPr lang="en-US" altLang="en-US" sz="2000" dirty="0"/>
              <a:t>.</a:t>
            </a:r>
          </a:p>
          <a:p>
            <a:endParaRPr lang="en-AU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7976" y="278266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Suppose the price elasticity of supply of bread is 2. 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What will be the effect of a 10% decline in the price of bread?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0032" y="4468632"/>
                <a:ext cx="3960440" cy="184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−10 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b="0" dirty="0" smtClean="0"/>
              </a:p>
              <a:p>
                <a:endParaRPr lang="en-A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 smtClean="0"/>
                  <a:t>20% reduction in quantity supplied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68632"/>
                <a:ext cx="3960440" cy="1848198"/>
              </a:xfrm>
              <a:prstGeom prst="rect">
                <a:avLst/>
              </a:prstGeom>
              <a:blipFill rotWithShape="0">
                <a:blip r:embed="rId4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8390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610600" cy="781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latin typeface="+mn-lt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Examples of PES</a:t>
            </a:r>
            <a:endParaRPr lang="en-US" altLang="en-US" dirty="0" smtClean="0">
              <a:latin typeface="+mn-lt"/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419600" cy="579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/>
              <a:t>Suppose the price elasticity of supply of bread is 2.  </a:t>
            </a:r>
          </a:p>
          <a:p>
            <a:pPr eaLnBrk="1" hangingPunct="1"/>
            <a:r>
              <a:rPr lang="en-US" altLang="en-US" dirty="0" smtClean="0"/>
              <a:t>A 10-percent decline in the price of bread will, therefore, result in a 20-percent reduction in quantity supplied, because    </a:t>
            </a:r>
          </a:p>
          <a:p>
            <a:pPr eaLnBrk="1" hangingPunct="1"/>
            <a:r>
              <a:rPr lang="en-US" altLang="en-US" sz="2800" dirty="0" smtClean="0"/>
              <a:t>–</a:t>
            </a:r>
            <a:r>
              <a:rPr lang="en-US" altLang="en-US" dirty="0" smtClean="0"/>
              <a:t>20%/ </a:t>
            </a:r>
            <a:r>
              <a:rPr lang="en-US" altLang="en-US" sz="2800" dirty="0" smtClean="0"/>
              <a:t>–1</a:t>
            </a:r>
            <a:r>
              <a:rPr lang="en-US" altLang="en-US" dirty="0" smtClean="0"/>
              <a:t>0% = 2.</a:t>
            </a:r>
          </a:p>
        </p:txBody>
      </p:sp>
      <p:pic>
        <p:nvPicPr>
          <p:cNvPr id="4198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068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608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dirty="0" smtClean="0"/>
              <a:t>How much costs rise as output is increased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/>
            <a:r>
              <a:rPr lang="en-AU" dirty="0" smtClean="0"/>
              <a:t>	A new factory?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Is there spare capacity?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High costs of increasing supply = inelasticity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240360" cy="24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2. Time period considered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/>
            <a:r>
              <a:rPr lang="en-AU" dirty="0" smtClean="0"/>
              <a:t>	In the short run, supply tends to be inelastic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pPr marL="0" indent="0"/>
            <a:r>
              <a:rPr lang="en-AU" dirty="0" smtClean="0"/>
              <a:t>	</a:t>
            </a:r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In the long run, supply tends to be elastic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00746"/>
            <a:ext cx="25908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6660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6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pPr marL="0" indent="0"/>
            <a:r>
              <a:rPr lang="en-AU" dirty="0"/>
              <a:t>3</a:t>
            </a:r>
            <a:r>
              <a:rPr lang="en-AU" dirty="0" smtClean="0"/>
              <a:t>. Ability to store stocks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/>
            <a:r>
              <a:rPr lang="en-AU" dirty="0" smtClean="0"/>
              <a:t>	For durable goods, stockpiles can be used to ensure supply elasticity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pPr marL="0" indent="0"/>
            <a:r>
              <a:rPr lang="en-AU" dirty="0" smtClean="0"/>
              <a:t>	</a:t>
            </a:r>
          </a:p>
          <a:p>
            <a:pPr marL="0" indent="0"/>
            <a:endParaRPr lang="en-AU" dirty="0" smtClean="0"/>
          </a:p>
          <a:p>
            <a:pPr marL="0" indent="0"/>
            <a:r>
              <a:rPr lang="en-AU" dirty="0" smtClean="0"/>
              <a:t>There are goods that can’t be stored. 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 E.g. labour, perishables</a:t>
            </a:r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pPr marL="0" indent="0"/>
            <a:r>
              <a:rPr lang="en-AU" dirty="0" smtClean="0"/>
              <a:t>	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27" y="472514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22303"/>
            <a:ext cx="1488803" cy="14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3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Cross-Price Elasticity of Demand (XED)</a:t>
            </a:r>
          </a:p>
        </p:txBody>
      </p:sp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72" y="937419"/>
            <a:ext cx="82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Unlike PED, XED may be positive or negative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18481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72" y="238123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The sign is important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408" y="3789040"/>
            <a:ext cx="821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XED values show the strength of the relationship.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High positive number = very close substitutes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259632" y="5733256"/>
            <a:ext cx="7517700" cy="23148"/>
          </a:xfrm>
          <a:prstGeom prst="straightConnector1">
            <a:avLst/>
          </a:prstGeom>
          <a:noFill/>
          <a:ln w="1079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0" y="460575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/>
              <a:t>XED value    </a:t>
            </a:r>
            <a:r>
              <a:rPr lang="en-AU" sz="1600" dirty="0" smtClean="0"/>
              <a:t>Negative			Zero			             Positive</a:t>
            </a:r>
            <a:endParaRPr lang="en-A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056054"/>
            <a:ext cx="914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err="1" smtClean="0"/>
              <a:t>R’ship</a:t>
            </a:r>
            <a:r>
              <a:rPr lang="en-AU" sz="1600" b="1" i="1" dirty="0" smtClean="0"/>
              <a:t>         </a:t>
            </a:r>
            <a:r>
              <a:rPr lang="en-AU" sz="1600" dirty="0" smtClean="0"/>
              <a:t>Close                  Remote	</a:t>
            </a:r>
            <a:r>
              <a:rPr lang="en-AU" sz="1600" dirty="0"/>
              <a:t> </a:t>
            </a:r>
            <a:r>
              <a:rPr lang="en-AU" sz="1600" dirty="0" smtClean="0"/>
              <a:t>            Unrelated		Remote	             Close	  complements       </a:t>
            </a:r>
            <a:r>
              <a:rPr lang="en-AU" sz="1600" dirty="0" err="1" smtClean="0"/>
              <a:t>complements</a:t>
            </a:r>
            <a:r>
              <a:rPr lang="en-AU" sz="1600" dirty="0" smtClean="0"/>
              <a:t>          products		substitutes          </a:t>
            </a:r>
            <a:r>
              <a:rPr lang="en-AU" sz="1600" dirty="0" err="1" smtClean="0"/>
              <a:t>substitutes</a:t>
            </a:r>
            <a:endParaRPr lang="en-AU" sz="1600" i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47664" y="5877272"/>
            <a:ext cx="0" cy="144016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8" name="Straight Connector 17"/>
          <p:cNvCxnSpPr/>
          <p:nvPr/>
        </p:nvCxnSpPr>
        <p:spPr bwMode="auto">
          <a:xfrm>
            <a:off x="3059832" y="5805264"/>
            <a:ext cx="0" cy="144016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0" name="Straight Connector 19"/>
          <p:cNvCxnSpPr/>
          <p:nvPr/>
        </p:nvCxnSpPr>
        <p:spPr bwMode="auto">
          <a:xfrm>
            <a:off x="4860032" y="5797974"/>
            <a:ext cx="0" cy="144016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76256" y="5756404"/>
            <a:ext cx="0" cy="144016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>
            <a:off x="8532440" y="5828412"/>
            <a:ext cx="0" cy="144016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3" name="Straight Connector 22"/>
          <p:cNvCxnSpPr/>
          <p:nvPr/>
        </p:nvCxnSpPr>
        <p:spPr bwMode="auto">
          <a:xfrm>
            <a:off x="1547664" y="5013176"/>
            <a:ext cx="0" cy="644928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5" name="Straight Connector 24"/>
          <p:cNvCxnSpPr/>
          <p:nvPr/>
        </p:nvCxnSpPr>
        <p:spPr bwMode="auto">
          <a:xfrm>
            <a:off x="4860032" y="5111476"/>
            <a:ext cx="0" cy="644928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6" name="Straight Connector 25"/>
          <p:cNvCxnSpPr/>
          <p:nvPr/>
        </p:nvCxnSpPr>
        <p:spPr bwMode="auto">
          <a:xfrm>
            <a:off x="8532440" y="5013176"/>
            <a:ext cx="0" cy="644928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2712710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469900"/>
          </a:xfrm>
        </p:spPr>
        <p:txBody>
          <a:bodyPr/>
          <a:lstStyle/>
          <a:p>
            <a:pPr eaLnBrk="1" hangingPunct="1"/>
            <a:r>
              <a:rPr lang="en-GB" altLang="en-US" sz="3400" dirty="0" smtClean="0"/>
              <a:t>Calculate the XED and state whether the goods are complements or substitutes</a:t>
            </a:r>
            <a:endParaRPr lang="en-US" altLang="en-US" sz="34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  <a:buFont typeface="Wingdings" panose="05000000000000000000" pitchFamily="2" charset="2"/>
              <a:buAutoNum type="arabicPeriod"/>
            </a:pPr>
            <a:r>
              <a:rPr lang="en-GB" altLang="en-US" sz="2800" smtClean="0"/>
              <a:t>A 10% rise in the price of fish may cause demand for chicken to increase by 2%.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  <a:buFont typeface="Wingdings" panose="05000000000000000000" pitchFamily="2" charset="2"/>
              <a:buAutoNum type="arabicPeriod"/>
            </a:pPr>
            <a:r>
              <a:rPr lang="en-GB" altLang="en-US" sz="2800" smtClean="0"/>
              <a:t>The fall in the price of paper by 20% causes the demand for pens to increase by 5%.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  <a:buFont typeface="Wingdings" panose="05000000000000000000" pitchFamily="2" charset="2"/>
              <a:buAutoNum type="arabicPeriod"/>
            </a:pPr>
            <a:r>
              <a:rPr lang="en-GB" altLang="en-US" sz="2800" smtClean="0"/>
              <a:t>A 20% rise in the price of ice cream causes demand for sweets to increase by 4%.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  <a:buFont typeface="Wingdings" panose="05000000000000000000" pitchFamily="2" charset="2"/>
              <a:buAutoNum type="arabicPeriod"/>
            </a:pPr>
            <a:r>
              <a:rPr lang="en-GB" altLang="en-US" sz="2800" smtClean="0"/>
              <a:t>A 12% fall in the price of air fares leads to a 30% rise in the demand for foreign holidays.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  <a:buFont typeface="Wingdings" panose="05000000000000000000" pitchFamily="2" charset="2"/>
              <a:buAutoNum type="arabicPeriod"/>
            </a:pPr>
            <a:r>
              <a:rPr lang="en-GB" altLang="en-US" sz="2800" smtClean="0"/>
              <a:t>A 10% rise in bikes will leave the demand for cheese unaffected.</a:t>
            </a:r>
            <a:endParaRPr lang="en-US" altLang="en-US" sz="28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170074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More XED practice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037882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581900" cy="8731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Answers…</a:t>
            </a:r>
            <a:endParaRPr 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54721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</a:pPr>
            <a:r>
              <a:rPr lang="en-GB" altLang="en-US" sz="2600" smtClean="0"/>
              <a:t>A 10% rise in the price of fish may cause demand for chicken to increase by 2%.       +2% / +10% = +0.2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</a:pPr>
            <a:r>
              <a:rPr lang="en-GB" altLang="en-US" sz="2600" smtClean="0"/>
              <a:t>The fall in the price of paper by 20% causes the demand for pens to increase by 5%.    +5% / -20% = -0.25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</a:pPr>
            <a:r>
              <a:rPr lang="en-GB" altLang="en-US" sz="2600" smtClean="0"/>
              <a:t>A 20% rise in the price of ice cream causes demand for sweets to increase by 4%.       +4% / +20% = +0.2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</a:pPr>
            <a:r>
              <a:rPr lang="en-GB" altLang="en-US" sz="2600" smtClean="0"/>
              <a:t>A 12% fall in the price of air fares leads to a 30% rise in the demand for foreign holidays.    +30% / -12% = -2.5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10000"/>
              </a:spcAft>
              <a:buClr>
                <a:srgbClr val="3366CC"/>
              </a:buClr>
            </a:pPr>
            <a:r>
              <a:rPr lang="en-GB" altLang="en-US" sz="2600" smtClean="0"/>
              <a:t>A 10% rise in bikes will leave the demand for cheese unaffected.	0% / +10% = 0</a:t>
            </a: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2541789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Who cares?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130300"/>
            <a:ext cx="8002588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Firms can use XED estimates to predict: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dirty="0" smtClean="0"/>
              <a:t>The impact of other firms’ </a:t>
            </a:r>
            <a:r>
              <a:rPr lang="en-US" altLang="ja-JP" sz="2700" dirty="0" smtClean="0"/>
              <a:t>pricing strategies on demand for their own products: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ja-JP" sz="2700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700" dirty="0" smtClean="0"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055937"/>
            <a:ext cx="24098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16" y="4951412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905796"/>
            <a:ext cx="28575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7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46700"/>
            <a:ext cx="14287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Who cares?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002588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2700" dirty="0" smtClean="0">
              <a:effectLst>
                <a:outerShdw blurRad="38100" dist="38100" dir="2700000" algn="tl">
                  <a:srgbClr val="7C9BA5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7C9BA5"/>
                  </a:outerShdw>
                </a:effectLst>
              </a:rPr>
              <a:t>Pricing strategies for complementary goods: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1"/>
                </a:solidFill>
                <a:ea typeface="ＭＳ Ｐゴシック" pitchFamily="34" charset="-128"/>
              </a:rPr>
              <a:t>Popcorn and cinema tickets are strong complements. Popcorn has a very high mark up i.e. popcorn costs very little to make but sells for a high price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1"/>
                </a:solidFill>
                <a:ea typeface="ＭＳ Ｐゴシック" pitchFamily="34" charset="-128"/>
              </a:rPr>
              <a:t>If firms have a reliable estimate for XED they can estimate the effect, say, of a two-for-one cinema ticket offer on the demand for popcorn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80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Income elasticity shows how sensitive a product is to a change in INCOME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It shows if goods are normal or inferior</a:t>
            </a: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335915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Income  increases 20%, and quantity decreases 15% then the good is a…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196850"/>
            <a:ext cx="7772400" cy="1143000"/>
          </a:xfrm>
          <a:noFill/>
        </p:spPr>
        <p:txBody>
          <a:bodyPr/>
          <a:lstStyle/>
          <a:p>
            <a:r>
              <a:rPr lang="en-US" altLang="en-US" dirty="0" smtClean="0"/>
              <a:t>Income Elasticity of Demand (YED)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791200" y="3810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INFERIOR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000" y="2529675"/>
                <a:ext cx="8439472" cy="72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YED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𝑑𝑒𝑚𝑎𝑛𝑑𝑒𝑑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𝑖𝑛𝑐𝑜𝑚𝑒</m:t>
                        </m:r>
                      </m:den>
                    </m:f>
                  </m:oMath>
                </a14:m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𝑄𝑑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en-A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0" y="2529675"/>
                <a:ext cx="8439472" cy="726930"/>
              </a:xfrm>
              <a:prstGeom prst="rect">
                <a:avLst/>
              </a:prstGeom>
              <a:blipFill rotWithShape="0"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076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8" grpId="0" autoUpdateAnimBg="0"/>
      <p:bldP spid="747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05581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Income Elasticity of Demand (YED)</a:t>
            </a:r>
          </a:p>
        </p:txBody>
      </p:sp>
      <p:sp>
        <p:nvSpPr>
          <p:cNvPr id="7373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53272" y="647700"/>
            <a:ext cx="8686800" cy="1752600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28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72" y="937419"/>
            <a:ext cx="822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Unlike PED, but like XED, YED may be positive or negative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18481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72" y="238123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The sign is important</a:t>
            </a:r>
            <a:endParaRPr lang="en-A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3272" y="4581128"/>
            <a:ext cx="6206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YED = negative = inferior good</a:t>
            </a:r>
          </a:p>
          <a:p>
            <a:endParaRPr lang="en-AU" sz="3200" dirty="0" smtClean="0"/>
          </a:p>
          <a:p>
            <a:endParaRPr lang="en-AU" sz="3200" dirty="0"/>
          </a:p>
          <a:p>
            <a:r>
              <a:rPr lang="en-AU" sz="3200" dirty="0" smtClean="0"/>
              <a:t>YED = positive = normal good</a:t>
            </a: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89834"/>
            <a:ext cx="1772708" cy="1432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3" y="5050460"/>
            <a:ext cx="2304256" cy="16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2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21801</TotalTime>
  <Words>1339</Words>
  <Application>Microsoft Office PowerPoint</Application>
  <PresentationFormat>On-screen Show (4:3)</PresentationFormat>
  <Paragraphs>238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Cambria Math</vt:lpstr>
      <vt:lpstr>Neo Sans</vt:lpstr>
      <vt:lpstr>Tahoma</vt:lpstr>
      <vt:lpstr>Times New Roman</vt:lpstr>
      <vt:lpstr>Times New Roman Bold Italic</vt:lpstr>
      <vt:lpstr>Wingdings</vt:lpstr>
      <vt:lpstr>ヒラギノ明朝 ProN W6</vt:lpstr>
      <vt:lpstr>m62-black-currency</vt:lpstr>
      <vt:lpstr>3_2</vt:lpstr>
      <vt:lpstr>2_2</vt:lpstr>
      <vt:lpstr>1_It’s not the design of your template</vt:lpstr>
      <vt:lpstr>Cross-Price Elasticity of Demand (XED)</vt:lpstr>
      <vt:lpstr>Cross-Price Elasticity of Demand (XED)</vt:lpstr>
      <vt:lpstr>Cross-Price Elasticity of Demand (XED)</vt:lpstr>
      <vt:lpstr>Calculate the XED and state whether the goods are complements or substitutes</vt:lpstr>
      <vt:lpstr>Answers…</vt:lpstr>
      <vt:lpstr>Who cares?</vt:lpstr>
      <vt:lpstr>Who cares?</vt:lpstr>
      <vt:lpstr>Income Elasticity of Demand (YED)</vt:lpstr>
      <vt:lpstr>Income Elasticity of Demand (YED)</vt:lpstr>
      <vt:lpstr>Income Elasticity of Demand (YED)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Elasticity of Supply</vt:lpstr>
      <vt:lpstr>Price Elasticity of Supply (PES)</vt:lpstr>
      <vt:lpstr>Price Elasticity of Supply</vt:lpstr>
      <vt:lpstr>Perfectly Inelastic Supply</vt:lpstr>
      <vt:lpstr>Perfectly Elastic Supply</vt:lpstr>
      <vt:lpstr>Price Elasticity of Supply (PES)</vt:lpstr>
      <vt:lpstr>Elastic supply   PES &gt; 1</vt:lpstr>
      <vt:lpstr>Inelastic supply    PES &lt; 1</vt:lpstr>
      <vt:lpstr>Examples of PES</vt:lpstr>
      <vt:lpstr>Examples of PES</vt:lpstr>
      <vt:lpstr>Determinants of PES</vt:lpstr>
      <vt:lpstr>Determinants of PES</vt:lpstr>
      <vt:lpstr>Determinants of PES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243</cp:revision>
  <dcterms:created xsi:type="dcterms:W3CDTF">2013-06-09T05:30:57Z</dcterms:created>
  <dcterms:modified xsi:type="dcterms:W3CDTF">2015-03-11T08:47:31Z</dcterms:modified>
</cp:coreProperties>
</file>