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6" r:id="rId2"/>
    <p:sldMasterId id="2147483654" r:id="rId3"/>
    <p:sldMasterId id="2147483657" r:id="rId4"/>
  </p:sldMasterIdLst>
  <p:notesMasterIdLst>
    <p:notesMasterId r:id="rId36"/>
  </p:notesMasterIdLst>
  <p:handoutMasterIdLst>
    <p:handoutMasterId r:id="rId37"/>
  </p:handoutMasterIdLst>
  <p:sldIdLst>
    <p:sldId id="598" r:id="rId5"/>
    <p:sldId id="527" r:id="rId6"/>
    <p:sldId id="528" r:id="rId7"/>
    <p:sldId id="529" r:id="rId8"/>
    <p:sldId id="530" r:id="rId9"/>
    <p:sldId id="531" r:id="rId10"/>
    <p:sldId id="532" r:id="rId11"/>
    <p:sldId id="533" r:id="rId12"/>
    <p:sldId id="534" r:id="rId13"/>
    <p:sldId id="535" r:id="rId14"/>
    <p:sldId id="536" r:id="rId15"/>
    <p:sldId id="537" r:id="rId16"/>
    <p:sldId id="539" r:id="rId17"/>
    <p:sldId id="540" r:id="rId18"/>
    <p:sldId id="541" r:id="rId19"/>
    <p:sldId id="542" r:id="rId20"/>
    <p:sldId id="582" r:id="rId21"/>
    <p:sldId id="583" r:id="rId22"/>
    <p:sldId id="581" r:id="rId23"/>
    <p:sldId id="600" r:id="rId24"/>
    <p:sldId id="546" r:id="rId25"/>
    <p:sldId id="587" r:id="rId26"/>
    <p:sldId id="590" r:id="rId27"/>
    <p:sldId id="593" r:id="rId28"/>
    <p:sldId id="592" r:id="rId29"/>
    <p:sldId id="591" r:id="rId30"/>
    <p:sldId id="594" r:id="rId31"/>
    <p:sldId id="595" r:id="rId32"/>
    <p:sldId id="596" r:id="rId33"/>
    <p:sldId id="601" r:id="rId34"/>
    <p:sldId id="597" r:id="rId35"/>
  </p:sldIdLst>
  <p:sldSz cx="9144000" cy="6858000" type="screen4x3"/>
  <p:notesSz cx="9906000" cy="67945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B97"/>
    <a:srgbClr val="00003E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86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7304FC-2894-4BE3-88D3-E68583326C8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476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4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4375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4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3227388"/>
            <a:ext cx="79248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192547-FFA7-417A-8F63-F8B7FBC53DAD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5478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92547-FFA7-417A-8F63-F8B7FBC53DAD}" type="slidenum">
              <a:rPr lang="en-AU" smtClean="0"/>
              <a:pPr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6144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t1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1600" y="1984375"/>
            <a:ext cx="8999538" cy="72390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1225" y="3516313"/>
            <a:ext cx="7380288" cy="674687"/>
          </a:xfrm>
        </p:spPr>
        <p:txBody>
          <a:bodyPr/>
          <a:lstStyle>
            <a:lvl1pPr marL="0" indent="0"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3812D-9F43-4150-89AB-F1AE3386429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CC9D8-73E6-4477-BD0E-9034041437E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69913-B1DC-447A-91D2-B8B16A16E2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1ECC8-B253-4ECB-A077-8D58F1D7C0B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8E53B-A775-4DC8-9619-C08B15146D1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9506F-4531-4235-B528-B4F9559EE4F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AB4E3-D55F-4BBD-B31B-4ACC85E5797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9060A-5D5D-4A36-9BF6-4124C2D79DE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4544C-E44A-4AE3-B0AE-5F36CBDBA4A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2DF03-EFB1-4EEB-B0F0-B60EF068EF1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39BFD-326A-4B7E-9E2D-3B5937878D7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FD92E-2EEF-4C8A-98A2-297F7ADF4D4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092C5-FCF2-47C1-B669-1372555E510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ECECD-0DD3-4A7F-AC0F-5389BC363AC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CE976-7958-40FC-898A-2C80157B51E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C4644-AA5E-4398-89BC-DA9FD9558B7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A3F96-98AE-4E21-AD8A-2B9C3491D5B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F9277-5A86-42C5-A44A-1DEC65E52EA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7B329-9516-4AFE-8D7D-9A862E261C8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90AF1-0C3E-474E-98EA-86A2143227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E675A-2446-4F2D-BE4C-923064280E8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0176A-2247-4001-B73A-1CEC618AB25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6C9B8-0C72-4AC5-B6A8-3E752D61620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DCD75-1340-4463-A4A4-5228CF682F0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91BDC-4B66-419E-BD70-209DB1F8EF6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9B05C-022E-48E8-96D9-E5362DCFD97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4C88B-376E-460C-A660-B280BD6F472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12F3A-CEEE-4D3C-8039-711440FC1E5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F6BB0-EC99-4E15-A068-983C9ECA741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0F30D-EC84-43C0-9F64-5F904060143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EFBFB-A6F9-496C-8B1A-1A9403D4DC8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C63A0-F938-4AAB-A6C2-47A25D1CBCF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43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5FC783C7-A2EC-41E9-AA7B-F0D50F3E0A8B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6488" name="Picture 8" descr="M62FB&amp;F006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6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64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64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64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63DEADC0-C932-46E8-BB52-CC605D59CE20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4440" name="Picture 8" descr="M62FB&amp;F006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4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44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44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46953A54-48A6-4925-9BE1-F6898663E197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AU" sz="120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281604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</p:spPr>
      </p:pic>
      <p:pic>
        <p:nvPicPr>
          <p:cNvPr id="281605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</p:spPr>
      </p:pic>
      <p:pic>
        <p:nvPicPr>
          <p:cNvPr id="281606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</p:spPr>
      </p:pic>
      <p:pic>
        <p:nvPicPr>
          <p:cNvPr id="281607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</p:spPr>
      </p:pic>
      <p:sp>
        <p:nvSpPr>
          <p:cNvPr id="281608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281609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281610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281611" name="Picture 11" descr="b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</p:spPr>
      </p:pic>
      <p:sp>
        <p:nvSpPr>
          <p:cNvPr id="281612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0765" y="5835962"/>
            <a:ext cx="7380288" cy="674687"/>
          </a:xfrm>
        </p:spPr>
        <p:txBody>
          <a:bodyPr/>
          <a:lstStyle/>
          <a:p>
            <a:r>
              <a:rPr lang="en-AU" dirty="0" smtClean="0"/>
              <a:t>Price Elasticity of Demand (PED)</a:t>
            </a:r>
            <a:endParaRPr lang="en-A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4462" y="544860"/>
            <a:ext cx="89995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9pPr>
          </a:lstStyle>
          <a:p>
            <a:r>
              <a:rPr lang="en-AU" kern="0" smtClean="0"/>
              <a:t>1.2 Elasticity</a:t>
            </a:r>
            <a:endParaRPr lang="en-US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56861"/>
            <a:ext cx="428625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384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9" name="Picture 5" descr="Figure5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30999"/>
            <a:ext cx="428687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00100" y="-203200"/>
            <a:ext cx="8305800" cy="1143000"/>
          </a:xfrm>
        </p:spPr>
        <p:txBody>
          <a:bodyPr/>
          <a:lstStyle/>
          <a:p>
            <a:pPr algn="l"/>
            <a:r>
              <a:rPr lang="en-US" altLang="en-US" dirty="0" smtClean="0"/>
              <a:t>Elastic Demand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247650" y="1628800"/>
            <a:ext cx="5410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If price increases, quantity demanded will fall a lot</a:t>
            </a:r>
            <a:endParaRPr lang="en-US" altLang="en-US" sz="1200" b="1" dirty="0">
              <a:solidFill>
                <a:srgbClr val="000099"/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b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If price decreases, quantity demanded increases a lot.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In other words, the amount people buy is sensitive to price. </a:t>
            </a:r>
            <a:endParaRPr lang="en-US" altLang="en-US" sz="2400" b="1" dirty="0">
              <a:solidFill>
                <a:srgbClr val="000099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95250" y="714400"/>
            <a:ext cx="495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Elastic = Quantity is sensitive to a change in price. </a:t>
            </a: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323850" y="430850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An ELASTIC demand curve is </a:t>
            </a:r>
            <a:r>
              <a:rPr lang="en-US" altLang="en-US" b="1" dirty="0" smtClean="0">
                <a:latin typeface="+mn-lt"/>
                <a:cs typeface="Times New Roman" panose="02020603050405020304" pitchFamily="18" charset="0"/>
              </a:rPr>
              <a:t>flatter!</a:t>
            </a:r>
            <a:endParaRPr lang="en-US" altLang="en-US" b="1" dirty="0">
              <a:solidFill>
                <a:srgbClr val="000099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2228850" y="4905400"/>
            <a:ext cx="1905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Examples:</a:t>
            </a:r>
          </a:p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Soft drink</a:t>
            </a:r>
          </a:p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Boats</a:t>
            </a:r>
          </a:p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Beef</a:t>
            </a: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4591050" y="5286400"/>
            <a:ext cx="3124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Real Estate</a:t>
            </a:r>
          </a:p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Pizza</a:t>
            </a:r>
          </a:p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Gold</a:t>
            </a:r>
          </a:p>
        </p:txBody>
      </p:sp>
    </p:spTree>
    <p:extLst>
      <p:ext uri="{BB962C8B-B14F-4D97-AF65-F5344CB8AC3E}">
        <p14:creationId xmlns:p14="http://schemas.microsoft.com/office/powerpoint/2010/main" val="203910024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7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7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7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75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75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7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7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7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  <p:bldP spid="67588" grpId="0" autoUpdateAnimBg="0"/>
      <p:bldP spid="67591" grpId="0" build="p" bldLvl="2" autoUpdateAnimBg="0"/>
      <p:bldP spid="67592" grpId="0" build="p" autoUpdateAnimBg="0"/>
      <p:bldP spid="6759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28600"/>
            <a:ext cx="8305800" cy="1143000"/>
          </a:xfrm>
        </p:spPr>
        <p:txBody>
          <a:bodyPr/>
          <a:lstStyle/>
          <a:p>
            <a:pPr algn="l"/>
            <a:r>
              <a:rPr lang="en-US" altLang="en-US" b="1" smtClean="0"/>
              <a:t>Elastic Demand</a:t>
            </a:r>
          </a:p>
        </p:txBody>
      </p:sp>
      <p:pic>
        <p:nvPicPr>
          <p:cNvPr id="24580" name="Picture 4" descr="Figure5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4343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6629400" y="0"/>
            <a:ext cx="25146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228600" y="685800"/>
            <a:ext cx="5334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General Characteristics of Elastic Goods: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2400" b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 Many Substitutes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2400" b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 Luxuries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2400" b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 Large portion of income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2400" b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 Plenty of time to decide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2400" b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 Elasticity coefficient greater than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3528" y="4516788"/>
                <a:ext cx="8439472" cy="1308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 smtClean="0"/>
                  <a:t>PED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𝑃𝑒𝑟𝑐𝑒𝑛𝑡𝑎𝑔𝑒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𝑐h𝑎𝑛𝑔𝑒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𝑞𝑢𝑎𝑛𝑡𝑖𝑡𝑦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𝑑𝑒𝑚𝑎𝑛𝑑𝑒𝑑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𝑝𝑒𝑟𝑐𝑒𝑛𝑡𝑎𝑔𝑒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𝑐h𝑎𝑛𝑔𝑒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𝑝𝑟𝑖𝑐𝑒</m:t>
                        </m:r>
                      </m:den>
                    </m:f>
                  </m:oMath>
                </a14:m>
                <a:r>
                  <a:rPr lang="en-AU" dirty="0" smtClean="0"/>
                  <a:t>  </a:t>
                </a:r>
                <a14:m>
                  <m:oMath xmlns:m="http://schemas.openxmlformats.org/officeDocument/2006/math">
                    <m:r>
                      <a:rPr lang="en-AU" sz="2800" b="0" i="0" smtClean="0">
                        <a:latin typeface="Cambria Math" panose="02040503050406030204" pitchFamily="18" charset="0"/>
                      </a:rPr>
                      <m:t>=  </m:t>
                    </m:r>
                    <m:f>
                      <m:f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A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A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𝑄𝑑</m:t>
                        </m:r>
                      </m:num>
                      <m:den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A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A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den>
                    </m:f>
                    <m:r>
                      <a:rPr lang="en-A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A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A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A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=(−)1.5</m:t>
                    </m:r>
                  </m:oMath>
                </a14:m>
                <a:endParaRPr lang="en-AU" sz="2800" dirty="0"/>
              </a:p>
              <a:p>
                <a:r>
                  <a:rPr lang="en-AU" dirty="0" smtClean="0"/>
                  <a:t>                                      </a:t>
                </a:r>
                <a:endParaRPr lang="en-AU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516788"/>
                <a:ext cx="8439472" cy="1308050"/>
              </a:xfrm>
              <a:prstGeom prst="rect">
                <a:avLst/>
              </a:prstGeom>
              <a:blipFill rotWithShape="0">
                <a:blip r:embed="rId3"/>
                <a:stretch>
                  <a:fillRect l="-57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721247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8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8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86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4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1"/>
          <p:cNvSpPr>
            <a:spLocks noGrp="1" noChangeArrowheads="1"/>
          </p:cNvSpPr>
          <p:nvPr>
            <p:ph type="title"/>
          </p:nvPr>
        </p:nvSpPr>
        <p:spPr>
          <a:xfrm>
            <a:off x="755576" y="-172938"/>
            <a:ext cx="8534400" cy="100965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Ins="130176"/>
          <a:lstStyle/>
          <a:p>
            <a:pPr eaLnBrk="1" hangingPunct="1"/>
            <a:r>
              <a:rPr lang="en-US" altLang="en-US" dirty="0" smtClean="0">
                <a:ea typeface="ヒラギノ明朝 ProN W6"/>
                <a:cs typeface="ヒラギノ明朝 ProN W6"/>
                <a:sym typeface="Times New Roman Bold Italic" panose="02020703060505090304" pitchFamily="18" charset="0"/>
              </a:rPr>
              <a:t>Price Elasticity examples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836712"/>
            <a:ext cx="4419600" cy="54864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Ins="130176"/>
          <a:lstStyle/>
          <a:p>
            <a:pPr marL="573088" indent="-533400" eaLnBrk="1" hangingPunct="1">
              <a:buFont typeface="Wingdings" panose="05000000000000000000" pitchFamily="2" charset="2"/>
              <a:buNone/>
            </a:pPr>
            <a:r>
              <a:rPr lang="en-US" altLang="en-US" sz="2800" dirty="0" smtClean="0"/>
              <a:t>     Suppose a 20%        increase in the price of petrol causes a 10% decline in the quantity demanded.  </a:t>
            </a:r>
            <a:br>
              <a:rPr lang="en-US" altLang="en-US" sz="2800" dirty="0" smtClean="0"/>
            </a:b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800" dirty="0" smtClean="0"/>
              <a:t>The price elasticity of demand is:</a:t>
            </a:r>
            <a:br>
              <a:rPr lang="en-US" altLang="en-US" sz="2800" dirty="0" smtClean="0"/>
            </a:br>
            <a:endParaRPr lang="en-US" altLang="en-US" sz="2800" dirty="0" smtClean="0"/>
          </a:p>
        </p:txBody>
      </p:sp>
      <p:pic>
        <p:nvPicPr>
          <p:cNvPr id="2560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3044578" cy="232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644008" y="3783955"/>
            <a:ext cx="4267200" cy="290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30176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496888" indent="-4572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kern="0" dirty="0" smtClean="0">
                <a:solidFill>
                  <a:srgbClr val="FFE6BA"/>
                </a:solidFill>
              </a:rPr>
              <a:t>  </a:t>
            </a:r>
            <a:r>
              <a:rPr lang="en-US" altLang="en-US" sz="2800" kern="0" dirty="0" smtClean="0"/>
              <a:t>  Suppose the price  elasticity of demand for men’s suits is 3.  How much of a price cut will result in a 30% increase in quantity demanded?</a:t>
            </a:r>
          </a:p>
          <a:p>
            <a:pPr marL="496888" indent="-4572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kern="0" dirty="0" smtClean="0"/>
              <a:t>    </a:t>
            </a:r>
            <a:br>
              <a:rPr lang="en-US" altLang="en-US" sz="2800" kern="0" dirty="0" smtClean="0"/>
            </a:br>
            <a:endParaRPr lang="en-US" altLang="en-US" sz="2800" kern="0" dirty="0" smtClean="0"/>
          </a:p>
        </p:txBody>
      </p:sp>
      <p:pic>
        <p:nvPicPr>
          <p:cNvPr id="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92696"/>
            <a:ext cx="2088232" cy="294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43499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-99392"/>
            <a:ext cx="8610600" cy="100965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Ins="130176"/>
          <a:lstStyle/>
          <a:p>
            <a:pPr eaLnBrk="1" hangingPunct="1"/>
            <a:r>
              <a:rPr lang="en-US" altLang="en-US" dirty="0" smtClean="0"/>
              <a:t>Real world example</a:t>
            </a:r>
            <a:endParaRPr lang="en-US" altLang="en-US" dirty="0" smtClean="0">
              <a:latin typeface="Times New Roman Bold Italic" panose="02020703060505090304" pitchFamily="18" charset="0"/>
              <a:ea typeface="ヒラギノ明朝 ProN W6"/>
              <a:cs typeface="ヒラギノ明朝 ProN W6"/>
              <a:sym typeface="Times New Roman Bold Italic" panose="02020703060505090304" pitchFamily="18" charset="0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610600" cy="5257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Ins="130176"/>
          <a:lstStyle/>
          <a:p>
            <a:pPr eaLnBrk="1" hangingPunct="1"/>
            <a:r>
              <a:rPr lang="en-US" altLang="en-US" dirty="0" smtClean="0"/>
              <a:t>In 1991, Apple computer lowered the prices of its Macintosh machines by an average of 50%.</a:t>
            </a:r>
          </a:p>
          <a:p>
            <a:pPr eaLnBrk="1" hangingPunct="1"/>
            <a:r>
              <a:rPr lang="en-US" altLang="en-US" dirty="0" smtClean="0"/>
              <a:t>The resulting increase in quantity demanded amounted to 85%.</a:t>
            </a:r>
          </a:p>
          <a:p>
            <a:pPr eaLnBrk="1" hangingPunct="1"/>
            <a:r>
              <a:rPr lang="en-US" altLang="en-US" dirty="0" smtClean="0"/>
              <a:t>The price elasticity of demand for Macs at that time was, therefore, 85%/-50% = –1.7 = 1.7</a:t>
            </a:r>
          </a:p>
        </p:txBody>
      </p:sp>
    </p:spTree>
    <p:extLst>
      <p:ext uri="{BB962C8B-B14F-4D97-AF65-F5344CB8AC3E}">
        <p14:creationId xmlns:p14="http://schemas.microsoft.com/office/powerpoint/2010/main" val="39321646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-99392"/>
            <a:ext cx="8534400" cy="990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Ins="130176"/>
          <a:lstStyle/>
          <a:p>
            <a:pPr eaLnBrk="1" hangingPunct="1"/>
            <a:r>
              <a:rPr lang="en-US" altLang="en-US" dirty="0">
                <a:cs typeface="Times New Roman Bold Italic" panose="02020703060505090304" pitchFamily="18" charset="0"/>
                <a:sym typeface="Times New Roman Bold Italic" panose="02020703060505090304" pitchFamily="18" charset="0"/>
              </a:rPr>
              <a:t> </a:t>
            </a:r>
            <a:r>
              <a:rPr lang="en-US" altLang="en-US" dirty="0" smtClean="0">
                <a:cs typeface="Times New Roman Bold Italic" panose="02020703060505090304" pitchFamily="18" charset="0"/>
                <a:sym typeface="Times New Roman Bold Italic" panose="02020703060505090304" pitchFamily="18" charset="0"/>
              </a:rPr>
              <a:t>Categorising elasticities</a:t>
            </a:r>
            <a:endParaRPr lang="en-US" altLang="en-US" dirty="0" smtClean="0">
              <a:ea typeface="ヒラギノ明朝 ProN W6"/>
              <a:cs typeface="ヒラギノ明朝 ProN W6"/>
              <a:sym typeface="Times New Roman Bold Italic" panose="02020703060505090304" pitchFamily="18" charset="0"/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980728"/>
            <a:ext cx="8610600" cy="54102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Ins="130176"/>
          <a:lstStyle/>
          <a:p>
            <a:pPr eaLnBrk="1" hangingPunct="1"/>
            <a:r>
              <a:rPr lang="en-US" altLang="en-US" dirty="0" smtClean="0"/>
              <a:t>PED &lt; 1 </a:t>
            </a:r>
            <a:r>
              <a:rPr lang="en-US" altLang="en-US" b="1" dirty="0" smtClean="0"/>
              <a:t>Inelastic</a:t>
            </a:r>
          </a:p>
          <a:p>
            <a:pPr eaLnBrk="1" hangingPunct="1"/>
            <a:r>
              <a:rPr lang="en-US" altLang="en-US" dirty="0" smtClean="0"/>
              <a:t>PED &gt; 1 </a:t>
            </a:r>
            <a:r>
              <a:rPr lang="en-US" altLang="en-US" b="1" dirty="0" smtClean="0"/>
              <a:t>Elastic</a:t>
            </a:r>
          </a:p>
          <a:p>
            <a:pPr eaLnBrk="1" hangingPunct="1"/>
            <a:r>
              <a:rPr lang="en-US" altLang="en-US" dirty="0" smtClean="0"/>
              <a:t>PED = 1 </a:t>
            </a:r>
            <a:r>
              <a:rPr lang="en-US" altLang="en-US" b="1" dirty="0" smtClean="0"/>
              <a:t>Unit elastic</a:t>
            </a:r>
            <a:endParaRPr lang="en-US" altLang="en-US" dirty="0" smtClean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039739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1"/>
          <p:cNvSpPr>
            <a:spLocks noGrp="1" noChangeArrowheads="1"/>
          </p:cNvSpPr>
          <p:nvPr>
            <p:ph type="title"/>
          </p:nvPr>
        </p:nvSpPr>
        <p:spPr>
          <a:xfrm>
            <a:off x="755576" y="-99392"/>
            <a:ext cx="8534400" cy="93345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Ins="130176"/>
          <a:lstStyle/>
          <a:p>
            <a:pPr eaLnBrk="1" hangingPunct="1"/>
            <a:r>
              <a:rPr lang="en-US" altLang="en-US" dirty="0" smtClean="0">
                <a:cs typeface="Times New Roman Bold Italic" panose="02020703060505090304" pitchFamily="18" charset="0"/>
                <a:sym typeface="Times New Roman Bold Italic" panose="02020703060505090304" pitchFamily="18" charset="0"/>
              </a:rPr>
              <a:t>Perfectly Inelastic Demand</a:t>
            </a:r>
            <a:r>
              <a:rPr lang="en-US" altLang="en-US" dirty="0" smtClean="0">
                <a:solidFill>
                  <a:srgbClr val="FAFD00"/>
                </a:solidFill>
              </a:rPr>
              <a:t> </a:t>
            </a:r>
          </a:p>
        </p:txBody>
      </p:sp>
      <p:sp>
        <p:nvSpPr>
          <p:cNvPr id="29700" name="Line 2"/>
          <p:cNvSpPr>
            <a:spLocks noChangeShapeType="1"/>
          </p:cNvSpPr>
          <p:nvPr/>
        </p:nvSpPr>
        <p:spPr bwMode="auto">
          <a:xfrm>
            <a:off x="2209800" y="1766888"/>
            <a:ext cx="1588" cy="396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29701" name="Line 3"/>
          <p:cNvSpPr>
            <a:spLocks noChangeShapeType="1"/>
          </p:cNvSpPr>
          <p:nvPr/>
        </p:nvSpPr>
        <p:spPr bwMode="auto">
          <a:xfrm>
            <a:off x="2209800" y="5729288"/>
            <a:ext cx="51054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29702" name="Line 4"/>
          <p:cNvSpPr>
            <a:spLocks noChangeShapeType="1"/>
          </p:cNvSpPr>
          <p:nvPr/>
        </p:nvSpPr>
        <p:spPr bwMode="auto">
          <a:xfrm>
            <a:off x="4572000" y="1843088"/>
            <a:ext cx="1588" cy="3886200"/>
          </a:xfrm>
          <a:prstGeom prst="line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29703" name="Rectangle 5"/>
          <p:cNvSpPr>
            <a:spLocks/>
          </p:cNvSpPr>
          <p:nvPr/>
        </p:nvSpPr>
        <p:spPr bwMode="auto">
          <a:xfrm>
            <a:off x="4860925" y="1905000"/>
            <a:ext cx="12458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9688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  <a:cs typeface="Times New Roman" panose="02020603050405020304" pitchFamily="18" charset="0"/>
                <a:sym typeface="Times New Roman" panose="02020603050405020304" pitchFamily="18" charset="0"/>
              </a:rPr>
              <a:t>Demand</a:t>
            </a:r>
          </a:p>
        </p:txBody>
      </p:sp>
      <p:sp>
        <p:nvSpPr>
          <p:cNvPr id="29704" name="Rectangle 6"/>
          <p:cNvSpPr>
            <a:spLocks/>
          </p:cNvSpPr>
          <p:nvPr/>
        </p:nvSpPr>
        <p:spPr bwMode="auto">
          <a:xfrm>
            <a:off x="1281113" y="1676400"/>
            <a:ext cx="7825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9688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  <a:cs typeface="Times New Roman" panose="02020603050405020304" pitchFamily="18" charset="0"/>
                <a:sym typeface="Times New Roman" panose="02020603050405020304" pitchFamily="18" charset="0"/>
              </a:rPr>
              <a:t>Price</a:t>
            </a:r>
          </a:p>
        </p:txBody>
      </p:sp>
      <p:sp>
        <p:nvSpPr>
          <p:cNvPr id="29705" name="Rectangle 7"/>
          <p:cNvSpPr>
            <a:spLocks/>
          </p:cNvSpPr>
          <p:nvPr/>
        </p:nvSpPr>
        <p:spPr bwMode="auto">
          <a:xfrm>
            <a:off x="5426075" y="5729288"/>
            <a:ext cx="27687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9688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  <a:cs typeface="Times New Roman" panose="02020603050405020304" pitchFamily="18" charset="0"/>
                <a:sym typeface="Times New Roman" panose="02020603050405020304" pitchFamily="18" charset="0"/>
              </a:rPr>
              <a:t>Quantity demanded</a:t>
            </a:r>
          </a:p>
        </p:txBody>
      </p:sp>
    </p:spTree>
    <p:extLst>
      <p:ext uri="{BB962C8B-B14F-4D97-AF65-F5344CB8AC3E}">
        <p14:creationId xmlns:p14="http://schemas.microsoft.com/office/powerpoint/2010/main" val="96813690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80791"/>
            <a:ext cx="8534400" cy="93345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Ins="130176"/>
          <a:lstStyle/>
          <a:p>
            <a:pPr eaLnBrk="1" hangingPunct="1"/>
            <a:r>
              <a:rPr lang="en-US" altLang="en-US" dirty="0">
                <a:cs typeface="Times New Roman Bold Italic" panose="02020703060505090304" pitchFamily="18" charset="0"/>
                <a:sym typeface="Times New Roman Bold Italic" panose="02020703060505090304" pitchFamily="18" charset="0"/>
              </a:rPr>
              <a:t> </a:t>
            </a:r>
            <a:r>
              <a:rPr lang="en-US" altLang="en-US" dirty="0" smtClean="0">
                <a:cs typeface="Times New Roman Bold Italic" panose="02020703060505090304" pitchFamily="18" charset="0"/>
                <a:sym typeface="Times New Roman Bold Italic" panose="02020703060505090304" pitchFamily="18" charset="0"/>
              </a:rPr>
              <a:t>  Perfectly Elastic Demand</a:t>
            </a:r>
            <a:endParaRPr lang="en-US" altLang="en-US" dirty="0" smtClean="0">
              <a:ea typeface="ヒラギノ明朝 ProN W6"/>
              <a:cs typeface="ヒラギノ明朝 ProN W6"/>
              <a:sym typeface="Times New Roman Bold Italic" panose="02020703060505090304" pitchFamily="18" charset="0"/>
            </a:endParaRPr>
          </a:p>
        </p:txBody>
      </p:sp>
      <p:sp>
        <p:nvSpPr>
          <p:cNvPr id="30724" name="Line 2"/>
          <p:cNvSpPr>
            <a:spLocks noChangeShapeType="1"/>
          </p:cNvSpPr>
          <p:nvPr/>
        </p:nvSpPr>
        <p:spPr bwMode="auto">
          <a:xfrm>
            <a:off x="2209800" y="1766888"/>
            <a:ext cx="1588" cy="396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0725" name="Line 3"/>
          <p:cNvSpPr>
            <a:spLocks noChangeShapeType="1"/>
          </p:cNvSpPr>
          <p:nvPr/>
        </p:nvSpPr>
        <p:spPr bwMode="auto">
          <a:xfrm>
            <a:off x="2209800" y="5729288"/>
            <a:ext cx="51054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0726" name="Rectangle 4"/>
          <p:cNvSpPr>
            <a:spLocks/>
          </p:cNvSpPr>
          <p:nvPr/>
        </p:nvSpPr>
        <p:spPr bwMode="auto">
          <a:xfrm>
            <a:off x="7527925" y="3122613"/>
            <a:ext cx="12458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9688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  <a:cs typeface="Times New Roman" panose="02020603050405020304" pitchFamily="18" charset="0"/>
                <a:sym typeface="Times New Roman" panose="02020603050405020304" pitchFamily="18" charset="0"/>
              </a:rPr>
              <a:t>Demand</a:t>
            </a:r>
          </a:p>
        </p:txBody>
      </p:sp>
      <p:sp>
        <p:nvSpPr>
          <p:cNvPr id="30727" name="Rectangle 5"/>
          <p:cNvSpPr>
            <a:spLocks/>
          </p:cNvSpPr>
          <p:nvPr/>
        </p:nvSpPr>
        <p:spPr bwMode="auto">
          <a:xfrm>
            <a:off x="5426075" y="5729288"/>
            <a:ext cx="27687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9688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  <a:cs typeface="Times New Roman" panose="02020603050405020304" pitchFamily="18" charset="0"/>
                <a:sym typeface="Times New Roman" panose="02020603050405020304" pitchFamily="18" charset="0"/>
              </a:rPr>
              <a:t>Quantity demanded</a:t>
            </a:r>
          </a:p>
        </p:txBody>
      </p:sp>
      <p:sp>
        <p:nvSpPr>
          <p:cNvPr id="30728" name="Rectangle 6"/>
          <p:cNvSpPr>
            <a:spLocks/>
          </p:cNvSpPr>
          <p:nvPr/>
        </p:nvSpPr>
        <p:spPr bwMode="auto">
          <a:xfrm>
            <a:off x="1204913" y="1600200"/>
            <a:ext cx="7825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9688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  <a:cs typeface="Times New Roman" panose="02020603050405020304" pitchFamily="18" charset="0"/>
                <a:sym typeface="Times New Roman" panose="02020603050405020304" pitchFamily="18" charset="0"/>
              </a:rPr>
              <a:t>Price</a:t>
            </a:r>
          </a:p>
        </p:txBody>
      </p:sp>
      <p:sp>
        <p:nvSpPr>
          <p:cNvPr id="30729" name="Line 7"/>
          <p:cNvSpPr>
            <a:spLocks noChangeShapeType="1"/>
          </p:cNvSpPr>
          <p:nvPr/>
        </p:nvSpPr>
        <p:spPr bwMode="auto">
          <a:xfrm>
            <a:off x="2209800" y="3367088"/>
            <a:ext cx="5105400" cy="1587"/>
          </a:xfrm>
          <a:prstGeom prst="line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973706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80791"/>
            <a:ext cx="8534400" cy="93345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Ins="130176"/>
          <a:lstStyle/>
          <a:p>
            <a:pPr eaLnBrk="1" hangingPunct="1"/>
            <a:r>
              <a:rPr lang="en-US" altLang="en-US" dirty="0">
                <a:cs typeface="Times New Roman Bold Italic" panose="02020703060505090304" pitchFamily="18" charset="0"/>
                <a:sym typeface="Times New Roman Bold Italic" panose="02020703060505090304" pitchFamily="18" charset="0"/>
              </a:rPr>
              <a:t> </a:t>
            </a:r>
            <a:r>
              <a:rPr lang="en-US" altLang="en-US" dirty="0" smtClean="0">
                <a:cs typeface="Times New Roman Bold Italic" panose="02020703060505090304" pitchFamily="18" charset="0"/>
                <a:sym typeface="Times New Roman Bold Italic" panose="02020703060505090304" pitchFamily="18" charset="0"/>
              </a:rPr>
              <a:t>  Slope and elasticity</a:t>
            </a:r>
            <a:endParaRPr lang="en-US" altLang="en-US" dirty="0" smtClean="0">
              <a:ea typeface="ヒラギノ明朝 ProN W6"/>
              <a:cs typeface="ヒラギノ明朝 ProN W6"/>
              <a:sym typeface="Times New Roman Bold Italic" panose="02020703060505090304" pitchFamily="18" charset="0"/>
            </a:endParaRPr>
          </a:p>
        </p:txBody>
      </p:sp>
      <p:sp>
        <p:nvSpPr>
          <p:cNvPr id="30724" name="Line 2"/>
          <p:cNvSpPr>
            <a:spLocks noChangeShapeType="1"/>
          </p:cNvSpPr>
          <p:nvPr/>
        </p:nvSpPr>
        <p:spPr bwMode="auto">
          <a:xfrm>
            <a:off x="2209800" y="1766888"/>
            <a:ext cx="1588" cy="396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AU" dirty="0"/>
          </a:p>
        </p:txBody>
      </p:sp>
      <p:sp>
        <p:nvSpPr>
          <p:cNvPr id="30725" name="Line 3"/>
          <p:cNvSpPr>
            <a:spLocks noChangeShapeType="1"/>
          </p:cNvSpPr>
          <p:nvPr/>
        </p:nvSpPr>
        <p:spPr bwMode="auto">
          <a:xfrm>
            <a:off x="2209800" y="5729288"/>
            <a:ext cx="5105400" cy="15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0726" name="Rectangle 4"/>
          <p:cNvSpPr>
            <a:spLocks/>
          </p:cNvSpPr>
          <p:nvPr/>
        </p:nvSpPr>
        <p:spPr bwMode="auto">
          <a:xfrm>
            <a:off x="6332032" y="5297488"/>
            <a:ext cx="11858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9688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  <a:sym typeface="Times New Roman" panose="02020603050405020304" pitchFamily="18" charset="0"/>
              </a:rPr>
              <a:t>Demand</a:t>
            </a:r>
          </a:p>
        </p:txBody>
      </p:sp>
      <p:sp>
        <p:nvSpPr>
          <p:cNvPr id="30727" name="Rectangle 5"/>
          <p:cNvSpPr>
            <a:spLocks/>
          </p:cNvSpPr>
          <p:nvPr/>
        </p:nvSpPr>
        <p:spPr bwMode="auto">
          <a:xfrm>
            <a:off x="7315200" y="5729288"/>
            <a:ext cx="3032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9688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cs typeface="Times New Roman" panose="02020603050405020304" pitchFamily="18" charset="0"/>
                <a:sym typeface="Times New Roman" panose="02020603050405020304" pitchFamily="18" charset="0"/>
              </a:rPr>
              <a:t>Q</a:t>
            </a:r>
            <a:endParaRPr lang="en-US" altLang="en-US" sz="2400" dirty="0"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0728" name="Rectangle 6"/>
          <p:cNvSpPr>
            <a:spLocks/>
          </p:cNvSpPr>
          <p:nvPr/>
        </p:nvSpPr>
        <p:spPr bwMode="auto">
          <a:xfrm>
            <a:off x="1915887" y="1408352"/>
            <a:ext cx="2519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9688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cs typeface="Times New Roman" panose="02020603050405020304" pitchFamily="18" charset="0"/>
                <a:sym typeface="Times New Roman" panose="02020603050405020304" pitchFamily="18" charset="0"/>
              </a:rPr>
              <a:t>P</a:t>
            </a:r>
            <a:endParaRPr lang="en-US" altLang="en-US" sz="2400" dirty="0"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0729" name="Line 7"/>
          <p:cNvSpPr>
            <a:spLocks noChangeShapeType="1"/>
          </p:cNvSpPr>
          <p:nvPr/>
        </p:nvSpPr>
        <p:spPr bwMode="auto">
          <a:xfrm>
            <a:off x="2219546" y="2284368"/>
            <a:ext cx="4112486" cy="3434124"/>
          </a:xfrm>
          <a:prstGeom prst="line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2" name="TextBox 1"/>
          <p:cNvSpPr txBox="1"/>
          <p:nvPr/>
        </p:nvSpPr>
        <p:spPr>
          <a:xfrm>
            <a:off x="1738807" y="2039928"/>
            <a:ext cx="6061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600" dirty="0" smtClean="0"/>
              <a:t>5</a:t>
            </a:r>
          </a:p>
          <a:p>
            <a:pPr>
              <a:lnSpc>
                <a:spcPct val="150000"/>
              </a:lnSpc>
            </a:pPr>
            <a:endParaRPr lang="en-AU" sz="1600" dirty="0" smtClean="0"/>
          </a:p>
          <a:p>
            <a:pPr>
              <a:lnSpc>
                <a:spcPct val="150000"/>
              </a:lnSpc>
            </a:pPr>
            <a:r>
              <a:rPr lang="en-AU" sz="1600" dirty="0" smtClean="0"/>
              <a:t>4</a:t>
            </a:r>
          </a:p>
          <a:p>
            <a:pPr>
              <a:lnSpc>
                <a:spcPct val="150000"/>
              </a:lnSpc>
            </a:pPr>
            <a:endParaRPr lang="en-AU" sz="1600" dirty="0"/>
          </a:p>
          <a:p>
            <a:pPr>
              <a:lnSpc>
                <a:spcPct val="150000"/>
              </a:lnSpc>
            </a:pPr>
            <a:r>
              <a:rPr lang="en-AU" sz="1600" dirty="0" smtClean="0"/>
              <a:t>3</a:t>
            </a:r>
          </a:p>
          <a:p>
            <a:pPr>
              <a:lnSpc>
                <a:spcPct val="150000"/>
              </a:lnSpc>
            </a:pPr>
            <a:endParaRPr lang="en-AU" sz="1600" dirty="0" smtClean="0"/>
          </a:p>
          <a:p>
            <a:pPr>
              <a:lnSpc>
                <a:spcPct val="150000"/>
              </a:lnSpc>
            </a:pPr>
            <a:r>
              <a:rPr lang="en-AU" sz="1600" dirty="0" smtClean="0"/>
              <a:t>2</a:t>
            </a:r>
          </a:p>
          <a:p>
            <a:pPr>
              <a:lnSpc>
                <a:spcPct val="150000"/>
              </a:lnSpc>
            </a:pPr>
            <a:endParaRPr lang="en-AU" sz="1600" dirty="0"/>
          </a:p>
          <a:p>
            <a:pPr>
              <a:lnSpc>
                <a:spcPct val="150000"/>
              </a:lnSpc>
            </a:pPr>
            <a:r>
              <a:rPr lang="en-AU" sz="1600" dirty="0" smtClean="0"/>
              <a:t>1</a:t>
            </a:r>
            <a:endParaRPr lang="en-A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890451" y="5758422"/>
            <a:ext cx="557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0           1            2           3           4            5</a:t>
            </a:r>
            <a:endParaRPr lang="en-AU" dirty="0"/>
          </a:p>
        </p:txBody>
      </p:sp>
      <p:sp>
        <p:nvSpPr>
          <p:cNvPr id="4" name="Oval 3"/>
          <p:cNvSpPr/>
          <p:nvPr/>
        </p:nvSpPr>
        <p:spPr bwMode="auto">
          <a:xfrm>
            <a:off x="2829854" y="2756087"/>
            <a:ext cx="216072" cy="318986"/>
          </a:xfrm>
          <a:prstGeom prst="ellipse">
            <a:avLst/>
          </a:prstGeom>
          <a:solidFill>
            <a:srgbClr val="FFFF00"/>
          </a:solidFill>
          <a:ln w="317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707904" y="3501008"/>
            <a:ext cx="216072" cy="318986"/>
          </a:xfrm>
          <a:prstGeom prst="ellipse">
            <a:avLst/>
          </a:prstGeom>
          <a:solidFill>
            <a:srgbClr val="FFFF00"/>
          </a:solidFill>
          <a:ln w="317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546428" y="4221088"/>
            <a:ext cx="216072" cy="318986"/>
          </a:xfrm>
          <a:prstGeom prst="ellipse">
            <a:avLst/>
          </a:prstGeom>
          <a:solidFill>
            <a:srgbClr val="FFFF00"/>
          </a:solidFill>
          <a:ln w="317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364088" y="4942259"/>
            <a:ext cx="216072" cy="318986"/>
          </a:xfrm>
          <a:prstGeom prst="ellipse">
            <a:avLst/>
          </a:prstGeom>
          <a:solidFill>
            <a:srgbClr val="FFFF00"/>
          </a:solidFill>
          <a:ln w="317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9854" y="2284368"/>
            <a:ext cx="446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3673777" y="3129321"/>
            <a:ext cx="446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01399" y="3854150"/>
            <a:ext cx="446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</a:t>
            </a:r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5357159" y="4572819"/>
            <a:ext cx="446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7984" y="852659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Calculate:</a:t>
            </a:r>
          </a:p>
          <a:p>
            <a:r>
              <a:rPr lang="en-AU" dirty="0"/>
              <a:t>	</a:t>
            </a:r>
            <a:r>
              <a:rPr lang="en-AU" dirty="0" smtClean="0"/>
              <a:t>PED from point A to B</a:t>
            </a:r>
          </a:p>
          <a:p>
            <a:r>
              <a:rPr lang="en-AU" dirty="0"/>
              <a:t>	</a:t>
            </a:r>
            <a:r>
              <a:rPr lang="en-AU" dirty="0" smtClean="0"/>
              <a:t>PED from point B to C</a:t>
            </a:r>
          </a:p>
          <a:p>
            <a:r>
              <a:rPr lang="en-AU" dirty="0"/>
              <a:t>	</a:t>
            </a:r>
            <a:r>
              <a:rPr lang="en-AU" dirty="0" smtClean="0"/>
              <a:t>PED from point C to D</a:t>
            </a:r>
          </a:p>
          <a:p>
            <a:r>
              <a:rPr lang="en-AU" dirty="0"/>
              <a:t>	</a:t>
            </a:r>
            <a:r>
              <a:rPr lang="en-AU" dirty="0" smtClean="0"/>
              <a:t>PED from point D to E</a:t>
            </a:r>
            <a:endParaRPr lang="en-AU" dirty="0"/>
          </a:p>
        </p:txBody>
      </p:sp>
      <p:sp>
        <p:nvSpPr>
          <p:cNvPr id="20" name="Oval 19"/>
          <p:cNvSpPr/>
          <p:nvPr/>
        </p:nvSpPr>
        <p:spPr bwMode="auto">
          <a:xfrm>
            <a:off x="6166257" y="5513388"/>
            <a:ext cx="216072" cy="318986"/>
          </a:xfrm>
          <a:prstGeom prst="ellipse">
            <a:avLst/>
          </a:prstGeom>
          <a:solidFill>
            <a:srgbClr val="FFFF00"/>
          </a:solidFill>
          <a:ln w="317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51292" y="5160723"/>
            <a:ext cx="446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E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285293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Price elasticity and the slope of the curve are not the same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251656023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80791"/>
            <a:ext cx="8534400" cy="93345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Ins="130176"/>
          <a:lstStyle/>
          <a:p>
            <a:pPr eaLnBrk="1" hangingPunct="1"/>
            <a:r>
              <a:rPr lang="en-US" altLang="en-US" dirty="0">
                <a:cs typeface="Times New Roman Bold Italic" panose="02020703060505090304" pitchFamily="18" charset="0"/>
                <a:sym typeface="Times New Roman Bold Italic" panose="02020703060505090304" pitchFamily="18" charset="0"/>
              </a:rPr>
              <a:t> </a:t>
            </a:r>
            <a:r>
              <a:rPr lang="en-US" altLang="en-US" dirty="0" smtClean="0">
                <a:cs typeface="Times New Roman Bold Italic" panose="02020703060505090304" pitchFamily="18" charset="0"/>
                <a:sym typeface="Times New Roman Bold Italic" panose="02020703060505090304" pitchFamily="18" charset="0"/>
              </a:rPr>
              <a:t>  Unit Elastic Demand</a:t>
            </a:r>
            <a:endParaRPr lang="en-US" altLang="en-US" dirty="0" smtClean="0">
              <a:ea typeface="ヒラギノ明朝 ProN W6"/>
              <a:cs typeface="ヒラギノ明朝 ProN W6"/>
              <a:sym typeface="Times New Roman Bold Italic" panose="02020703060505090304" pitchFamily="18" charset="0"/>
            </a:endParaRPr>
          </a:p>
        </p:txBody>
      </p:sp>
      <p:sp>
        <p:nvSpPr>
          <p:cNvPr id="30724" name="Line 2"/>
          <p:cNvSpPr>
            <a:spLocks noChangeShapeType="1"/>
          </p:cNvSpPr>
          <p:nvPr/>
        </p:nvSpPr>
        <p:spPr bwMode="auto">
          <a:xfrm>
            <a:off x="2209800" y="1766888"/>
            <a:ext cx="1588" cy="396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0725" name="Line 3"/>
          <p:cNvSpPr>
            <a:spLocks noChangeShapeType="1"/>
          </p:cNvSpPr>
          <p:nvPr/>
        </p:nvSpPr>
        <p:spPr bwMode="auto">
          <a:xfrm>
            <a:off x="2209800" y="5729288"/>
            <a:ext cx="51054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0726" name="Rectangle 4"/>
          <p:cNvSpPr>
            <a:spLocks/>
          </p:cNvSpPr>
          <p:nvPr/>
        </p:nvSpPr>
        <p:spPr bwMode="auto">
          <a:xfrm>
            <a:off x="5445452" y="4850356"/>
            <a:ext cx="11858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9688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  <a:sym typeface="Times New Roman" panose="02020603050405020304" pitchFamily="18" charset="0"/>
              </a:rPr>
              <a:t>Demand</a:t>
            </a:r>
          </a:p>
        </p:txBody>
      </p:sp>
      <p:sp>
        <p:nvSpPr>
          <p:cNvPr id="30727" name="Rectangle 5"/>
          <p:cNvSpPr>
            <a:spLocks/>
          </p:cNvSpPr>
          <p:nvPr/>
        </p:nvSpPr>
        <p:spPr bwMode="auto">
          <a:xfrm>
            <a:off x="5426075" y="5729288"/>
            <a:ext cx="25495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9688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  <a:sym typeface="Times New Roman" panose="02020603050405020304" pitchFamily="18" charset="0"/>
              </a:rPr>
              <a:t>Quantity demanded</a:t>
            </a:r>
          </a:p>
        </p:txBody>
      </p:sp>
      <p:sp>
        <p:nvSpPr>
          <p:cNvPr id="30728" name="Rectangle 6"/>
          <p:cNvSpPr>
            <a:spLocks/>
          </p:cNvSpPr>
          <p:nvPr/>
        </p:nvSpPr>
        <p:spPr bwMode="auto">
          <a:xfrm>
            <a:off x="1204913" y="1600200"/>
            <a:ext cx="7794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9688" bIns="0">
            <a:spAutoFit/>
          </a:bodyPr>
          <a:lstStyle>
            <a:lvl1pPr marL="396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Times New Roman" panose="02020603050405020304" pitchFamily="18" charset="0"/>
                <a:sym typeface="Times New Roman" panose="02020603050405020304" pitchFamily="18" charset="0"/>
              </a:rPr>
              <a:t>Price</a:t>
            </a:r>
          </a:p>
        </p:txBody>
      </p:sp>
      <p:sp>
        <p:nvSpPr>
          <p:cNvPr id="2" name="Arc 1"/>
          <p:cNvSpPr/>
          <p:nvPr/>
        </p:nvSpPr>
        <p:spPr bwMode="auto">
          <a:xfrm rot="10800000">
            <a:off x="2843808" y="620688"/>
            <a:ext cx="4915768" cy="4421336"/>
          </a:xfrm>
          <a:prstGeom prst="arc">
            <a:avLst/>
          </a:prstGeom>
          <a:noFill/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38383" y="1598613"/>
            <a:ext cx="2710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PED = 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351532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Total revenue test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499584" y="2564904"/>
            <a:ext cx="984184" cy="19442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803121" y="1535837"/>
            <a:ext cx="17756" cy="437669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1834412" y="5920785"/>
            <a:ext cx="4615549" cy="925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17432" y="5766892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Q</a:t>
            </a:r>
            <a:endParaRPr lang="en-A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554485" y="5904461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33919" y="1169563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P</a:t>
            </a:r>
            <a:endParaRPr lang="en-AU" b="1" dirty="0"/>
          </a:p>
        </p:txBody>
      </p:sp>
      <p:cxnSp>
        <p:nvCxnSpPr>
          <p:cNvPr id="18" name="Straight Connector 17"/>
          <p:cNvCxnSpPr/>
          <p:nvPr/>
        </p:nvCxnSpPr>
        <p:spPr>
          <a:xfrm flipH="1" flipV="1">
            <a:off x="2269367" y="3018220"/>
            <a:ext cx="4293369" cy="92236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17432" y="3837750"/>
            <a:ext cx="559357" cy="37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15557" y="1351171"/>
            <a:ext cx="3925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Market for apples</a:t>
            </a:r>
            <a:endParaRPr lang="en-AU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822951" y="3515360"/>
            <a:ext cx="2667143" cy="1859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797730" y="3903616"/>
            <a:ext cx="4379576" cy="830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490094" y="3477963"/>
            <a:ext cx="12402" cy="2473595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177306" y="3933891"/>
            <a:ext cx="10366" cy="197057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696742" y="5943827"/>
            <a:ext cx="75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     Q              </a:t>
            </a:r>
            <a:endParaRPr lang="en-AU" dirty="0"/>
          </a:p>
        </p:txBody>
      </p:sp>
      <p:sp>
        <p:nvSpPr>
          <p:cNvPr id="26" name="TextBox 25"/>
          <p:cNvSpPr txBox="1"/>
          <p:nvPr/>
        </p:nvSpPr>
        <p:spPr>
          <a:xfrm>
            <a:off x="1362360" y="3704783"/>
            <a:ext cx="429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</a:t>
            </a:r>
            <a:endParaRPr lang="en-AU" dirty="0"/>
          </a:p>
        </p:txBody>
      </p:sp>
      <p:sp>
        <p:nvSpPr>
          <p:cNvPr id="27" name="Rectangle 26"/>
          <p:cNvSpPr/>
          <p:nvPr/>
        </p:nvSpPr>
        <p:spPr>
          <a:xfrm>
            <a:off x="1820877" y="3505961"/>
            <a:ext cx="2662464" cy="3696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Rectangle 27"/>
          <p:cNvSpPr/>
          <p:nvPr/>
        </p:nvSpPr>
        <p:spPr>
          <a:xfrm>
            <a:off x="4483341" y="3925710"/>
            <a:ext cx="1687212" cy="19750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TextBox 28"/>
          <p:cNvSpPr txBox="1"/>
          <p:nvPr/>
        </p:nvSpPr>
        <p:spPr>
          <a:xfrm>
            <a:off x="4346400" y="5663322"/>
            <a:ext cx="75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     Q</a:t>
            </a:r>
            <a:r>
              <a:rPr lang="en-AU" baseline="-25000" dirty="0" smtClean="0"/>
              <a:t>1</a:t>
            </a:r>
            <a:r>
              <a:rPr lang="en-AU" dirty="0" smtClean="0"/>
              <a:t>             </a:t>
            </a:r>
            <a:endParaRPr lang="en-AU" dirty="0"/>
          </a:p>
        </p:txBody>
      </p:sp>
      <p:sp>
        <p:nvSpPr>
          <p:cNvPr id="30" name="TextBox 29"/>
          <p:cNvSpPr txBox="1"/>
          <p:nvPr/>
        </p:nvSpPr>
        <p:spPr>
          <a:xfrm>
            <a:off x="1357150" y="3330694"/>
            <a:ext cx="429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</a:t>
            </a:r>
            <a:r>
              <a:rPr lang="en-AU" baseline="-25000" dirty="0" smtClean="0"/>
              <a:t>1</a:t>
            </a:r>
            <a:endParaRPr lang="en-AU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2116520" y="3492559"/>
            <a:ext cx="2428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Revenue gained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4726329" y="4350059"/>
            <a:ext cx="1450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Revenue foregone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889080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/>
      <p:bldP spid="30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755576" y="4094296"/>
            <a:ext cx="74326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C0000"/>
                </a:solidFill>
                <a:latin typeface="+mj-lt"/>
              </a:rPr>
              <a:t>HOW MUCH MORE OR LESS?</a:t>
            </a:r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1928341" y="4933359"/>
            <a:ext cx="48355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C0000"/>
                </a:solidFill>
                <a:latin typeface="+mj-lt"/>
              </a:rPr>
              <a:t>DOES IT MATTER?</a:t>
            </a:r>
          </a:p>
        </p:txBody>
      </p:sp>
      <p:sp>
        <p:nvSpPr>
          <p:cNvPr id="130056" name="Rectangle 8"/>
          <p:cNvSpPr>
            <a:spLocks noChangeArrowheads="1"/>
          </p:cNvSpPr>
          <p:nvPr/>
        </p:nvSpPr>
        <p:spPr bwMode="auto">
          <a:xfrm>
            <a:off x="818679" y="1469504"/>
            <a:ext cx="79470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+mj-lt"/>
              </a:rPr>
              <a:t>THE LAW OF DEMAND SAYS...</a:t>
            </a:r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-73496" y="2155304"/>
            <a:ext cx="8839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99"/>
                </a:solidFill>
                <a:latin typeface="+mj-lt"/>
              </a:rPr>
              <a:t>Consumers will buy more when prices go down and less when prices go up</a:t>
            </a:r>
          </a:p>
        </p:txBody>
      </p:sp>
    </p:spTree>
    <p:extLst>
      <p:ext uri="{BB962C8B-B14F-4D97-AF65-F5344CB8AC3E}">
        <p14:creationId xmlns:p14="http://schemas.microsoft.com/office/powerpoint/2010/main" val="2527700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2" grpId="0" autoUpdateAnimBg="0"/>
      <p:bldP spid="130053" grpId="0" autoUpdateAnimBg="0"/>
      <p:bldP spid="130056" grpId="0" autoUpdateAnimBg="0"/>
      <p:bldP spid="13005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Total revenue test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1806341" y="5920785"/>
            <a:ext cx="4615549" cy="925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339851" y="5904461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Q</a:t>
            </a:r>
            <a:endParaRPr lang="en-A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54485" y="5904461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14271" y="1174418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P</a:t>
            </a:r>
            <a:endParaRPr lang="en-AU" b="1" dirty="0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3272609" y="1915046"/>
            <a:ext cx="1220984" cy="348327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96829" y="5225375"/>
            <a:ext cx="559357" cy="37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15557" y="1351171"/>
            <a:ext cx="3925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Market for </a:t>
            </a:r>
            <a:r>
              <a:rPr lang="en-AU" dirty="0" smtClean="0"/>
              <a:t>petrol</a:t>
            </a:r>
            <a:endParaRPr lang="en-A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926762" y="2421189"/>
            <a:ext cx="1598282" cy="7661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97730" y="3903616"/>
            <a:ext cx="2152833" cy="17959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96995" y="2431913"/>
            <a:ext cx="0" cy="3445406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929739" y="3889449"/>
            <a:ext cx="10366" cy="197057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96973" y="5973507"/>
            <a:ext cx="75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     Q              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1362360" y="3704783"/>
            <a:ext cx="429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</a:t>
            </a:r>
            <a:endParaRPr lang="en-AU" dirty="0"/>
          </a:p>
        </p:txBody>
      </p:sp>
      <p:sp>
        <p:nvSpPr>
          <p:cNvPr id="17" name="Rectangle 16"/>
          <p:cNvSpPr/>
          <p:nvPr/>
        </p:nvSpPr>
        <p:spPr>
          <a:xfrm>
            <a:off x="1830145" y="2405824"/>
            <a:ext cx="1611813" cy="14936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/>
          <p:cNvSpPr/>
          <p:nvPr/>
        </p:nvSpPr>
        <p:spPr>
          <a:xfrm>
            <a:off x="3396995" y="3913350"/>
            <a:ext cx="518249" cy="196497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TextBox 18"/>
          <p:cNvSpPr txBox="1"/>
          <p:nvPr/>
        </p:nvSpPr>
        <p:spPr>
          <a:xfrm>
            <a:off x="3199658" y="5689520"/>
            <a:ext cx="75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     Q</a:t>
            </a:r>
            <a:r>
              <a:rPr lang="en-AU" baseline="-25000" dirty="0" smtClean="0"/>
              <a:t>1</a:t>
            </a:r>
            <a:r>
              <a:rPr lang="en-AU" dirty="0" smtClean="0"/>
              <a:t>             </a:t>
            </a:r>
            <a:endParaRPr lang="en-AU" dirty="0"/>
          </a:p>
        </p:txBody>
      </p:sp>
      <p:sp>
        <p:nvSpPr>
          <p:cNvPr id="20" name="TextBox 19"/>
          <p:cNvSpPr txBox="1"/>
          <p:nvPr/>
        </p:nvSpPr>
        <p:spPr>
          <a:xfrm>
            <a:off x="1335336" y="2235612"/>
            <a:ext cx="429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</a:t>
            </a:r>
            <a:r>
              <a:rPr lang="en-AU" baseline="-25000" dirty="0" smtClean="0"/>
              <a:t>1</a:t>
            </a:r>
            <a:endParaRPr lang="en-AU" baseline="-25000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03121" y="1535837"/>
            <a:ext cx="17756" cy="437669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40211" y="2821937"/>
            <a:ext cx="1188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Revenue gained</a:t>
            </a:r>
            <a:endParaRPr lang="en-AU" dirty="0"/>
          </a:p>
        </p:txBody>
      </p:sp>
      <p:sp>
        <p:nvSpPr>
          <p:cNvPr id="23" name="TextBox 22"/>
          <p:cNvSpPr txBox="1"/>
          <p:nvPr/>
        </p:nvSpPr>
        <p:spPr>
          <a:xfrm>
            <a:off x="4403025" y="4288181"/>
            <a:ext cx="138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Revenue foregone</a:t>
            </a:r>
            <a:endParaRPr lang="en-AU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 flipV="1">
            <a:off x="3665129" y="4545586"/>
            <a:ext cx="737896" cy="69658"/>
          </a:xfrm>
          <a:prstGeom prst="straightConnector1">
            <a:avLst/>
          </a:prstGeom>
          <a:noFill/>
          <a:ln w="47625" cap="flat" cmpd="sng" algn="ctr">
            <a:solidFill>
              <a:schemeClr val="tx1">
                <a:alpha val="99000"/>
              </a:schemeClr>
            </a:solidFill>
            <a:prstDash val="solid"/>
            <a:round/>
            <a:headEnd type="none" w="med" len="med"/>
            <a:tailEnd type="triangle"/>
          </a:ln>
          <a:effectLst>
            <a:outerShdw dist="35921" dir="2700000" sx="1000" sy="1000" algn="ctr" rotWithShape="0">
              <a:srgbClr val="4D4D4D"/>
            </a:outerShdw>
          </a:effectLst>
        </p:spPr>
      </p:cxnSp>
    </p:spTree>
    <p:extLst>
      <p:ext uri="{BB962C8B-B14F-4D97-AF65-F5344CB8AC3E}">
        <p14:creationId xmlns:p14="http://schemas.microsoft.com/office/powerpoint/2010/main" val="29885316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 animBg="1"/>
      <p:bldP spid="18" grpId="0" animBg="1"/>
      <p:bldP spid="19" grpId="0"/>
      <p:bldP spid="20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1"/>
          <p:cNvSpPr>
            <a:spLocks noGrp="1" noChangeArrowheads="1"/>
          </p:cNvSpPr>
          <p:nvPr>
            <p:ph type="title"/>
          </p:nvPr>
        </p:nvSpPr>
        <p:spPr>
          <a:xfrm>
            <a:off x="755576" y="-315416"/>
            <a:ext cx="9067800" cy="1371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Ins="130176"/>
          <a:lstStyle/>
          <a:p>
            <a:pPr eaLnBrk="1" hangingPunct="1"/>
            <a:r>
              <a:rPr lang="en-US" altLang="en-US" dirty="0" smtClean="0">
                <a:cs typeface="Times New Roman Bold Italic" panose="02020703060505090304" pitchFamily="18" charset="0"/>
                <a:sym typeface="Times New Roman Bold Italic" panose="02020703060505090304" pitchFamily="18" charset="0"/>
              </a:rPr>
              <a:t>Price</a:t>
            </a:r>
            <a:r>
              <a:rPr lang="en-US" altLang="en-US" dirty="0" smtClean="0"/>
              <a:t> </a:t>
            </a:r>
            <a:r>
              <a:rPr lang="en-US" altLang="en-US" dirty="0" smtClean="0">
                <a:cs typeface="Times New Roman Bold Italic" panose="02020703060505090304" pitchFamily="18" charset="0"/>
                <a:sym typeface="Times New Roman Bold Italic" panose="02020703060505090304" pitchFamily="18" charset="0"/>
              </a:rPr>
              <a:t>Elasticity of Demand and Total Revenue</a:t>
            </a:r>
            <a:r>
              <a:rPr lang="en-US" altLang="en-US" dirty="0" smtClean="0">
                <a:solidFill>
                  <a:srgbClr val="FAFD00"/>
                </a:solidFill>
              </a:rPr>
              <a:t>  </a:t>
            </a: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25550"/>
            <a:ext cx="8763000" cy="4867746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rIns="130176"/>
          <a:lstStyle/>
          <a:p>
            <a:pPr marL="0" indent="0" eaLnBrk="1" hangingPunct="1">
              <a:lnSpc>
                <a:spcPct val="90000"/>
              </a:lnSpc>
            </a:pPr>
            <a:r>
              <a:rPr lang="en-US" altLang="en-US" sz="2800" dirty="0" smtClean="0"/>
              <a:t>If you know the price elasticity of demand of a product, you can forecast the effects of price changes on total revenue.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80928"/>
            <a:ext cx="3312368" cy="297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026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Determinants of PED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AU" dirty="0" smtClean="0"/>
              <a:t>Number and closeness of substitutes</a:t>
            </a:r>
          </a:p>
          <a:p>
            <a:pPr marL="457200" indent="-457200">
              <a:buAutoNum type="arabicPeriod"/>
            </a:pPr>
            <a:r>
              <a:rPr lang="en-AU" dirty="0" smtClean="0"/>
              <a:t>Necessity</a:t>
            </a:r>
          </a:p>
          <a:p>
            <a:pPr marL="457200" indent="-457200">
              <a:buAutoNum type="arabicPeriod"/>
            </a:pPr>
            <a:r>
              <a:rPr lang="en-AU" dirty="0" smtClean="0"/>
              <a:t>The passage of time</a:t>
            </a:r>
          </a:p>
          <a:p>
            <a:pPr marL="457200" indent="-457200">
              <a:buAutoNum type="arabicPeriod"/>
            </a:pPr>
            <a:r>
              <a:rPr lang="en-AU" dirty="0" smtClean="0"/>
              <a:t>Addiction</a:t>
            </a:r>
          </a:p>
          <a:p>
            <a:pPr marL="457200" indent="-457200">
              <a:buAutoNum type="arabicPeriod"/>
            </a:pPr>
            <a:r>
              <a:rPr lang="en-AU" dirty="0" smtClean="0"/>
              <a:t>Proportion of income</a:t>
            </a:r>
          </a:p>
          <a:p>
            <a:pPr marL="457200" indent="-457200">
              <a:buAutoNum type="arabicPeriod"/>
            </a:pPr>
            <a:r>
              <a:rPr lang="en-AU" dirty="0" smtClean="0"/>
              <a:t>Branding and advertising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4144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332656"/>
            <a:ext cx="8229600" cy="469900"/>
          </a:xfrm>
        </p:spPr>
        <p:txBody>
          <a:bodyPr/>
          <a:lstStyle/>
          <a:p>
            <a:r>
              <a:rPr lang="en-AU" dirty="0" smtClean="0"/>
              <a:t>Determinants of PED – Number and closeness of substitutes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369" y="1095018"/>
            <a:ext cx="8075613" cy="4525962"/>
          </a:xfrm>
        </p:spPr>
        <p:txBody>
          <a:bodyPr/>
          <a:lstStyle/>
          <a:p>
            <a:pPr marL="0" indent="0"/>
            <a:r>
              <a:rPr lang="en-AU" dirty="0" smtClean="0"/>
              <a:t>More close substitutes = greater sensitivity to price</a:t>
            </a:r>
          </a:p>
          <a:p>
            <a:pPr marL="0" indent="0"/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77" y="4979411"/>
            <a:ext cx="2376264" cy="1773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57799"/>
            <a:ext cx="2595189" cy="14581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28800"/>
            <a:ext cx="2525919" cy="1469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910781"/>
            <a:ext cx="2581275" cy="1771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78" y="3353382"/>
            <a:ext cx="1540335" cy="14797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353382"/>
            <a:ext cx="1540335" cy="147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083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469900"/>
          </a:xfrm>
        </p:spPr>
        <p:txBody>
          <a:bodyPr/>
          <a:lstStyle/>
          <a:p>
            <a:r>
              <a:rPr lang="en-AU" dirty="0" smtClean="0"/>
              <a:t>Determinants of PED – Necessity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369" y="1095018"/>
            <a:ext cx="8075613" cy="461774"/>
          </a:xfrm>
        </p:spPr>
        <p:txBody>
          <a:bodyPr/>
          <a:lstStyle/>
          <a:p>
            <a:pPr marL="0" indent="0"/>
            <a:r>
              <a:rPr lang="en-AU" dirty="0" smtClean="0"/>
              <a:t>More necessary = more inelastic</a:t>
            </a:r>
          </a:p>
          <a:p>
            <a:pPr marL="0" indent="0"/>
            <a:endParaRPr lang="en-AU" dirty="0"/>
          </a:p>
          <a:p>
            <a:pPr marL="0" indent="0"/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4716016" y="1700808"/>
            <a:ext cx="21602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Food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3491880" y="2352663"/>
            <a:ext cx="21602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Meat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708176" y="4473609"/>
            <a:ext cx="21602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Chicken nuggets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1403648" y="3493072"/>
            <a:ext cx="21602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Beef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3923928" y="3491929"/>
            <a:ext cx="21602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Chicken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6485795" y="3491929"/>
            <a:ext cx="21602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Pork</a:t>
            </a:r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5405675" y="4446529"/>
            <a:ext cx="21602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Chicken wings</a:t>
            </a:r>
            <a:endParaRPr lang="en-AU" dirty="0"/>
          </a:p>
        </p:txBody>
      </p:sp>
      <p:sp>
        <p:nvSpPr>
          <p:cNvPr id="19" name="TextBox 18"/>
          <p:cNvSpPr txBox="1"/>
          <p:nvPr/>
        </p:nvSpPr>
        <p:spPr>
          <a:xfrm>
            <a:off x="3826157" y="5631881"/>
            <a:ext cx="21602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Brand B nuggets</a:t>
            </a:r>
            <a:endParaRPr lang="en-AU" dirty="0"/>
          </a:p>
        </p:txBody>
      </p:sp>
      <p:sp>
        <p:nvSpPr>
          <p:cNvPr id="20" name="TextBox 19"/>
          <p:cNvSpPr txBox="1"/>
          <p:nvPr/>
        </p:nvSpPr>
        <p:spPr>
          <a:xfrm>
            <a:off x="1156331" y="5614018"/>
            <a:ext cx="21602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Brand A nuggets</a:t>
            </a:r>
            <a:endParaRPr lang="en-AU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95536" y="1885474"/>
            <a:ext cx="0" cy="4567862"/>
          </a:xfrm>
          <a:prstGeom prst="straightConnector1">
            <a:avLst/>
          </a:prstGeom>
          <a:noFill/>
          <a:ln w="4127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>
            <a:outerShdw dist="35921" dir="2700000" sx="1000" sy="1000" algn="ctr" rotWithShape="0">
              <a:srgbClr val="4D4D4D"/>
            </a:outerShdw>
          </a:effectLst>
        </p:spPr>
      </p:cxnSp>
      <p:sp>
        <p:nvSpPr>
          <p:cNvPr id="23" name="TextBox 22"/>
          <p:cNvSpPr txBox="1"/>
          <p:nvPr/>
        </p:nvSpPr>
        <p:spPr>
          <a:xfrm>
            <a:off x="6084168" y="2352663"/>
            <a:ext cx="21602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Vegetables</a:t>
            </a:r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481956" y="1770061"/>
            <a:ext cx="134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Inelastic</a:t>
            </a:r>
            <a:endParaRPr lang="en-AU" dirty="0"/>
          </a:p>
        </p:txBody>
      </p:sp>
      <p:sp>
        <p:nvSpPr>
          <p:cNvPr id="25" name="TextBox 24"/>
          <p:cNvSpPr txBox="1"/>
          <p:nvPr/>
        </p:nvSpPr>
        <p:spPr>
          <a:xfrm>
            <a:off x="507469" y="6268670"/>
            <a:ext cx="134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Elastic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38676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Determinants of PED – Addiction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AU" dirty="0" smtClean="0"/>
              <a:t>The extreme of necessity.</a:t>
            </a:r>
          </a:p>
          <a:p>
            <a:pPr marL="0" indent="0"/>
            <a:endParaRPr lang="en-AU" dirty="0"/>
          </a:p>
          <a:p>
            <a:pPr marL="0" indent="0"/>
            <a:r>
              <a:rPr lang="en-AU" dirty="0" smtClean="0"/>
              <a:t>Addicted people can be willing to pay almost any price.</a:t>
            </a:r>
          </a:p>
          <a:p>
            <a:pPr marL="0" indent="0"/>
            <a:endParaRPr lang="en-AU" dirty="0" smtClean="0"/>
          </a:p>
          <a:p>
            <a:pPr marL="0" indent="0"/>
            <a:r>
              <a:rPr lang="en-AU" dirty="0"/>
              <a:t>	</a:t>
            </a:r>
          </a:p>
          <a:p>
            <a:pPr marL="0" indent="0"/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66" y="3714119"/>
            <a:ext cx="2771775" cy="1647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077072"/>
            <a:ext cx="1743075" cy="2619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717032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160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Determinants of PED – The passage of time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AU" dirty="0" smtClean="0"/>
              <a:t>The longer the passage of time, the more elastic demand becomes.</a:t>
            </a:r>
          </a:p>
          <a:p>
            <a:pPr marL="0" indent="0"/>
            <a:endParaRPr lang="en-AU" dirty="0"/>
          </a:p>
          <a:p>
            <a:pPr marL="0" indent="0"/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86497"/>
            <a:ext cx="3940756" cy="1886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501008"/>
            <a:ext cx="30226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681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Determinants of PED – Proportion of Income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AU" dirty="0" smtClean="0"/>
              <a:t>If a small proportion of income is spent on a good, e.g. pencils, chewing gum, a change in price will have negligible impact on quantity demanded. </a:t>
            </a:r>
          </a:p>
          <a:p>
            <a:pPr marL="0" indent="0"/>
            <a:endParaRPr lang="en-AU" dirty="0"/>
          </a:p>
          <a:p>
            <a:pPr marL="0" indent="0"/>
            <a:endParaRPr lang="en-AU" dirty="0" smtClean="0"/>
          </a:p>
          <a:p>
            <a:pPr marL="0" indent="0"/>
            <a:endParaRPr lang="en-AU" dirty="0"/>
          </a:p>
          <a:p>
            <a:pPr marL="0" indent="0"/>
            <a:endParaRPr lang="en-AU" dirty="0" smtClean="0"/>
          </a:p>
          <a:p>
            <a:pPr marL="0" indent="0"/>
            <a:r>
              <a:rPr lang="en-AU" dirty="0" smtClean="0"/>
              <a:t>If a large proportion of income is spent on it, demand will be more elastic.</a:t>
            </a:r>
          </a:p>
          <a:p>
            <a:pPr marL="0" indent="0"/>
            <a:endParaRPr lang="en-AU" dirty="0"/>
          </a:p>
          <a:p>
            <a:pPr marL="0" indent="0"/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708920"/>
            <a:ext cx="2924175" cy="1562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842270"/>
            <a:ext cx="2981325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26" y="5013176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843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Determinants of PED – Branding and advertising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08720"/>
            <a:ext cx="8075613" cy="4525962"/>
          </a:xfrm>
        </p:spPr>
        <p:txBody>
          <a:bodyPr/>
          <a:lstStyle/>
          <a:p>
            <a:pPr marL="0" indent="0"/>
            <a:r>
              <a:rPr lang="en-AU" dirty="0" smtClean="0"/>
              <a:t>Companies try to make it seem as if there are no close substitutes.</a:t>
            </a:r>
          </a:p>
          <a:p>
            <a:pPr marL="0" indent="0"/>
            <a:endParaRPr lang="en-AU" dirty="0"/>
          </a:p>
          <a:p>
            <a:pPr marL="0" indent="0"/>
            <a:endParaRPr lang="en-AU" dirty="0"/>
          </a:p>
        </p:txBody>
      </p:sp>
      <p:pic>
        <p:nvPicPr>
          <p:cNvPr id="6" name="ACTIVE INGREDIENT- JOHNSON'S SORBOLENE - The Checkout - ABC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2277" y="1844824"/>
            <a:ext cx="806489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21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Commodities and PED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08720"/>
            <a:ext cx="8075613" cy="4525962"/>
          </a:xfrm>
        </p:spPr>
        <p:txBody>
          <a:bodyPr/>
          <a:lstStyle/>
          <a:p>
            <a:pPr marL="0" indent="0"/>
            <a:r>
              <a:rPr lang="en-AU" dirty="0" smtClean="0"/>
              <a:t>Primary products or commodities tend to have a lower PED than manufactured goods</a:t>
            </a:r>
          </a:p>
          <a:p>
            <a:pPr marL="0" indent="0"/>
            <a:endParaRPr lang="en-AU" dirty="0"/>
          </a:p>
          <a:p>
            <a:pPr marL="0" indent="0"/>
            <a:endParaRPr lang="en-AU" dirty="0" smtClean="0"/>
          </a:p>
          <a:p>
            <a:pPr marL="0" indent="0"/>
            <a:endParaRPr lang="en-AU" dirty="0"/>
          </a:p>
          <a:p>
            <a:pPr marL="0" indent="0"/>
            <a:endParaRPr lang="en-AU" dirty="0" smtClean="0"/>
          </a:p>
          <a:p>
            <a:pPr marL="0" indent="0"/>
            <a:endParaRPr lang="en-AU" dirty="0"/>
          </a:p>
          <a:p>
            <a:pPr marL="0" indent="0"/>
            <a:r>
              <a:rPr lang="en-AU" dirty="0" smtClean="0"/>
              <a:t>Large investments have already been made to consume these products.  e.g. established products relying on wheat.</a:t>
            </a:r>
          </a:p>
          <a:p>
            <a:pPr marL="0" indent="0"/>
            <a:endParaRPr lang="en-AU" dirty="0"/>
          </a:p>
          <a:p>
            <a:pPr marL="0" indent="0"/>
            <a:r>
              <a:rPr lang="en-AU" dirty="0" smtClean="0"/>
              <a:t>There are high switching costs.  e.g. buying an electric car, building a nuclear power plant.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2809875" cy="1628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678" y="2003697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997" y="190337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002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16706" y="912674"/>
            <a:ext cx="858678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000099"/>
                </a:solidFill>
                <a:latin typeface="+mn-lt"/>
              </a:rPr>
              <a:t>Price elasticity of demand shows </a:t>
            </a:r>
            <a:r>
              <a:rPr lang="en-US" altLang="en-US" sz="3600" b="1" dirty="0">
                <a:solidFill>
                  <a:srgbClr val="000099"/>
                </a:solidFill>
                <a:latin typeface="+mn-lt"/>
              </a:rPr>
              <a:t>how </a:t>
            </a:r>
            <a:r>
              <a:rPr lang="en-US" altLang="en-US" sz="3600" b="1" dirty="0">
                <a:solidFill>
                  <a:srgbClr val="990000"/>
                </a:solidFill>
                <a:latin typeface="+mn-lt"/>
              </a:rPr>
              <a:t>sensitive</a:t>
            </a:r>
            <a:r>
              <a:rPr lang="en-US" altLang="en-US" sz="3600" b="1" dirty="0">
                <a:solidFill>
                  <a:srgbClr val="000099"/>
                </a:solidFill>
                <a:latin typeface="+mn-lt"/>
              </a:rPr>
              <a:t> quantity is to a change in price.</a:t>
            </a:r>
            <a:r>
              <a:rPr lang="en-US" altLang="en-US" sz="3600" dirty="0">
                <a:latin typeface="+mn-lt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667000"/>
            <a:ext cx="5369149" cy="356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214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Manufactured goods </a:t>
            </a:r>
            <a:r>
              <a:rPr lang="en-AU" dirty="0" smtClean="0"/>
              <a:t>and PED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08720"/>
            <a:ext cx="8075613" cy="4525962"/>
          </a:xfrm>
        </p:spPr>
        <p:txBody>
          <a:bodyPr/>
          <a:lstStyle/>
          <a:p>
            <a:pPr marL="0" indent="0"/>
            <a:r>
              <a:rPr lang="en-AU" dirty="0" smtClean="0"/>
              <a:t>Manufactured goods are likely to have closer substitutes</a:t>
            </a:r>
            <a:endParaRPr lang="en-AU" dirty="0" smtClean="0"/>
          </a:p>
          <a:p>
            <a:pPr marL="0" indent="0"/>
            <a:endParaRPr lang="en-AU" dirty="0"/>
          </a:p>
          <a:p>
            <a:pPr marL="0" indent="0"/>
            <a:endParaRPr lang="en-AU" dirty="0" smtClean="0"/>
          </a:p>
          <a:p>
            <a:pPr marL="0" indent="0"/>
            <a:endParaRPr lang="en-AU" dirty="0"/>
          </a:p>
          <a:p>
            <a:pPr marL="0" indent="0"/>
            <a:endParaRPr lang="en-AU" dirty="0" smtClean="0"/>
          </a:p>
          <a:p>
            <a:pPr marL="0" indent="0"/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57799"/>
            <a:ext cx="2595189" cy="14581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28800"/>
            <a:ext cx="2525919" cy="14691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72257"/>
            <a:ext cx="2667000" cy="1714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484791"/>
            <a:ext cx="194421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179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Government intervention and PED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PED is crucial when governments consider indirect taxes.</a:t>
            </a:r>
          </a:p>
          <a:p>
            <a:endParaRPr lang="en-AU" dirty="0"/>
          </a:p>
          <a:p>
            <a:r>
              <a:rPr lang="en-AU" dirty="0" smtClean="0"/>
              <a:t>	Two aims:</a:t>
            </a:r>
          </a:p>
          <a:p>
            <a:r>
              <a:rPr lang="en-AU" dirty="0"/>
              <a:t>	</a:t>
            </a:r>
            <a:r>
              <a:rPr lang="en-AU" dirty="0" smtClean="0"/>
              <a:t>	1. Raise revenue</a:t>
            </a:r>
          </a:p>
          <a:p>
            <a:endParaRPr lang="en-AU" dirty="0" smtClean="0"/>
          </a:p>
          <a:p>
            <a:r>
              <a:rPr lang="en-AU" dirty="0"/>
              <a:t>	</a:t>
            </a:r>
            <a:r>
              <a:rPr lang="en-AU" dirty="0" smtClean="0"/>
              <a:t>	2. Change behaviour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597208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72980" y="44624"/>
            <a:ext cx="10441160" cy="662254"/>
          </a:xfrm>
        </p:spPr>
        <p:txBody>
          <a:bodyPr/>
          <a:lstStyle/>
          <a:p>
            <a:r>
              <a:rPr lang="en-US" altLang="en-US" dirty="0" smtClean="0"/>
              <a:t>Four Types of Elasticity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683568" y="1700808"/>
            <a:ext cx="8358187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3600" b="1" dirty="0">
                <a:solidFill>
                  <a:srgbClr val="000099"/>
                </a:solidFill>
                <a:latin typeface="+mn-lt"/>
              </a:rPr>
              <a:t>Price elasticity of Demand (PED)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3600" b="1" dirty="0">
                <a:solidFill>
                  <a:srgbClr val="000099"/>
                </a:solidFill>
                <a:latin typeface="+mn-lt"/>
              </a:rPr>
              <a:t>Cross-Price Elasticity (XED)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3600" b="1" dirty="0">
                <a:solidFill>
                  <a:srgbClr val="000099"/>
                </a:solidFill>
                <a:latin typeface="+mn-lt"/>
              </a:rPr>
              <a:t>Income Elasticity (YED)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3600" b="1" dirty="0">
                <a:solidFill>
                  <a:srgbClr val="000099"/>
                </a:solidFill>
                <a:latin typeface="+mn-lt"/>
              </a:rPr>
              <a:t>Price elasticity of Supply (PES)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0700116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99662" y="-171400"/>
            <a:ext cx="8305800" cy="1143000"/>
          </a:xfrm>
        </p:spPr>
        <p:txBody>
          <a:bodyPr/>
          <a:lstStyle/>
          <a:p>
            <a:r>
              <a:rPr lang="en-US" altLang="en-US" dirty="0" smtClean="0"/>
              <a:t>Price Elasticity of Demand (PED)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52400" y="762000"/>
            <a:ext cx="8839200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Elasticity of </a:t>
            </a:r>
            <a:r>
              <a:rPr lang="en-US" altLang="en-US" b="1" dirty="0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Demand</a:t>
            </a:r>
            <a:r>
              <a:rPr lang="en-US" altLang="en-US" b="1" dirty="0" smtClean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en-US" altLang="en-US" b="1" dirty="0">
              <a:solidFill>
                <a:srgbClr val="000099"/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b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Measurement of </a:t>
            </a:r>
            <a:r>
              <a:rPr lang="en-US" altLang="en-US" b="1" u="sng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consumers’</a:t>
            </a:r>
            <a:r>
              <a:rPr lang="en-US" altLang="en-US" b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 responsiveness to a change in price.</a:t>
            </a:r>
          </a:p>
          <a:p>
            <a:pPr>
              <a:spcBef>
                <a:spcPct val="0"/>
              </a:spcBef>
            </a:pPr>
            <a:r>
              <a:rPr lang="en-US" altLang="en-US" b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What will happen if prices increase? How much will it effect Quantity Demanded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b="1" dirty="0">
              <a:solidFill>
                <a:srgbClr val="000099"/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Who cares?</a:t>
            </a:r>
            <a:endParaRPr lang="en-US" altLang="en-US" b="1" dirty="0">
              <a:solidFill>
                <a:srgbClr val="000099"/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b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Used by firms to help determine prices and sales</a:t>
            </a:r>
          </a:p>
          <a:p>
            <a:pPr>
              <a:spcBef>
                <a:spcPct val="0"/>
              </a:spcBef>
            </a:pPr>
            <a:r>
              <a:rPr lang="en-US" altLang="en-US" b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Used by the government to decide how to tax </a:t>
            </a:r>
          </a:p>
        </p:txBody>
      </p:sp>
    </p:spTree>
    <p:extLst>
      <p:ext uri="{BB962C8B-B14F-4D97-AF65-F5344CB8AC3E}">
        <p14:creationId xmlns:p14="http://schemas.microsoft.com/office/powerpoint/2010/main" val="215211387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uiExpand="1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543050" y="2238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-17721"/>
            <a:ext cx="9144000" cy="764704"/>
          </a:xfrm>
          <a:noFill/>
        </p:spPr>
        <p:txBody>
          <a:bodyPr/>
          <a:lstStyle/>
          <a:p>
            <a:r>
              <a:rPr lang="en-US" altLang="en-US" dirty="0" smtClean="0"/>
              <a:t>Inelastic Demand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095500" y="1181100"/>
            <a:ext cx="7048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63493" name="Picture 5" descr="Milk 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4495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6" descr="mil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66800"/>
            <a:ext cx="38766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9073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28600"/>
            <a:ext cx="8305800" cy="1143000"/>
          </a:xfrm>
        </p:spPr>
        <p:txBody>
          <a:bodyPr/>
          <a:lstStyle/>
          <a:p>
            <a:pPr algn="l"/>
            <a:r>
              <a:rPr lang="en-US" altLang="en-US" b="1" smtClean="0"/>
              <a:t>Inelastic Demand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152400" y="1524000"/>
            <a:ext cx="5410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If price increases, quantity demanded will fall a little</a:t>
            </a:r>
            <a:endParaRPr lang="en-US" altLang="en-US" sz="1200" b="1" dirty="0">
              <a:solidFill>
                <a:srgbClr val="000099"/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b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If price decreases, quantity demanded increases a little.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In other words, people will continue to buy it. </a:t>
            </a:r>
            <a:endParaRPr lang="en-US" altLang="en-US" sz="2400" b="1" dirty="0">
              <a:solidFill>
                <a:srgbClr val="000099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4516" name="Picture 4" descr="figureA3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" r="49112"/>
          <a:stretch>
            <a:fillRect/>
          </a:stretch>
        </p:blipFill>
        <p:spPr bwMode="auto">
          <a:xfrm>
            <a:off x="5486400" y="228600"/>
            <a:ext cx="350043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5105400" y="19050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20%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8077200" y="3886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5%</a:t>
            </a: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609600"/>
            <a:ext cx="5257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u="sng" dirty="0" err="1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IN</a:t>
            </a:r>
            <a:r>
              <a:rPr lang="en-US" altLang="en-US" sz="2400" b="1" dirty="0" err="1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elastic</a:t>
            </a:r>
            <a:r>
              <a:rPr lang="en-US" altLang="en-US" sz="2400" b="1" dirty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 = Quantity is </a:t>
            </a:r>
            <a:r>
              <a:rPr lang="en-US" altLang="en-US" sz="2400" b="1" u="sng" dirty="0" err="1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IN</a:t>
            </a:r>
            <a:r>
              <a:rPr lang="en-US" altLang="en-US" sz="2400" b="1" dirty="0" err="1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sensitive</a:t>
            </a:r>
            <a:r>
              <a:rPr lang="en-US" altLang="en-US" sz="2400" b="1" dirty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 to a change in price. </a:t>
            </a:r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 flipV="1">
            <a:off x="6781800" y="1905000"/>
            <a:ext cx="0" cy="4572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4521" name="Line 9"/>
          <p:cNvSpPr>
            <a:spLocks noChangeShapeType="1"/>
          </p:cNvSpPr>
          <p:nvPr/>
        </p:nvSpPr>
        <p:spPr bwMode="auto">
          <a:xfrm flipH="1">
            <a:off x="8153400" y="3048000"/>
            <a:ext cx="2286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2133600" y="4800600"/>
            <a:ext cx="1905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Examples:</a:t>
            </a:r>
          </a:p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Petrol</a:t>
            </a:r>
          </a:p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Milk</a:t>
            </a:r>
          </a:p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Nappies</a:t>
            </a:r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223838" y="4267200"/>
            <a:ext cx="89595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+mn-lt"/>
                <a:cs typeface="Times New Roman" panose="02020603050405020304" pitchFamily="18" charset="0"/>
              </a:rPr>
              <a:t>An INELASTIC demand curve is steep! </a:t>
            </a:r>
            <a:r>
              <a:rPr lang="en-US" altLang="en-US" sz="1800" b="1">
                <a:latin typeface="+mn-lt"/>
                <a:cs typeface="Times New Roman" panose="02020603050405020304" pitchFamily="18" charset="0"/>
              </a:rPr>
              <a:t>(looks like an “I”)</a:t>
            </a: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4495800" y="5181600"/>
            <a:ext cx="3124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 dirty="0" smtClean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Medical </a:t>
            </a:r>
            <a:r>
              <a:rPr lang="en-US" altLang="en-US" sz="2400" b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Care</a:t>
            </a:r>
          </a:p>
          <a:p>
            <a:pPr>
              <a:spcBef>
                <a:spcPct val="0"/>
              </a:spcBef>
            </a:pPr>
            <a:r>
              <a:rPr lang="en-US" altLang="en-US" sz="2400" b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Toilet </a:t>
            </a:r>
            <a:r>
              <a:rPr lang="en-US" altLang="en-US" sz="2400" b="1" dirty="0" smtClean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paper</a:t>
            </a:r>
          </a:p>
          <a:p>
            <a:pPr>
              <a:spcBef>
                <a:spcPct val="0"/>
              </a:spcBef>
            </a:pPr>
            <a:r>
              <a:rPr lang="en-US" altLang="en-US" sz="2400" b="1" dirty="0" smtClean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Chewing gum</a:t>
            </a:r>
            <a:endParaRPr lang="en-US" altLang="en-US" sz="2400" b="1" dirty="0">
              <a:solidFill>
                <a:srgbClr val="000099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1210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4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4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4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4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4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4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4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utoUpdateAnimBg="0"/>
      <p:bldP spid="64517" grpId="0" autoUpdateAnimBg="0"/>
      <p:bldP spid="64518" grpId="0" autoUpdateAnimBg="0"/>
      <p:bldP spid="64519" grpId="0" autoUpdateAnimBg="0"/>
      <p:bldP spid="64520" grpId="0" animBg="1"/>
      <p:bldP spid="64521" grpId="0" animBg="1"/>
      <p:bldP spid="64522" grpId="0" build="p" autoUpdateAnimBg="0"/>
      <p:bldP spid="64523" grpId="0" autoUpdateAnimBg="0"/>
      <p:bldP spid="64524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-188590"/>
            <a:ext cx="8305800" cy="1143000"/>
          </a:xfrm>
        </p:spPr>
        <p:txBody>
          <a:bodyPr/>
          <a:lstStyle/>
          <a:p>
            <a:pPr algn="l"/>
            <a:r>
              <a:rPr lang="en-US" altLang="en-US" dirty="0" smtClean="0"/>
              <a:t>Inelastic Demand</a:t>
            </a:r>
          </a:p>
        </p:txBody>
      </p:sp>
      <p:pic>
        <p:nvPicPr>
          <p:cNvPr id="21507" name="Picture 3" descr="figureA3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" r="49112"/>
          <a:stretch>
            <a:fillRect/>
          </a:stretch>
        </p:blipFill>
        <p:spPr bwMode="auto">
          <a:xfrm>
            <a:off x="5486400" y="228600"/>
            <a:ext cx="350043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105400" y="19050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20%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8077200" y="3886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5%</a:t>
            </a: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V="1">
            <a:off x="6781800" y="1905000"/>
            <a:ext cx="0" cy="4572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H="1">
            <a:off x="8153400" y="3048000"/>
            <a:ext cx="2286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228600" y="762000"/>
            <a:ext cx="5334000" cy="391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990000"/>
                </a:solidFill>
                <a:latin typeface="+mn-lt"/>
              </a:rPr>
              <a:t>General Characteristics of </a:t>
            </a:r>
            <a:r>
              <a:rPr lang="en-US" altLang="en-US" sz="3600" b="1" dirty="0" err="1">
                <a:solidFill>
                  <a:srgbClr val="990000"/>
                </a:solidFill>
                <a:latin typeface="+mn-lt"/>
              </a:rPr>
              <a:t>INelastic</a:t>
            </a:r>
            <a:r>
              <a:rPr lang="en-US" altLang="en-US" sz="3600" b="1" dirty="0">
                <a:solidFill>
                  <a:srgbClr val="990000"/>
                </a:solidFill>
                <a:latin typeface="+mn-lt"/>
              </a:rPr>
              <a:t> Goods: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 b="1" dirty="0">
                <a:solidFill>
                  <a:srgbClr val="000099"/>
                </a:solidFill>
                <a:latin typeface="+mn-lt"/>
              </a:rPr>
              <a:t>Few Substitutes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 b="1" dirty="0">
                <a:solidFill>
                  <a:srgbClr val="000099"/>
                </a:solidFill>
                <a:latin typeface="+mn-lt"/>
              </a:rPr>
              <a:t>Necessities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 b="1" dirty="0">
                <a:solidFill>
                  <a:srgbClr val="000099"/>
                </a:solidFill>
                <a:latin typeface="+mn-lt"/>
              </a:rPr>
              <a:t>Small portion of income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 b="1" dirty="0">
                <a:solidFill>
                  <a:srgbClr val="000099"/>
                </a:solidFill>
                <a:latin typeface="+mn-lt"/>
              </a:rPr>
              <a:t>Required now, rather than </a:t>
            </a:r>
            <a:r>
              <a:rPr lang="en-US" altLang="en-US" sz="2400" b="1" dirty="0" smtClean="0">
                <a:solidFill>
                  <a:srgbClr val="000099"/>
                </a:solidFill>
                <a:latin typeface="+mn-lt"/>
              </a:rPr>
              <a:t>later</a:t>
            </a:r>
            <a:endParaRPr lang="en-US" altLang="en-US" sz="2400" dirty="0">
              <a:latin typeface="+mn-lt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 b="1" dirty="0">
                <a:solidFill>
                  <a:srgbClr val="000099"/>
                </a:solidFill>
                <a:latin typeface="+mn-lt"/>
              </a:rPr>
              <a:t>Elasticity coefficient less than 1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00" y="5013176"/>
                <a:ext cx="6779096" cy="1293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 smtClean="0"/>
                  <a:t>PED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𝑃𝑒𝑟𝑐𝑒𝑛𝑡𝑎𝑔𝑒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𝑐h𝑎𝑛𝑔𝑒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𝑞𝑢𝑎𝑛𝑡𝑖𝑡𝑦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𝑑𝑒𝑚𝑎𝑛𝑑𝑒𝑑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𝑝𝑒𝑟𝑐𝑒𝑛𝑡𝑎𝑔𝑒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𝑐h𝑎𝑛𝑔𝑒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𝑝𝑟𝑖𝑐𝑒</m:t>
                        </m:r>
                      </m:den>
                    </m:f>
                  </m:oMath>
                </a14:m>
                <a:r>
                  <a:rPr lang="en-AU" dirty="0" smtClean="0"/>
                  <a:t>  </a:t>
                </a:r>
                <a14:m>
                  <m:oMath xmlns:m="http://schemas.openxmlformats.org/officeDocument/2006/math">
                    <m:r>
                      <a:rPr lang="en-AU" sz="2800" b="0" i="0" smtClean="0">
                        <a:latin typeface="Cambria Math" panose="02040503050406030204" pitchFamily="18" charset="0"/>
                      </a:rPr>
                      <m:t>=  </m:t>
                    </m:r>
                    <m:f>
                      <m:f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A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A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𝑄𝑑</m:t>
                        </m:r>
                      </m:num>
                      <m:den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A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A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r>
                  <a:rPr lang="en-AU" sz="2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−5 </m:t>
                        </m:r>
                      </m:num>
                      <m:den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AU" sz="2800" dirty="0"/>
              </a:p>
              <a:p>
                <a:r>
                  <a:rPr lang="en-AU" dirty="0" smtClean="0"/>
                  <a:t>                                      </a:t>
                </a:r>
                <a:endParaRPr lang="en-AU" sz="3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013176"/>
                <a:ext cx="6779096" cy="1293752"/>
              </a:xfrm>
              <a:prstGeom prst="rect">
                <a:avLst/>
              </a:prstGeom>
              <a:blipFill rotWithShape="0">
                <a:blip r:embed="rId3"/>
                <a:stretch>
                  <a:fillRect l="-71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48264" y="5133310"/>
                <a:ext cx="1606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 dirty="0" smtClean="0">
                          <a:latin typeface="Cambria Math" panose="02040503050406030204" pitchFamily="18" charset="0"/>
                        </a:rPr>
                        <m:t>= −.25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5133310"/>
                <a:ext cx="1606526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23528" y="6309320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Elasticity is generally expressed as a positive value, e.g. PED = 0.25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646242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5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55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55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55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4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543050" y="2238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66563" name="Picture 3" descr="Coke $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40243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095500" y="1181100"/>
            <a:ext cx="7048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66565" name="Picture 5" descr="Cola $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14400"/>
            <a:ext cx="384333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-204787"/>
            <a:ext cx="9144000" cy="1143000"/>
          </a:xfrm>
          <a:noFill/>
        </p:spPr>
        <p:txBody>
          <a:bodyPr/>
          <a:lstStyle/>
          <a:p>
            <a:r>
              <a:rPr lang="en-US" altLang="en-US" dirty="0" smtClean="0"/>
              <a:t>Elastic Demand</a:t>
            </a:r>
          </a:p>
        </p:txBody>
      </p:sp>
    </p:spTree>
    <p:extLst>
      <p:ext uri="{BB962C8B-B14F-4D97-AF65-F5344CB8AC3E}">
        <p14:creationId xmlns:p14="http://schemas.microsoft.com/office/powerpoint/2010/main" val="30066633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62-black-currency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m62-black-currenc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62-black-currenc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3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2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m62-black-currency</Template>
  <TotalTime>20017</TotalTime>
  <Words>882</Words>
  <Application>Microsoft Office PowerPoint</Application>
  <PresentationFormat>On-screen Show (4:3)</PresentationFormat>
  <Paragraphs>211</Paragraphs>
  <Slides>31</Slides>
  <Notes>1</Notes>
  <HiddenSlides>1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ＭＳ Ｐゴシック</vt:lpstr>
      <vt:lpstr>Arial</vt:lpstr>
      <vt:lpstr>Cambria Math</vt:lpstr>
      <vt:lpstr>Neo Sans</vt:lpstr>
      <vt:lpstr>Times New Roman</vt:lpstr>
      <vt:lpstr>Times New Roman Bold Italic</vt:lpstr>
      <vt:lpstr>Wingdings</vt:lpstr>
      <vt:lpstr>ヒラギノ明朝 ProN W6</vt:lpstr>
      <vt:lpstr>m62-black-currency</vt:lpstr>
      <vt:lpstr>3_2</vt:lpstr>
      <vt:lpstr>2_2</vt:lpstr>
      <vt:lpstr>1_It’s not the design of your template</vt:lpstr>
      <vt:lpstr>PowerPoint Presentation</vt:lpstr>
      <vt:lpstr>PowerPoint Presentation</vt:lpstr>
      <vt:lpstr>PowerPoint Presentation</vt:lpstr>
      <vt:lpstr>Four Types of Elasticity</vt:lpstr>
      <vt:lpstr>Price Elasticity of Demand (PED)</vt:lpstr>
      <vt:lpstr>Inelastic Demand</vt:lpstr>
      <vt:lpstr>Inelastic Demand</vt:lpstr>
      <vt:lpstr>Inelastic Demand</vt:lpstr>
      <vt:lpstr>Elastic Demand</vt:lpstr>
      <vt:lpstr>Elastic Demand</vt:lpstr>
      <vt:lpstr>Elastic Demand</vt:lpstr>
      <vt:lpstr>Price Elasticity examples</vt:lpstr>
      <vt:lpstr>Real world example</vt:lpstr>
      <vt:lpstr> Categorising elasticities</vt:lpstr>
      <vt:lpstr>Perfectly Inelastic Demand </vt:lpstr>
      <vt:lpstr>   Perfectly Elastic Demand</vt:lpstr>
      <vt:lpstr>   Slope and elasticity</vt:lpstr>
      <vt:lpstr>   Unit Elastic Demand</vt:lpstr>
      <vt:lpstr>Total revenue test</vt:lpstr>
      <vt:lpstr>Total revenue test</vt:lpstr>
      <vt:lpstr>Price Elasticity of Demand and Total Revenue  </vt:lpstr>
      <vt:lpstr>Determinants of PED</vt:lpstr>
      <vt:lpstr>Determinants of PED – Number and closeness of substitutes</vt:lpstr>
      <vt:lpstr>Determinants of PED – Necessity</vt:lpstr>
      <vt:lpstr>Determinants of PED – Addiction</vt:lpstr>
      <vt:lpstr>Determinants of PED – The passage of time</vt:lpstr>
      <vt:lpstr>Determinants of PED – Proportion of Income</vt:lpstr>
      <vt:lpstr>Determinants of PED – Branding and advertising</vt:lpstr>
      <vt:lpstr>Commodities and PED</vt:lpstr>
      <vt:lpstr>Manufactured goods and PED</vt:lpstr>
      <vt:lpstr>Government intervention and PED</vt:lpstr>
    </vt:vector>
  </TitlesOfParts>
  <Company>The University of Adelaide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MIC2307-16</dc:subject>
  <dc:creator>a1077144</dc:creator>
  <cp:lastModifiedBy>Richard BAUM</cp:lastModifiedBy>
  <cp:revision>221</cp:revision>
  <dcterms:created xsi:type="dcterms:W3CDTF">2013-06-09T05:30:57Z</dcterms:created>
  <dcterms:modified xsi:type="dcterms:W3CDTF">2016-03-03T05:55:10Z</dcterms:modified>
</cp:coreProperties>
</file>