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9"/>
  </p:notesMasterIdLst>
  <p:handoutMasterIdLst>
    <p:handoutMasterId r:id="rId30"/>
  </p:handoutMasterIdLst>
  <p:sldIdLst>
    <p:sldId id="259" r:id="rId5"/>
    <p:sldId id="555" r:id="rId6"/>
    <p:sldId id="556" r:id="rId7"/>
    <p:sldId id="563" r:id="rId8"/>
    <p:sldId id="564" r:id="rId9"/>
    <p:sldId id="570" r:id="rId10"/>
    <p:sldId id="569" r:id="rId11"/>
    <p:sldId id="568" r:id="rId12"/>
    <p:sldId id="567" r:id="rId13"/>
    <p:sldId id="566" r:id="rId14"/>
    <p:sldId id="573" r:id="rId15"/>
    <p:sldId id="574" r:id="rId16"/>
    <p:sldId id="575" r:id="rId17"/>
    <p:sldId id="565" r:id="rId18"/>
    <p:sldId id="571" r:id="rId19"/>
    <p:sldId id="576" r:id="rId20"/>
    <p:sldId id="578" r:id="rId21"/>
    <p:sldId id="579" r:id="rId22"/>
    <p:sldId id="577" r:id="rId23"/>
    <p:sldId id="580" r:id="rId24"/>
    <p:sldId id="581" r:id="rId25"/>
    <p:sldId id="582" r:id="rId26"/>
    <p:sldId id="583" r:id="rId27"/>
    <p:sldId id="584" r:id="rId28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05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GlenungaEcon/status/578326930274922496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GlenungaEcon/status/592998908046888960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AU" dirty="0" smtClean="0"/>
              <a:t>1.4 Market Failure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Common Access Resources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2877218" cy="4525962"/>
          </a:xfrm>
        </p:spPr>
        <p:txBody>
          <a:bodyPr/>
          <a:lstStyle/>
          <a:p>
            <a:pPr marL="0" indent="0"/>
            <a:r>
              <a:rPr lang="en-AU" b="1" dirty="0" smtClean="0"/>
              <a:t>Problem: </a:t>
            </a:r>
          </a:p>
          <a:p>
            <a:pPr marL="0" indent="0"/>
            <a:r>
              <a:rPr lang="en-AU" dirty="0" smtClean="0"/>
              <a:t>No price signal for environmental degradation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How long would you be in the shower if there was no cost?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24738" y="928278"/>
            <a:ext cx="6016071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Price  of harming the environment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Freeform 30"/>
          <p:cNvSpPr>
            <a:spLocks/>
          </p:cNvSpPr>
          <p:nvPr/>
        </p:nvSpPr>
        <p:spPr bwMode="auto">
          <a:xfrm rot="-358900">
            <a:off x="4038600" y="1600200"/>
            <a:ext cx="3657600" cy="36576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7086600" y="5181600"/>
            <a:ext cx="1589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1475159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The use of fossil fuels to satisfy demand is a threat to sustainability.</a:t>
            </a:r>
          </a:p>
          <a:p>
            <a:endParaRPr lang="en-AU" dirty="0"/>
          </a:p>
          <a:p>
            <a:r>
              <a:rPr lang="en-AU" dirty="0" smtClean="0"/>
              <a:t>		How?</a:t>
            </a:r>
          </a:p>
          <a:p>
            <a:endParaRPr lang="en-AU" dirty="0"/>
          </a:p>
          <a:p>
            <a:r>
              <a:rPr lang="en-AU" dirty="0" smtClean="0"/>
              <a:t>		</a:t>
            </a:r>
          </a:p>
          <a:p>
            <a:r>
              <a:rPr lang="en-AU" dirty="0"/>
              <a:t>	</a:t>
            </a:r>
            <a:r>
              <a:rPr lang="en-AU" dirty="0" smtClean="0"/>
              <a:t>	Show via diagram.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0294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Pollution of Affluence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66863"/>
            <a:ext cx="4680446" cy="4525962"/>
          </a:xfrm>
        </p:spPr>
        <p:txBody>
          <a:bodyPr/>
          <a:lstStyle/>
          <a:p>
            <a:r>
              <a:rPr lang="en-AU" dirty="0" smtClean="0"/>
              <a:t>Pollution of affluence</a:t>
            </a:r>
          </a:p>
          <a:p>
            <a:pPr marL="354013" indent="93663">
              <a:buFont typeface="Arial" panose="020B0604020202020204" pitchFamily="34" charset="0"/>
              <a:buChar char="•"/>
            </a:pPr>
            <a:r>
              <a:rPr lang="en-AU" dirty="0"/>
              <a:t>	</a:t>
            </a:r>
            <a:r>
              <a:rPr lang="en-AU" dirty="0" smtClean="0"/>
              <a:t>Industrial production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r>
              <a:rPr lang="en-AU" dirty="0" smtClean="0"/>
              <a:t>High-income consumption patterns 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r>
              <a:rPr lang="en-AU" dirty="0" smtClean="0"/>
              <a:t>Heavy use of fossil fuels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r>
              <a:rPr lang="en-AU" dirty="0" smtClean="0"/>
              <a:t>Depletion of common access resources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6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Pollution of Poverty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66863"/>
            <a:ext cx="4680446" cy="4525962"/>
          </a:xfrm>
        </p:spPr>
        <p:txBody>
          <a:bodyPr/>
          <a:lstStyle/>
          <a:p>
            <a:r>
              <a:rPr lang="en-AU" dirty="0" smtClean="0"/>
              <a:t>Pollution of poverty</a:t>
            </a:r>
          </a:p>
          <a:p>
            <a:pPr marL="354013" indent="93663">
              <a:buFont typeface="Arial" panose="020B0604020202020204" pitchFamily="34" charset="0"/>
              <a:buChar char="•"/>
            </a:pPr>
            <a:r>
              <a:rPr lang="en-AU" dirty="0"/>
              <a:t>	</a:t>
            </a:r>
            <a:r>
              <a:rPr lang="en-AU" dirty="0" smtClean="0"/>
              <a:t>Lack of knowledge / tools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r>
              <a:rPr lang="en-AU" dirty="0" smtClean="0"/>
              <a:t>High birth rates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r>
              <a:rPr lang="en-AU" dirty="0" smtClean="0"/>
              <a:t>Over exploitation of land for agriculture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r>
              <a:rPr lang="en-AU" dirty="0" smtClean="0"/>
              <a:t>Lack of resources to say ‘no’</a:t>
            </a:r>
          </a:p>
          <a:p>
            <a:pPr marL="895350" indent="-541338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060848"/>
            <a:ext cx="347715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88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 – Price signal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A price signal</a:t>
            </a:r>
          </a:p>
          <a:p>
            <a:pPr marL="0" indent="0"/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Incentivises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Punishes inefficiency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Makes consumers and producers think more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b="1" i="1" dirty="0" smtClean="0"/>
              <a:t>“What is common to the greatest number has the least care bestowed upon it” </a:t>
            </a:r>
            <a:r>
              <a:rPr lang="en-AU" i="1" dirty="0" smtClean="0"/>
              <a:t>- </a:t>
            </a:r>
            <a:r>
              <a:rPr lang="en-AU" dirty="0" smtClean="0"/>
              <a:t>Aristotle</a:t>
            </a:r>
            <a:endParaRPr lang="en-A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112923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 – Price signal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EU Carbon Trading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>
                <a:hlinkClick r:id="rId2"/>
              </a:rPr>
              <a:t>Video</a:t>
            </a:r>
            <a:endParaRPr lang="en-AU" dirty="0" smtClean="0"/>
          </a:p>
          <a:p>
            <a:pPr marL="0" indent="0"/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Energy efficiency incentive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Governments control ‘supply’ of pollution</a:t>
            </a:r>
          </a:p>
        </p:txBody>
      </p:sp>
    </p:spTree>
    <p:extLst>
      <p:ext uri="{BB962C8B-B14F-4D97-AF65-F5344CB8AC3E}">
        <p14:creationId xmlns:p14="http://schemas.microsoft.com/office/powerpoint/2010/main" val="2895184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 – </a:t>
            </a:r>
            <a:r>
              <a:rPr lang="en-AU" dirty="0" err="1" smtClean="0"/>
              <a:t>Govt</a:t>
            </a:r>
            <a:r>
              <a:rPr lang="en-AU" dirty="0" smtClean="0"/>
              <a:t> responses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613" cy="4525962"/>
          </a:xfrm>
        </p:spPr>
        <p:txBody>
          <a:bodyPr/>
          <a:lstStyle/>
          <a:p>
            <a:r>
              <a:rPr lang="en-AU" dirty="0" smtClean="0"/>
              <a:t>Legislation – 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Restrictions on car emissions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Catalytic converter requirements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Restrictions on factory and production emissions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Smokestack scrubber requirements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Banning harmful substances (e.g. asbestos, CFCs)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Hunting seasons/areas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Fishing bag limits, size limits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Development limits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Protected areas (e.g. national parks, marine parks)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3060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 – </a:t>
            </a:r>
            <a:r>
              <a:rPr lang="en-AU" dirty="0" err="1" smtClean="0"/>
              <a:t>Govt</a:t>
            </a:r>
            <a:r>
              <a:rPr lang="en-AU" dirty="0" smtClean="0"/>
              <a:t> responses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613" cy="4525962"/>
          </a:xfrm>
        </p:spPr>
        <p:txBody>
          <a:bodyPr/>
          <a:lstStyle/>
          <a:p>
            <a:r>
              <a:rPr lang="en-AU" dirty="0" smtClean="0"/>
              <a:t>Legislation – advantages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Simplicity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Can be very effective</a:t>
            </a:r>
          </a:p>
          <a:p>
            <a:pPr marL="0" indent="0"/>
            <a:r>
              <a:rPr lang="en-AU" dirty="0"/>
              <a:t>	 </a:t>
            </a:r>
            <a:r>
              <a:rPr lang="en-AU" dirty="0" smtClean="0"/>
              <a:t>       - disadvantages</a:t>
            </a:r>
          </a:p>
          <a:p>
            <a:pPr marL="979488" indent="-260350">
              <a:buFont typeface="Arial" panose="020B0604020202020204" pitchFamily="34" charset="0"/>
              <a:buChar char="•"/>
            </a:pPr>
            <a:r>
              <a:rPr lang="en-AU" dirty="0" smtClean="0"/>
              <a:t>Monitoring </a:t>
            </a:r>
            <a:r>
              <a:rPr lang="en-AU" dirty="0" smtClean="0"/>
              <a:t>costs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6737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Carbon Tax vs Cap and Trade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393" y="1196752"/>
            <a:ext cx="8075613" cy="4525962"/>
          </a:xfrm>
        </p:spPr>
        <p:txBody>
          <a:bodyPr/>
          <a:lstStyle/>
          <a:p>
            <a:r>
              <a:rPr lang="en-AU" dirty="0" smtClean="0"/>
              <a:t>Carbon Tax</a:t>
            </a:r>
          </a:p>
          <a:p>
            <a:pPr marL="719138" indent="-360363">
              <a:buFont typeface="Arial" panose="020B0604020202020204" pitchFamily="34" charset="0"/>
              <a:buChar char="•"/>
            </a:pPr>
            <a:r>
              <a:rPr lang="en-AU" dirty="0" smtClean="0"/>
              <a:t>Fixed price (as per Australia’s Emissions Trading Scheme)</a:t>
            </a:r>
          </a:p>
          <a:p>
            <a:pPr marL="719138" indent="-360363">
              <a:buFont typeface="Arial" panose="020B0604020202020204" pitchFamily="34" charset="0"/>
              <a:buChar char="•"/>
            </a:pPr>
            <a:r>
              <a:rPr lang="en-AU" dirty="0" smtClean="0"/>
              <a:t>Certainty for investment</a:t>
            </a:r>
          </a:p>
          <a:p>
            <a:pPr marL="719138" indent="-360363">
              <a:buFont typeface="Arial" panose="020B0604020202020204" pitchFamily="34" charset="0"/>
              <a:buChar char="•"/>
            </a:pPr>
            <a:r>
              <a:rPr lang="en-AU" dirty="0" smtClean="0"/>
              <a:t>No cap on emissions</a:t>
            </a:r>
          </a:p>
          <a:p>
            <a:pPr marL="719138" indent="-360363">
              <a:buFont typeface="Arial" panose="020B0604020202020204" pitchFamily="34" charset="0"/>
              <a:buChar char="•"/>
            </a:pPr>
            <a:r>
              <a:rPr lang="en-AU" dirty="0" smtClean="0"/>
              <a:t>Market distortions not possible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01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Clean energy technologies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underallocation</a:t>
            </a:r>
            <a:r>
              <a:rPr lang="en-AU" dirty="0" smtClean="0"/>
              <a:t> of clean energy technologies is an example of market failure.</a:t>
            </a:r>
          </a:p>
          <a:p>
            <a:endParaRPr lang="en-AU" dirty="0"/>
          </a:p>
          <a:p>
            <a:r>
              <a:rPr lang="en-AU" dirty="0" smtClean="0"/>
              <a:t>Show this in diagram form.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57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371600"/>
            <a:ext cx="81994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7200" b="1">
                <a:cs typeface="Times New Roman" panose="02020603050405020304" pitchFamily="18" charset="0"/>
              </a:rPr>
              <a:t>Does the Free Market ever </a:t>
            </a:r>
            <a:r>
              <a:rPr lang="en-US" altLang="en-US" sz="7200" b="1" u="sng">
                <a:cs typeface="Times New Roman" panose="02020603050405020304" pitchFamily="18" charset="0"/>
              </a:rPr>
              <a:t>FAIL </a:t>
            </a:r>
            <a:r>
              <a:rPr lang="en-US" altLang="en-US" sz="7200" b="1">
                <a:cs typeface="Times New Roman" panose="02020603050405020304" pitchFamily="18" charset="0"/>
              </a:rPr>
              <a:t>to meet society’s needs?</a:t>
            </a:r>
          </a:p>
        </p:txBody>
      </p:sp>
    </p:spTree>
    <p:extLst>
      <p:ext uri="{BB962C8B-B14F-4D97-AF65-F5344CB8AC3E}">
        <p14:creationId xmlns:p14="http://schemas.microsoft.com/office/powerpoint/2010/main" val="25016917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Clean Energy Technologies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704398" y="1219844"/>
            <a:ext cx="46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Mums and Dads consume clean energy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73" r="351"/>
          <a:stretch/>
        </p:blipFill>
        <p:spPr>
          <a:xfrm>
            <a:off x="1475657" y="1628800"/>
            <a:ext cx="6192688" cy="4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71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Clean Energy Technologies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6142" r="-343"/>
          <a:stretch/>
        </p:blipFill>
        <p:spPr>
          <a:xfrm>
            <a:off x="1403648" y="1352900"/>
            <a:ext cx="5873740" cy="424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980728"/>
            <a:ext cx="394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Firms research clean technologies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fix this market failure?</a:t>
            </a:r>
            <a:endParaRPr lang="en-A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460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Correcting Positive Externalities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613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Government provision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Subsidies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Advertising (consumption)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Legislation (e.g. compulsory solar cells)</a:t>
            </a:r>
          </a:p>
          <a:p>
            <a:pPr marL="0" indent="0"/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5043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value of common access resources</a:t>
            </a:r>
          </a:p>
          <a:p>
            <a:endParaRPr lang="en-AU" dirty="0"/>
          </a:p>
          <a:p>
            <a:r>
              <a:rPr lang="en-AU" dirty="0" smtClean="0">
                <a:hlinkClick r:id="rId2"/>
              </a:rPr>
              <a:t>Video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6474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Access Resources - pollution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US" dirty="0" smtClean="0"/>
              <a:t>Why did the fall of the former Soviet Union spell gloom for aficionados of Caspian Sea caviar?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40560" cy="46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05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4400" b="1" dirty="0"/>
          </a:p>
          <a:p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686703"/>
            <a:ext cx="8839200" cy="477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600" b="1" dirty="0"/>
          </a:p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A </a:t>
            </a: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situation in which the free-market system fails to satisfy society’s wants.</a:t>
            </a:r>
          </a:p>
          <a:p>
            <a:pPr algn="ctr" eaLnBrk="1" hangingPunct="1"/>
            <a:r>
              <a:rPr lang="en-US" altLang="en-US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(When the invisible hand </a:t>
            </a:r>
            <a:r>
              <a:rPr lang="en-US" altLang="en-US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(pictured) </a:t>
            </a:r>
            <a:r>
              <a:rPr lang="en-US" altLang="en-US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doesn’t </a:t>
            </a:r>
            <a:r>
              <a:rPr lang="en-US" altLang="en-US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work</a:t>
            </a:r>
            <a:r>
              <a:rPr lang="en-US" altLang="en-US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.)</a:t>
            </a:r>
          </a:p>
          <a:p>
            <a:pPr algn="ctr" eaLnBrk="1" hangingPunct="1"/>
            <a:endParaRPr lang="en-US" altLang="en-US" b="1" dirty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b="1" dirty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endParaRPr lang="en-US" altLang="en-US" b="1" dirty="0" smtClean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 smtClean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Private </a:t>
            </a: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markets do not efficiently bring about the allocation of resources</a:t>
            </a:r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Too much of some things               Not enough of others</a:t>
            </a:r>
            <a:endParaRPr lang="en-US" altLang="en-US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0813"/>
            <a:ext cx="8229600" cy="4699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What is a market failure?</a:t>
            </a:r>
            <a:endParaRPr lang="en-AU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53898"/>
            <a:ext cx="2771775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0" y="5085184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83513"/>
            <a:ext cx="1577958" cy="15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7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5760640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/>
              <a:t>Common access resources</a:t>
            </a:r>
            <a:r>
              <a:rPr lang="nl-NL" dirty="0"/>
              <a:t> </a:t>
            </a:r>
            <a:endParaRPr lang="nl-NL" dirty="0" smtClean="0"/>
          </a:p>
          <a:p>
            <a:pPr eaLnBrk="1" hangingPunct="1">
              <a:defRPr/>
            </a:pPr>
            <a:r>
              <a:rPr lang="nl-NL" dirty="0"/>
              <a:t>	</a:t>
            </a:r>
            <a:r>
              <a:rPr lang="nl-NL" dirty="0" smtClean="0"/>
              <a:t>- Resources </a:t>
            </a:r>
            <a:r>
              <a:rPr lang="nl-NL" dirty="0"/>
              <a:t>that are not owned by anyone, do not have a price and are available for anyone to use without payment</a:t>
            </a:r>
            <a:r>
              <a:rPr lang="nl-NL" dirty="0" smtClean="0"/>
              <a:t>.</a:t>
            </a:r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/>
          </a:p>
          <a:p>
            <a:pPr eaLnBrk="1" hangingPunct="1">
              <a:defRPr/>
            </a:pPr>
            <a:endParaRPr lang="nl-NL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736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2981325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58444"/>
            <a:ext cx="273367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3"/>
            <a:ext cx="3672408" cy="22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30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err="1" smtClean="0"/>
              <a:t>Rivalrous</a:t>
            </a:r>
            <a:r>
              <a:rPr lang="en-AU" b="1" dirty="0" smtClean="0"/>
              <a:t> – </a:t>
            </a:r>
            <a:r>
              <a:rPr lang="en-AU" dirty="0" smtClean="0"/>
              <a:t>The consumption of these resources affects the ability of others to consume them</a:t>
            </a:r>
          </a:p>
          <a:p>
            <a:r>
              <a:rPr lang="en-AU" b="1" dirty="0"/>
              <a:t>	</a:t>
            </a:r>
            <a:r>
              <a:rPr lang="en-AU" b="1" dirty="0" smtClean="0"/>
              <a:t>	</a:t>
            </a:r>
            <a:r>
              <a:rPr lang="en-AU" sz="1800" dirty="0" smtClean="0"/>
              <a:t>(characteristic of private goods)</a:t>
            </a:r>
          </a:p>
          <a:p>
            <a:endParaRPr lang="en-AU" sz="1800" dirty="0"/>
          </a:p>
          <a:p>
            <a:r>
              <a:rPr lang="en-AU" b="1" dirty="0" smtClean="0"/>
              <a:t>Non-excludable – </a:t>
            </a:r>
            <a:r>
              <a:rPr lang="en-AU" dirty="0" smtClean="0"/>
              <a:t>People cannot be restricted from consuming</a:t>
            </a:r>
          </a:p>
          <a:p>
            <a:r>
              <a:rPr lang="en-AU" b="1" dirty="0"/>
              <a:t>	</a:t>
            </a:r>
            <a:r>
              <a:rPr lang="en-AU" b="1" dirty="0" smtClean="0"/>
              <a:t>	</a:t>
            </a:r>
            <a:r>
              <a:rPr lang="en-AU" sz="1800" dirty="0" smtClean="0"/>
              <a:t>(characteristic of public goods)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355366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Access 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Sustainability – </a:t>
            </a:r>
          </a:p>
          <a:p>
            <a:r>
              <a:rPr lang="en-AU" b="1" dirty="0"/>
              <a:t>	</a:t>
            </a:r>
            <a:r>
              <a:rPr lang="en-AU" dirty="0" smtClean="0"/>
              <a:t>The ability of something to be maintained and preserved over time</a:t>
            </a:r>
          </a:p>
          <a:p>
            <a:endParaRPr lang="en-AU" b="1" dirty="0"/>
          </a:p>
          <a:p>
            <a:r>
              <a:rPr lang="en-AU" b="1" dirty="0" smtClean="0"/>
              <a:t>What is environmental sustainability?</a:t>
            </a:r>
          </a:p>
          <a:p>
            <a:endParaRPr lang="en-AU" b="1" dirty="0"/>
          </a:p>
          <a:p>
            <a:r>
              <a:rPr lang="en-AU" b="1" dirty="0" smtClean="0"/>
              <a:t>What is economic sustainability?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820418" cy="28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93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Common Access Resources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The inherent conflict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5763"/>
            <a:ext cx="2880320" cy="21602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211960" y="2546003"/>
            <a:ext cx="0" cy="3907333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920892" y="3243709"/>
            <a:ext cx="7035484" cy="4192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1835696" y="26674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Economy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826242" y="264999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Environment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3379341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Increase output produced and consumed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FF0000"/>
                </a:solidFill>
              </a:rPr>
              <a:t>Focusing only on this goal may result in environmental destruction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7618" y="337934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Preserve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b="1" dirty="0" smtClean="0">
                <a:solidFill>
                  <a:srgbClr val="FF0000"/>
                </a:solidFill>
              </a:rPr>
              <a:t>Focusing only on this goal may result in needs and wants not being satisfied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9389050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Common Access Resources</a:t>
            </a:r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5832648" cy="5504404"/>
          </a:xfrm>
        </p:spPr>
      </p:pic>
    </p:spTree>
    <p:extLst>
      <p:ext uri="{BB962C8B-B14F-4D97-AF65-F5344CB8AC3E}">
        <p14:creationId xmlns:p14="http://schemas.microsoft.com/office/powerpoint/2010/main" val="3727407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Common Access Resources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68760"/>
            <a:ext cx="5760640" cy="4525962"/>
          </a:xfrm>
        </p:spPr>
        <p:txBody>
          <a:bodyPr/>
          <a:lstStyle/>
          <a:p>
            <a:r>
              <a:rPr lang="en-AU" b="1" dirty="0" smtClean="0"/>
              <a:t>Sustainable development – </a:t>
            </a:r>
          </a:p>
          <a:p>
            <a:r>
              <a:rPr lang="en-AU" dirty="0"/>
              <a:t>	</a:t>
            </a:r>
            <a:r>
              <a:rPr lang="en-AU" dirty="0" smtClean="0"/>
              <a:t>Development that meets the needs of the present without compromising the ability of future generations to meet their own needs.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1243608"/>
            <a:ext cx="30523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3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29721</TotalTime>
  <Words>457</Words>
  <Application>Microsoft Office PowerPoint</Application>
  <PresentationFormat>On-screen Show (4:3)</PresentationFormat>
  <Paragraphs>139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Neo Sans</vt:lpstr>
      <vt:lpstr>Times New Roman</vt:lpstr>
      <vt:lpstr>m62-black-currency</vt:lpstr>
      <vt:lpstr>3_2</vt:lpstr>
      <vt:lpstr>2_2</vt:lpstr>
      <vt:lpstr>1_It’s not the design of your template</vt:lpstr>
      <vt:lpstr>1.4 Market Failure</vt:lpstr>
      <vt:lpstr>PowerPoint Presentation</vt:lpstr>
      <vt:lpstr>PowerPoint Presentation</vt:lpstr>
      <vt:lpstr>Common Access Resources</vt:lpstr>
      <vt:lpstr>Common Access Resources</vt:lpstr>
      <vt:lpstr>Common Access Resources</vt:lpstr>
      <vt:lpstr>Common Access Resources</vt:lpstr>
      <vt:lpstr>Common Access Resources</vt:lpstr>
      <vt:lpstr>Common Access Resources</vt:lpstr>
      <vt:lpstr>Common Access Resources</vt:lpstr>
      <vt:lpstr>Common Access Resources</vt:lpstr>
      <vt:lpstr>Pollution of Affluence</vt:lpstr>
      <vt:lpstr>Pollution of Poverty</vt:lpstr>
      <vt:lpstr>Common Access Resources – Price signal</vt:lpstr>
      <vt:lpstr>Common Access Resources – Price signal</vt:lpstr>
      <vt:lpstr>Common Access Resources – Govt responses</vt:lpstr>
      <vt:lpstr>Common Access Resources – Govt responses</vt:lpstr>
      <vt:lpstr>Carbon Tax vs Cap and Trade</vt:lpstr>
      <vt:lpstr>Clean energy technologies</vt:lpstr>
      <vt:lpstr>Clean Energy Technologies</vt:lpstr>
      <vt:lpstr>Clean Energy Technologies</vt:lpstr>
      <vt:lpstr>Correcting Positive Externalities </vt:lpstr>
      <vt:lpstr>Common Access Resources</vt:lpstr>
      <vt:lpstr>Common Access Resources - pollution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319</cp:revision>
  <dcterms:created xsi:type="dcterms:W3CDTF">2015-03-15T05:05:01Z</dcterms:created>
  <dcterms:modified xsi:type="dcterms:W3CDTF">2017-05-18T05:33:19Z</dcterms:modified>
</cp:coreProperties>
</file>