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2"/>
  </p:notesMasterIdLst>
  <p:handoutMasterIdLst>
    <p:handoutMasterId r:id="rId33"/>
  </p:handoutMasterIdLst>
  <p:sldIdLst>
    <p:sldId id="259" r:id="rId5"/>
    <p:sldId id="553" r:id="rId6"/>
    <p:sldId id="554" r:id="rId7"/>
    <p:sldId id="555" r:id="rId8"/>
    <p:sldId id="556" r:id="rId9"/>
    <p:sldId id="598" r:id="rId10"/>
    <p:sldId id="577" r:id="rId11"/>
    <p:sldId id="578" r:id="rId12"/>
    <p:sldId id="599" r:id="rId13"/>
    <p:sldId id="579" r:id="rId14"/>
    <p:sldId id="580" r:id="rId15"/>
    <p:sldId id="582" r:id="rId16"/>
    <p:sldId id="581" r:id="rId17"/>
    <p:sldId id="584" r:id="rId18"/>
    <p:sldId id="583" r:id="rId19"/>
    <p:sldId id="585" r:id="rId20"/>
    <p:sldId id="586" r:id="rId21"/>
    <p:sldId id="587" r:id="rId22"/>
    <p:sldId id="588" r:id="rId23"/>
    <p:sldId id="589" r:id="rId24"/>
    <p:sldId id="590" r:id="rId25"/>
    <p:sldId id="591" r:id="rId26"/>
    <p:sldId id="592" r:id="rId27"/>
    <p:sldId id="593" r:id="rId28"/>
    <p:sldId id="594" r:id="rId29"/>
    <p:sldId id="595" r:id="rId30"/>
    <p:sldId id="597" r:id="rId31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405" autoAdjust="0"/>
  </p:normalViewPr>
  <p:slideViewPr>
    <p:cSldViewPr>
      <p:cViewPr varScale="1">
        <p:scale>
          <a:sx n="82" d="100"/>
          <a:sy n="82" d="100"/>
        </p:scale>
        <p:origin x="1291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5T13:38:10.520" idx="1">
    <p:pos x="4931" y="618"/>
    <p:text/>
    <p:extLst>
      <p:ext uri="{C676402C-5697-4E1C-873F-D02D1690AC5C}">
        <p15:threadingInfo xmlns:p15="http://schemas.microsoft.com/office/powerpoint/2012/main" timeZoneBias="-57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57238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751388"/>
            <a:ext cx="504190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438" tIns="46881" rIns="95438" bIns="46881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3923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57238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751388"/>
            <a:ext cx="504190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438" tIns="46881" rIns="95438" bIns="46881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7495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57238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751388"/>
            <a:ext cx="5041900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438" tIns="46881" rIns="95438" bIns="46881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08625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AU" dirty="0" smtClean="0"/>
              <a:t>1.4 Market Failure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Demand and Supply revisited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980728"/>
            <a:ext cx="6063988" cy="4525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87727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MPC – Marginal Private Costs		MPB – Marginal Private Benefit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780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Demand and Supply revisited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MPC – Marginal Private Costs		MPB – Marginal Private Benefit</a:t>
            </a:r>
          </a:p>
          <a:p>
            <a:r>
              <a:rPr lang="en-AU" dirty="0" smtClean="0"/>
              <a:t>MSC – Marginal Social Costs		MSB – Marginal Social Benefit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00100"/>
            <a:ext cx="6089104" cy="477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98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-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Externalities are a failure of the market to produce a socially optimum state where MSB = MSC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The free market, unchecked, is </a:t>
            </a:r>
            <a:r>
              <a:rPr lang="en-AU" b="1" dirty="0" err="1" smtClean="0">
                <a:solidFill>
                  <a:srgbClr val="FF0000"/>
                </a:solidFill>
              </a:rPr>
              <a:t>allocatively</a:t>
            </a:r>
            <a:r>
              <a:rPr lang="en-AU" b="1" dirty="0" smtClean="0">
                <a:solidFill>
                  <a:srgbClr val="FF0000"/>
                </a:solidFill>
              </a:rPr>
              <a:t> inefficient </a:t>
            </a:r>
            <a:r>
              <a:rPr lang="en-AU" dirty="0" smtClean="0"/>
              <a:t>when externalities exist.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4590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The Drummer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the free market, there is too much drumming produced by the neighbour. 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63" y="764705"/>
            <a:ext cx="6278649" cy="468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7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469900"/>
          </a:xfrm>
        </p:spPr>
        <p:txBody>
          <a:bodyPr/>
          <a:lstStyle/>
          <a:p>
            <a:r>
              <a:rPr lang="en-AU" dirty="0" smtClean="0"/>
              <a:t>Market Failure – The Baby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73325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 the free market, there are not enough baby outings being consumed.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647613"/>
            <a:ext cx="676275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9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some more </a:t>
            </a:r>
            <a:r>
              <a:rPr lang="en-AU" b="1" i="1" dirty="0" err="1" smtClean="0"/>
              <a:t>economicy</a:t>
            </a:r>
            <a:r>
              <a:rPr lang="en-AU" b="1" i="1" dirty="0" smtClean="0"/>
              <a:t> </a:t>
            </a:r>
            <a:r>
              <a:rPr lang="en-AU" dirty="0" smtClean="0"/>
              <a:t>examples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5" y="3897350"/>
            <a:ext cx="3521695" cy="2700002"/>
          </a:xfrm>
        </p:spPr>
        <p:txBody>
          <a:bodyPr/>
          <a:lstStyle/>
          <a:p>
            <a:pPr marL="0" indent="0"/>
            <a:r>
              <a:rPr lang="en-AU" dirty="0" smtClean="0"/>
              <a:t>In the free market, a polluting firm does not pay the full cost of its production. In an </a:t>
            </a:r>
            <a:r>
              <a:rPr lang="en-AU" dirty="0" err="1" smtClean="0"/>
              <a:t>allocatively</a:t>
            </a:r>
            <a:r>
              <a:rPr lang="en-AU" dirty="0" smtClean="0"/>
              <a:t> efficient market, it would produce less.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80728"/>
            <a:ext cx="3665711" cy="2736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948882"/>
            <a:ext cx="3743592" cy="276814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87821" y="3897350"/>
            <a:ext cx="3521695" cy="270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/>
            <a:r>
              <a:rPr lang="en-AU" kern="0" dirty="0" smtClean="0"/>
              <a:t>In the free market, an individual does not receive the full benefit of immunisation.  In an </a:t>
            </a:r>
            <a:r>
              <a:rPr lang="en-AU" kern="0" dirty="0" err="1" smtClean="0"/>
              <a:t>allocatively</a:t>
            </a:r>
            <a:r>
              <a:rPr lang="en-AU" kern="0" dirty="0" smtClean="0"/>
              <a:t> efficient market, more would </a:t>
            </a:r>
            <a:r>
              <a:rPr lang="en-AU" kern="0" smtClean="0"/>
              <a:t>be consumed.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453692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 Failure – Negative Production Externalities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552" y="1052736"/>
            <a:ext cx="8075613" cy="4525962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/>
              <a:t>Let’s say that my </a:t>
            </a:r>
            <a:r>
              <a:rPr lang="en-US" sz="2800" dirty="0" smtClean="0"/>
              <a:t>Vegemite factory </a:t>
            </a:r>
            <a:r>
              <a:rPr lang="en-US" sz="2800" dirty="0"/>
              <a:t>is releasing a toxic </a:t>
            </a:r>
            <a:r>
              <a:rPr lang="en-US" sz="2800" dirty="0" smtClean="0"/>
              <a:t>Vegemite by-product </a:t>
            </a:r>
            <a:r>
              <a:rPr lang="en-US" sz="2800" dirty="0"/>
              <a:t>into the groundwater and is making people very ill</a:t>
            </a:r>
            <a:r>
              <a:rPr lang="en-US" sz="2800" dirty="0" smtClean="0"/>
              <a:t>.</a:t>
            </a:r>
          </a:p>
          <a:p>
            <a:pPr marL="0" indent="0">
              <a:defRPr/>
            </a:pPr>
            <a:endParaRPr lang="en-US" sz="2800" dirty="0"/>
          </a:p>
          <a:p>
            <a:pPr marL="0" indent="0">
              <a:defRPr/>
            </a:pPr>
            <a:r>
              <a:rPr lang="en-US" sz="2800" dirty="0"/>
              <a:t>The cost to society AS A WHOLE can be represented as my costs of production (since I am part of society) plus the costs I am making others bear.</a:t>
            </a:r>
          </a:p>
          <a:p>
            <a:pPr>
              <a:defRPr/>
            </a:pPr>
            <a:r>
              <a:rPr lang="en-US" sz="2800" dirty="0"/>
              <a:t>We can represent this graphically as...</a:t>
            </a:r>
          </a:p>
        </p:txBody>
      </p:sp>
    </p:spTree>
    <p:extLst>
      <p:ext uri="{BB962C8B-B14F-4D97-AF65-F5344CB8AC3E}">
        <p14:creationId xmlns:p14="http://schemas.microsoft.com/office/powerpoint/2010/main" val="2703931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 Failure – Negative Production Externalities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295400" y="2287588"/>
            <a:ext cx="0" cy="39608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296988" y="6248400"/>
            <a:ext cx="540861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135188" y="2363788"/>
            <a:ext cx="4037012" cy="3351212"/>
          </a:xfrm>
          <a:prstGeom prst="line">
            <a:avLst/>
          </a:prstGeom>
          <a:noFill/>
          <a:ln w="508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038600" y="3963988"/>
            <a:ext cx="0" cy="22082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2058988" y="1906588"/>
            <a:ext cx="3351212" cy="289401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211388" y="2592388"/>
            <a:ext cx="3351212" cy="2894012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892550" y="38163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624513" y="2424113"/>
            <a:ext cx="31384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MPC</a:t>
            </a:r>
            <a:r>
              <a:rPr lang="en-US" altLang="en-US"/>
              <a:t> (Marginal Private Cost)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472113" y="1738313"/>
            <a:ext cx="367188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/>
              <a:t>MSC (</a:t>
            </a:r>
            <a:r>
              <a:rPr lang="en-US" altLang="en-US"/>
              <a:t>Marginal Social Cost)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4421188" y="2819400"/>
            <a:ext cx="30464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421188" y="3581400"/>
            <a:ext cx="30464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553200" y="2820988"/>
            <a:ext cx="0" cy="760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615113" y="2805113"/>
            <a:ext cx="121126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External</a:t>
            </a:r>
          </a:p>
          <a:p>
            <a:r>
              <a:rPr lang="en-US" altLang="en-US"/>
              <a:t>Cost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581400" y="3582988"/>
            <a:ext cx="0" cy="266541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435350" y="3435350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3948113" y="6234113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sz="1200"/>
              <a:t>Private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3262313" y="6234113"/>
            <a:ext cx="78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sz="1200"/>
              <a:t>Social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6767513" y="6157913"/>
            <a:ext cx="4016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Q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900113" y="2119313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34987610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6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14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AU" alt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 Failure – </a:t>
            </a:r>
            <a:r>
              <a:rPr lang="en-US" dirty="0" smtClean="0"/>
              <a:t>Negative Production Externalities</a:t>
            </a:r>
            <a:endParaRPr lang="en-US" dirty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196752"/>
            <a:ext cx="7772400" cy="4648200"/>
          </a:xfrm>
        </p:spPr>
        <p:txBody>
          <a:bodyPr/>
          <a:lstStyle/>
          <a:p>
            <a:pPr marL="0" indent="0">
              <a:defRPr/>
            </a:pPr>
            <a:r>
              <a:rPr lang="en-US" dirty="0"/>
              <a:t>So, if I only consider my private costs </a:t>
            </a:r>
            <a:r>
              <a:rPr lang="en-US" dirty="0" smtClean="0"/>
              <a:t>(Yeast, </a:t>
            </a:r>
            <a:r>
              <a:rPr lang="en-US" dirty="0" err="1" smtClean="0"/>
              <a:t>Labour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), </a:t>
            </a:r>
            <a:r>
              <a:rPr lang="en-US" dirty="0"/>
              <a:t>I will produce at </a:t>
            </a:r>
            <a:r>
              <a:rPr lang="en-US" dirty="0" err="1"/>
              <a:t>Q</a:t>
            </a:r>
            <a:r>
              <a:rPr lang="en-US" sz="2000" dirty="0" err="1"/>
              <a:t>Private</a:t>
            </a:r>
            <a:r>
              <a:rPr lang="en-US" dirty="0" smtClean="0"/>
              <a:t>.</a:t>
            </a:r>
          </a:p>
          <a:p>
            <a:pPr marL="0" indent="0">
              <a:defRPr/>
            </a:pPr>
            <a:endParaRPr lang="en-US" dirty="0"/>
          </a:p>
          <a:p>
            <a:pPr marL="0" indent="0">
              <a:defRPr/>
            </a:pPr>
            <a:r>
              <a:rPr lang="en-US" dirty="0"/>
              <a:t>But accounting for the costs to the whole of society, I ought to produce at </a:t>
            </a:r>
            <a:r>
              <a:rPr lang="en-US" dirty="0" err="1"/>
              <a:t>Q</a:t>
            </a:r>
            <a:r>
              <a:rPr lang="en-US" sz="2000" dirty="0" err="1"/>
              <a:t>Social</a:t>
            </a:r>
            <a:r>
              <a:rPr lang="en-US" dirty="0"/>
              <a:t>.</a:t>
            </a:r>
          </a:p>
          <a:p>
            <a:pPr marL="0" indent="0">
              <a:defRPr/>
            </a:pPr>
            <a:r>
              <a:rPr lang="en-US" dirty="0"/>
              <a:t>Notice that the private outcome is higher than the social outcome.</a:t>
            </a:r>
          </a:p>
          <a:p>
            <a:pPr marL="0" lvl="1" indent="0">
              <a:defRPr/>
            </a:pPr>
            <a:r>
              <a:rPr lang="en-US" b="1" dirty="0">
                <a:solidFill>
                  <a:srgbClr val="FF0000"/>
                </a:solidFill>
              </a:rPr>
              <a:t>That is, </a:t>
            </a:r>
            <a:r>
              <a:rPr lang="en-US" b="1" dirty="0" smtClean="0">
                <a:solidFill>
                  <a:srgbClr val="FF0000"/>
                </a:solidFill>
              </a:rPr>
              <a:t>I </a:t>
            </a:r>
            <a:r>
              <a:rPr lang="en-US" b="1" dirty="0" smtClean="0">
                <a:solidFill>
                  <a:srgbClr val="FF0000"/>
                </a:solidFill>
              </a:rPr>
              <a:t>produce more Vegemite </a:t>
            </a:r>
            <a:r>
              <a:rPr lang="en-US" b="1" dirty="0" smtClean="0">
                <a:solidFill>
                  <a:srgbClr val="FF0000"/>
                </a:solidFill>
              </a:rPr>
              <a:t>than </a:t>
            </a:r>
            <a:r>
              <a:rPr lang="en-US" b="1" dirty="0">
                <a:solidFill>
                  <a:srgbClr val="FF0000"/>
                </a:solidFill>
              </a:rPr>
              <a:t>is socially optimal.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lvl="1" indent="0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 lvl="1" indent="0">
              <a:defRPr/>
            </a:pPr>
            <a:r>
              <a:rPr lang="en-US" b="1" dirty="0" smtClean="0">
                <a:solidFill>
                  <a:srgbClr val="FF0000"/>
                </a:solidFill>
              </a:rPr>
              <a:t>Pollution by firms is a NEGATIVE EXTERNALITY OF PRODUCTION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9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Welfare (Deadweight) loss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1368152"/>
          </a:xfrm>
        </p:spPr>
        <p:txBody>
          <a:bodyPr/>
          <a:lstStyle/>
          <a:p>
            <a:pPr marL="0" indent="0"/>
            <a:r>
              <a:rPr lang="en-US" dirty="0"/>
              <a:t>Whenever there is an externality, there is a </a:t>
            </a:r>
            <a:r>
              <a:rPr lang="en-US" dirty="0" smtClean="0"/>
              <a:t>welfare (deadweight</a:t>
            </a:r>
            <a:r>
              <a:rPr lang="en-US" dirty="0"/>
              <a:t>) loss, involving a reduction in </a:t>
            </a:r>
            <a:r>
              <a:rPr lang="en-US" dirty="0" smtClean="0"/>
              <a:t>social benefits</a:t>
            </a:r>
            <a:r>
              <a:rPr lang="en-US" dirty="0"/>
              <a:t>, due to the misallocation of resources.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70210"/>
            <a:ext cx="614200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7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32482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5 Characteristics of Free Markets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8026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FontTx/>
              <a:buAutoNum type="arabicPeriod"/>
            </a:pPr>
            <a:r>
              <a:rPr kumimoji="1" lang="en-US" altLang="en-US" sz="2800" b="1"/>
              <a:t>Little government involvement in the economy. </a:t>
            </a:r>
            <a:r>
              <a:rPr kumimoji="1" lang="en-US" altLang="en-US" sz="2800" b="1">
                <a:solidFill>
                  <a:srgbClr val="990000"/>
                </a:solidFill>
              </a:rPr>
              <a:t>(Laissez Faire = Let it be)</a:t>
            </a:r>
            <a:r>
              <a:rPr kumimoji="1" lang="en-US" altLang="en-US" sz="2800">
                <a:solidFill>
                  <a:schemeClr val="hlink"/>
                </a:solidFill>
              </a:rPr>
              <a:t> 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kumimoji="1" lang="en-US" altLang="en-US" sz="2800" b="1"/>
              <a:t>Individuals OWN resources and determine what to produce, how to produce, and who gets it.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kumimoji="1" lang="en-US" altLang="en-US" sz="2800" b="1"/>
              <a:t>The opportunity to make </a:t>
            </a:r>
            <a:r>
              <a:rPr kumimoji="1" lang="en-US" altLang="en-US" sz="2800" b="1">
                <a:solidFill>
                  <a:schemeClr val="tx2"/>
                </a:solidFill>
              </a:rPr>
              <a:t>PROFIT </a:t>
            </a:r>
            <a:r>
              <a:rPr kumimoji="1" lang="en-US" altLang="en-US" sz="2800" b="1"/>
              <a:t>gives people </a:t>
            </a:r>
            <a:r>
              <a:rPr kumimoji="1" lang="en-US" altLang="en-US" sz="2800" b="1">
                <a:solidFill>
                  <a:schemeClr val="tx2"/>
                </a:solidFill>
              </a:rPr>
              <a:t>INCENTIVE</a:t>
            </a:r>
            <a:r>
              <a:rPr kumimoji="1" lang="en-US" altLang="en-US" sz="2800" b="1"/>
              <a:t> to produce quality items efficiently.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kumimoji="1" lang="en-US" altLang="en-US" sz="2800" b="1"/>
              <a:t>Wide variety of goods available to consumers. </a:t>
            </a:r>
          </a:p>
          <a:p>
            <a:pPr>
              <a:lnSpc>
                <a:spcPct val="110000"/>
              </a:lnSpc>
              <a:buFontTx/>
              <a:buAutoNum type="arabicPeriod"/>
            </a:pPr>
            <a:r>
              <a:rPr kumimoji="1" lang="en-US" altLang="en-US" sz="2800" b="1">
                <a:solidFill>
                  <a:schemeClr val="tx2"/>
                </a:solidFill>
              </a:rPr>
              <a:t>Competition</a:t>
            </a:r>
            <a:r>
              <a:rPr kumimoji="1" lang="en-US" altLang="en-US" sz="2800" b="1"/>
              <a:t> and </a:t>
            </a:r>
            <a:r>
              <a:rPr kumimoji="1" lang="en-US" altLang="en-US" sz="2800" b="1">
                <a:solidFill>
                  <a:schemeClr val="tx2"/>
                </a:solidFill>
              </a:rPr>
              <a:t>Self-Interest</a:t>
            </a:r>
            <a:r>
              <a:rPr kumimoji="1" lang="en-US" altLang="en-US" sz="2800" b="1"/>
              <a:t> work together to </a:t>
            </a:r>
            <a:r>
              <a:rPr kumimoji="1" lang="en-US" altLang="en-US" sz="2800" b="1" u="sng"/>
              <a:t>regulate the economy</a:t>
            </a:r>
            <a:r>
              <a:rPr kumimoji="1" lang="en-US" altLang="en-US" sz="2800" b="1"/>
              <a:t>.</a:t>
            </a:r>
            <a:endParaRPr kumimoji="1" lang="en-US" altLang="en-US" sz="2800" b="1">
              <a:solidFill>
                <a:schemeClr val="hlink"/>
              </a:solidFill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5410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en-US" sz="3200" b="1">
                <a:solidFill>
                  <a:srgbClr val="000099"/>
                </a:solidFill>
              </a:rPr>
              <a:t>The government’s job is to enforce contracts, secure property rights, and defend the country.</a:t>
            </a:r>
          </a:p>
        </p:txBody>
      </p:sp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Failure – </a:t>
            </a:r>
            <a:r>
              <a:rPr lang="en-US" dirty="0" smtClean="0"/>
              <a:t>Negative Consumption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2232248"/>
          </a:xfrm>
        </p:spPr>
        <p:txBody>
          <a:bodyPr/>
          <a:lstStyle/>
          <a:p>
            <a:pPr marL="0" indent="0"/>
            <a:r>
              <a:rPr lang="en-AU" dirty="0" smtClean="0"/>
              <a:t>Let’s say that the talking of a particular unnamed student disrupts the </a:t>
            </a:r>
            <a:r>
              <a:rPr lang="en-AU" dirty="0" smtClean="0"/>
              <a:t>class (he produces conversation).</a:t>
            </a:r>
            <a:endParaRPr lang="en-AU" dirty="0" smtClean="0"/>
          </a:p>
          <a:p>
            <a:pPr marL="0" indent="0"/>
            <a:endParaRPr lang="en-AU" sz="1000" dirty="0"/>
          </a:p>
          <a:p>
            <a:pPr marL="0" indent="0"/>
            <a:r>
              <a:rPr lang="en-AU" dirty="0" smtClean="0"/>
              <a:t>The Marginal </a:t>
            </a:r>
            <a:r>
              <a:rPr lang="en-AU" dirty="0" smtClean="0"/>
              <a:t>Social Cost</a:t>
            </a:r>
            <a:r>
              <a:rPr lang="en-AU" dirty="0" smtClean="0"/>
              <a:t> </a:t>
            </a:r>
            <a:r>
              <a:rPr lang="en-AU" dirty="0" smtClean="0"/>
              <a:t>of the talking outweighs the Marginal </a:t>
            </a:r>
            <a:r>
              <a:rPr lang="en-AU" dirty="0" smtClean="0"/>
              <a:t>Private Cost of </a:t>
            </a:r>
            <a:r>
              <a:rPr lang="en-AU" dirty="0" smtClean="0"/>
              <a:t>the talking.  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501008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What is the private cost?</a:t>
            </a:r>
          </a:p>
          <a:p>
            <a:endParaRPr lang="en-AU" dirty="0"/>
          </a:p>
          <a:p>
            <a:r>
              <a:rPr lang="en-AU" dirty="0" smtClean="0"/>
              <a:t>What </a:t>
            </a:r>
            <a:r>
              <a:rPr lang="en-AU" dirty="0" smtClean="0"/>
              <a:t>is the external cost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r>
              <a:rPr lang="en-AU" dirty="0" smtClean="0"/>
              <a:t>How could this be fixed?</a:t>
            </a:r>
            <a:endParaRPr lang="en-AU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15616" y="2878573"/>
            <a:ext cx="14413" cy="355278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103472" y="6439616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03233" y="6450540"/>
            <a:ext cx="83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Q</a:t>
            </a:r>
            <a:r>
              <a:rPr lang="en-AU" baseline="-25000" dirty="0" smtClean="0"/>
              <a:t>free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7134630" y="6431359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Q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23546" y="6423292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5396" y="2672516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13179" y="3445592"/>
            <a:ext cx="3016021" cy="270449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10680" y="2761559"/>
            <a:ext cx="3712365" cy="330946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8677" y="3002589"/>
            <a:ext cx="16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MPC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6123044" y="5893230"/>
            <a:ext cx="18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MPB = MSB  </a:t>
            </a:r>
            <a:endParaRPr lang="en-AU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1085920" y="3714796"/>
            <a:ext cx="2363486" cy="5679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73271" y="4284124"/>
            <a:ext cx="14042" cy="219144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319" y="4058347"/>
            <a:ext cx="615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free</a:t>
            </a:r>
            <a:endParaRPr lang="en-AU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550915" y="3033232"/>
            <a:ext cx="2688387" cy="227390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3992" y="3461656"/>
            <a:ext cx="67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</a:t>
            </a:r>
            <a:r>
              <a:rPr lang="en-AU" baseline="-25000" dirty="0" smtClean="0"/>
              <a:t>opt</a:t>
            </a:r>
            <a:endParaRPr lang="en-AU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085920" y="4284124"/>
            <a:ext cx="3050109" cy="2112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76475" y="3714796"/>
            <a:ext cx="6490" cy="2688835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77259" y="6421993"/>
            <a:ext cx="836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Q</a:t>
            </a:r>
            <a:r>
              <a:rPr lang="en-AU" baseline="-25000" dirty="0" smtClean="0"/>
              <a:t>opt</a:t>
            </a:r>
            <a:endParaRPr lang="en-AU" dirty="0"/>
          </a:p>
        </p:txBody>
      </p:sp>
      <p:sp>
        <p:nvSpPr>
          <p:cNvPr id="24" name="TextBox 23"/>
          <p:cNvSpPr txBox="1"/>
          <p:nvPr/>
        </p:nvSpPr>
        <p:spPr>
          <a:xfrm>
            <a:off x="4146701" y="2691152"/>
            <a:ext cx="1601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MSC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0060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8" grpId="0"/>
      <p:bldP spid="20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Failure – </a:t>
            </a:r>
            <a:r>
              <a:rPr lang="en-US" dirty="0" smtClean="0"/>
              <a:t>Negative Consumption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2232248"/>
          </a:xfrm>
        </p:spPr>
        <p:txBody>
          <a:bodyPr/>
          <a:lstStyle/>
          <a:p>
            <a:pPr marL="0" indent="0"/>
            <a:r>
              <a:rPr lang="en-AU" dirty="0" smtClean="0"/>
              <a:t>Classic 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Smoking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Car use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700808"/>
            <a:ext cx="63249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71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Demerit goods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075613" cy="3254297"/>
          </a:xfrm>
        </p:spPr>
        <p:txBody>
          <a:bodyPr/>
          <a:lstStyle/>
          <a:p>
            <a:r>
              <a:rPr lang="en-AU" dirty="0" smtClean="0"/>
              <a:t>Demerit goods:</a:t>
            </a:r>
          </a:p>
          <a:p>
            <a:r>
              <a:rPr lang="en-AU" dirty="0"/>
              <a:t>	</a:t>
            </a:r>
            <a:r>
              <a:rPr lang="en-AU" dirty="0" smtClean="0"/>
              <a:t>Considered undesirable for consumers, but are over-allocated by the market.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Cigarettes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Alcohol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Gambling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endParaRPr lang="en-AU" dirty="0"/>
          </a:p>
          <a:p>
            <a:pPr marL="989013" indent="719138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075113" lvl="7" indent="0">
              <a:buNone/>
            </a:pPr>
            <a:endParaRPr lang="en-AU" dirty="0" smtClean="0"/>
          </a:p>
          <a:p>
            <a:pPr marL="354013" indent="0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240360" cy="2102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29309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Why over-allocated?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Negative consumption externalities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Ignorance of negative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Indifference to negative effects</a:t>
            </a:r>
          </a:p>
        </p:txBody>
      </p:sp>
    </p:spTree>
    <p:extLst>
      <p:ext uri="{BB962C8B-B14F-4D97-AF65-F5344CB8AC3E}">
        <p14:creationId xmlns:p14="http://schemas.microsoft.com/office/powerpoint/2010/main" val="1212935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Positive Production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A firm trains their workers to be high quality.  Later on, the employees switch jobs and work elsewhere.</a:t>
            </a:r>
          </a:p>
          <a:p>
            <a:pPr marL="896938" indent="0"/>
            <a:r>
              <a:rPr lang="en-AU" dirty="0"/>
              <a:t>	</a:t>
            </a:r>
            <a:r>
              <a:rPr lang="en-AU" dirty="0" smtClean="0"/>
              <a:t>The new employers and society benefit from the trained workers. </a:t>
            </a: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(External Benefits)</a:t>
            </a:r>
          </a:p>
          <a:p>
            <a:pPr marL="896938" indent="0"/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5535132" cy="42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04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Positive Production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Private costs are higher than social costs.  The amount of training provided is less than optimal.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96938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6069459" cy="46927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8224" y="26369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Welfare loss is </a:t>
            </a:r>
            <a:r>
              <a:rPr lang="en-AU" smtClean="0"/>
              <a:t>where MSB </a:t>
            </a:r>
            <a:r>
              <a:rPr lang="en-AU" dirty="0" smtClean="0"/>
              <a:t>&gt; MSC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1672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Positive Consumption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Education provides a benefit to the student, but also to society. 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96938" indent="0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844824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More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More economic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Lower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Lower crime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617366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86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Positive Consumption Externalities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pPr marL="0" indent="0"/>
            <a:r>
              <a:rPr lang="en-AU" dirty="0" smtClean="0"/>
              <a:t>As MSB &gt; MPB, not enough education is consumed</a:t>
            </a:r>
            <a:endParaRPr lang="en-A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96938" indent="0"/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184482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Welfare loss is where MSB &gt; MSC for the amount of the under allocation.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6525587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– Demerit goods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075613" cy="3254297"/>
          </a:xfrm>
        </p:spPr>
        <p:txBody>
          <a:bodyPr/>
          <a:lstStyle/>
          <a:p>
            <a:r>
              <a:rPr lang="en-AU" dirty="0" smtClean="0"/>
              <a:t>Demerit goods:</a:t>
            </a:r>
          </a:p>
          <a:p>
            <a:r>
              <a:rPr lang="en-AU" dirty="0"/>
              <a:t>	</a:t>
            </a:r>
            <a:r>
              <a:rPr lang="en-AU" dirty="0" smtClean="0"/>
              <a:t>Considered undesirable for consumers, but are over-allocated by the market.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Cigarettes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Alcohol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r>
              <a:rPr lang="en-AU" dirty="0" smtClean="0"/>
              <a:t>Gambling</a:t>
            </a:r>
          </a:p>
          <a:p>
            <a:pPr marL="989013" indent="719138">
              <a:buFont typeface="Arial" panose="020B0604020202020204" pitchFamily="34" charset="0"/>
              <a:buChar char="•"/>
            </a:pPr>
            <a:endParaRPr lang="en-AU" dirty="0"/>
          </a:p>
          <a:p>
            <a:pPr marL="989013" indent="719138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4075113" lvl="7" indent="0">
              <a:buNone/>
            </a:pPr>
            <a:endParaRPr lang="en-AU" dirty="0" smtClean="0"/>
          </a:p>
          <a:p>
            <a:pPr marL="354013" indent="0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240360" cy="2102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29309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Why over-allocated?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Negative consumption externalities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Ignorance of negative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Indifference to negative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221088"/>
            <a:ext cx="4392488" cy="181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AU" sz="4000" dirty="0" smtClean="0">
                <a:latin typeface="Impact" panose="020B0806030902050204" pitchFamily="34" charset="0"/>
              </a:rPr>
              <a:t>Rewrite this for merit goods</a:t>
            </a:r>
            <a:endParaRPr lang="en-AU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37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388" y="910983"/>
            <a:ext cx="86868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25475" indent="-1682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kumimoji="1" lang="en-US" altLang="en-US" sz="3200" b="1" dirty="0" smtClean="0">
                <a:solidFill>
                  <a:srgbClr val="990000"/>
                </a:solidFill>
              </a:rPr>
              <a:t>e.g. If </a:t>
            </a:r>
            <a:r>
              <a:rPr kumimoji="1" lang="en-US" altLang="en-US" sz="3200" b="1" dirty="0">
                <a:solidFill>
                  <a:srgbClr val="990000"/>
                </a:solidFill>
              </a:rPr>
              <a:t>society wants computers and people are willing to pay high prices then… </a:t>
            </a:r>
          </a:p>
          <a:p>
            <a:pPr>
              <a:buFontTx/>
              <a:buChar char="•"/>
            </a:pPr>
            <a:r>
              <a:rPr kumimoji="1" lang="en-US" altLang="en-US" sz="3200" b="1" dirty="0">
                <a:solidFill>
                  <a:srgbClr val="000099"/>
                </a:solidFill>
              </a:rPr>
              <a:t>Businesses have the INCENTIVE to start making computers to earn PROFIT.</a:t>
            </a:r>
          </a:p>
          <a:p>
            <a:pPr>
              <a:buFontTx/>
              <a:buChar char="•"/>
            </a:pPr>
            <a:r>
              <a:rPr kumimoji="1" lang="en-US" altLang="en-US" sz="3200" b="1" dirty="0">
                <a:solidFill>
                  <a:srgbClr val="000099"/>
                </a:solidFill>
              </a:rPr>
              <a:t>This leads to more COMPETITION….</a:t>
            </a:r>
          </a:p>
          <a:p>
            <a:pPr>
              <a:buFontTx/>
              <a:buChar char="•"/>
            </a:pPr>
            <a:r>
              <a:rPr kumimoji="1" lang="en-US" altLang="en-US" sz="3200" b="1" dirty="0">
                <a:solidFill>
                  <a:srgbClr val="000099"/>
                </a:solidFill>
              </a:rPr>
              <a:t>Which means lower prices, better quality, and more product variety. </a:t>
            </a:r>
          </a:p>
          <a:p>
            <a:pPr>
              <a:buFontTx/>
              <a:buChar char="•"/>
            </a:pPr>
            <a:r>
              <a:rPr kumimoji="1" lang="en-US" altLang="en-US" sz="3200" b="1" dirty="0">
                <a:solidFill>
                  <a:srgbClr val="000099"/>
                </a:solidFill>
              </a:rPr>
              <a:t>To maintain profits, firms find most efficient way to produce goods and services.</a:t>
            </a:r>
          </a:p>
          <a:p>
            <a:pPr algn="ctr"/>
            <a:r>
              <a:rPr lang="en-US" altLang="en-US" sz="3200" b="1" dirty="0">
                <a:solidFill>
                  <a:srgbClr val="990000"/>
                </a:solidFill>
              </a:rPr>
              <a:t>The government doesn’t need to get involved since the needs of society are automatically met.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150813"/>
            <a:ext cx="8229600" cy="469900"/>
          </a:xfrm>
        </p:spPr>
        <p:txBody>
          <a:bodyPr/>
          <a:lstStyle/>
          <a:p>
            <a:r>
              <a:rPr lang="en-AU" dirty="0" smtClean="0"/>
              <a:t>The Invisible Hand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246456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8800" y="1543050"/>
            <a:ext cx="697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371600"/>
            <a:ext cx="81994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7200" b="1">
                <a:cs typeface="Times New Roman" panose="02020603050405020304" pitchFamily="18" charset="0"/>
              </a:rPr>
              <a:t>Does the Free Market ever </a:t>
            </a:r>
            <a:r>
              <a:rPr lang="en-US" altLang="en-US" sz="7200" b="1" u="sng">
                <a:cs typeface="Times New Roman" panose="02020603050405020304" pitchFamily="18" charset="0"/>
              </a:rPr>
              <a:t>FAIL </a:t>
            </a:r>
            <a:r>
              <a:rPr lang="en-US" altLang="en-US" sz="7200" b="1">
                <a:cs typeface="Times New Roman" panose="02020603050405020304" pitchFamily="18" charset="0"/>
              </a:rPr>
              <a:t>to meet society’s needs?</a:t>
            </a:r>
          </a:p>
        </p:txBody>
      </p:sp>
    </p:spTree>
    <p:extLst>
      <p:ext uri="{BB962C8B-B14F-4D97-AF65-F5344CB8AC3E}">
        <p14:creationId xmlns:p14="http://schemas.microsoft.com/office/powerpoint/2010/main" val="25016917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4400" b="1" dirty="0"/>
          </a:p>
          <a:p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686703"/>
            <a:ext cx="8839200" cy="477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600" b="1" dirty="0"/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A </a:t>
            </a: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situation in which the free-market system fails to satisfy society’s wants.</a:t>
            </a:r>
          </a:p>
          <a:p>
            <a:pPr algn="ctr" eaLnBrk="1" hangingPunct="1"/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(When the invisible hand </a:t>
            </a:r>
            <a:r>
              <a:rPr lang="en-US" altLang="en-US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(pictured) 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doesn’t </a:t>
            </a:r>
            <a:r>
              <a:rPr lang="en-US" altLang="en-US" b="1" dirty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work</a:t>
            </a:r>
            <a:r>
              <a:rPr lang="en-US" altLang="en-US" b="1" dirty="0" smtClean="0">
                <a:solidFill>
                  <a:srgbClr val="990000"/>
                </a:solidFill>
                <a:latin typeface="+mn-lt"/>
                <a:cs typeface="Times New Roman" panose="02020603050405020304" pitchFamily="18" charset="0"/>
              </a:rPr>
              <a:t>.)</a:t>
            </a:r>
          </a:p>
          <a:p>
            <a:pPr algn="ctr" eaLnBrk="1" hangingPunct="1"/>
            <a:endParaRPr lang="en-US" altLang="en-US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99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buFontTx/>
              <a:buChar char="•"/>
            </a:pPr>
            <a:endParaRPr lang="en-US" altLang="en-US" b="1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Private </a:t>
            </a:r>
            <a:r>
              <a:rPr lang="en-US" altLang="en-US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markets do not efficiently bring about the allocation of resources</a:t>
            </a:r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Too much of some things               Not enough of others</a:t>
            </a:r>
            <a:endParaRPr lang="en-US" altLang="en-US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0813"/>
            <a:ext cx="8229600" cy="4699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What is a market failure?</a:t>
            </a:r>
            <a:endParaRPr lang="en-AU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3898"/>
            <a:ext cx="2771775" cy="164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0" y="5085184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83513"/>
            <a:ext cx="1577958" cy="157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7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4476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- Externalities</a:t>
            </a: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539750" y="981075"/>
            <a:ext cx="8075613" cy="791741"/>
          </a:xfrm>
        </p:spPr>
        <p:txBody>
          <a:bodyPr/>
          <a:lstStyle/>
          <a:p>
            <a:pPr marL="0" indent="0">
              <a:defRPr/>
            </a:pPr>
            <a:r>
              <a:rPr lang="en-US" dirty="0"/>
              <a:t>Imagine you are in your </a:t>
            </a:r>
            <a:r>
              <a:rPr lang="en-US" dirty="0" smtClean="0"/>
              <a:t>room </a:t>
            </a:r>
            <a:r>
              <a:rPr lang="en-US" dirty="0"/>
              <a:t>studying and suddenly </a:t>
            </a:r>
            <a:r>
              <a:rPr lang="en-US" dirty="0" smtClean="0"/>
              <a:t>your </a:t>
            </a:r>
            <a:r>
              <a:rPr lang="en-US" dirty="0" err="1" smtClean="0"/>
              <a:t>neighbour</a:t>
            </a:r>
            <a:r>
              <a:rPr lang="en-US" dirty="0" smtClean="0"/>
              <a:t> bangs on his drums for the next two hours.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912096" cy="2608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916832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You complain to him that you have an economics test the next day and that he should keep it down.  </a:t>
            </a:r>
          </a:p>
          <a:p>
            <a:r>
              <a:rPr lang="en-AU" sz="2000" dirty="0" smtClean="0"/>
              <a:t>He replies “Whatever, I don’t have one.”</a:t>
            </a:r>
          </a:p>
          <a:p>
            <a:endParaRPr lang="en-AU" sz="2000" dirty="0"/>
          </a:p>
          <a:p>
            <a:r>
              <a:rPr lang="en-A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an EXTERNALITY</a:t>
            </a:r>
            <a:endParaRPr lang="en-A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4680880"/>
            <a:ext cx="4572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b="1" dirty="0"/>
              <a:t>externality </a:t>
            </a:r>
            <a:r>
              <a:rPr lang="en-US" dirty="0"/>
              <a:t>occurs when the actions </a:t>
            </a:r>
            <a:r>
              <a:rPr lang="en-US" dirty="0" smtClean="0"/>
              <a:t>of consumers </a:t>
            </a:r>
            <a:r>
              <a:rPr lang="en-US" dirty="0"/>
              <a:t>or producers give rise to negative </a:t>
            </a:r>
            <a:r>
              <a:rPr lang="en-US" dirty="0" smtClean="0"/>
              <a:t>or positive </a:t>
            </a:r>
            <a:r>
              <a:rPr lang="en-US" dirty="0"/>
              <a:t>side-effects on other people who are </a:t>
            </a:r>
            <a:r>
              <a:rPr lang="en-US" dirty="0" smtClean="0"/>
              <a:t>not part </a:t>
            </a:r>
            <a:r>
              <a:rPr lang="en-US" dirty="0"/>
              <a:t>of these actions, and whose interests are </a:t>
            </a:r>
            <a:r>
              <a:rPr lang="en-US" dirty="0" smtClean="0"/>
              <a:t>not </a:t>
            </a:r>
            <a:r>
              <a:rPr lang="en-AU" dirty="0" smtClean="0"/>
              <a:t>taken </a:t>
            </a:r>
            <a:r>
              <a:rPr lang="en-AU" dirty="0"/>
              <a:t>into consideration.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350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Failure - Externalities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375614" cy="4525963"/>
          </a:xfrm>
        </p:spPr>
      </p:pic>
      <p:sp>
        <p:nvSpPr>
          <p:cNvPr id="5" name="TextBox 4"/>
          <p:cNvSpPr txBox="1"/>
          <p:nvPr/>
        </p:nvSpPr>
        <p:spPr>
          <a:xfrm>
            <a:off x="4283968" y="90872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When I take my son places, he makes people smile.</a:t>
            </a:r>
          </a:p>
          <a:p>
            <a:endParaRPr lang="en-AU" sz="2000" dirty="0"/>
          </a:p>
          <a:p>
            <a:r>
              <a:rPr lang="en-AU" sz="2000" dirty="0" smtClean="0"/>
              <a:t>The happiness that Xavi brings to people is a side-effect of me taking him places.  A </a:t>
            </a:r>
            <a:r>
              <a:rPr lang="en-A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positive externality.</a:t>
            </a:r>
            <a:endParaRPr lang="en-A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1655" y="3573016"/>
            <a:ext cx="483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No one he meets </a:t>
            </a:r>
            <a:r>
              <a:rPr lang="en-AU" sz="2400" dirty="0" smtClean="0">
                <a:solidFill>
                  <a:srgbClr val="FF0000"/>
                </a:solidFill>
              </a:rPr>
              <a:t>pays</a:t>
            </a:r>
            <a:r>
              <a:rPr lang="en-AU" sz="2400" dirty="0" smtClean="0"/>
              <a:t> for this happiness, just as the drummer doesn’t </a:t>
            </a:r>
            <a:r>
              <a:rPr lang="en-AU" sz="2400" dirty="0" smtClean="0">
                <a:solidFill>
                  <a:srgbClr val="FF0000"/>
                </a:solidFill>
              </a:rPr>
              <a:t>pay</a:t>
            </a:r>
            <a:r>
              <a:rPr lang="en-AU" sz="2400" dirty="0" smtClean="0"/>
              <a:t> for the inconvenience caused.  </a:t>
            </a:r>
            <a:endParaRPr lang="en-A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701595"/>
            <a:ext cx="1019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/>
              <a:t>Is this </a:t>
            </a:r>
            <a:r>
              <a:rPr lang="en-AU" sz="4000" b="1" dirty="0" err="1" smtClean="0"/>
              <a:t>allocatively</a:t>
            </a:r>
            <a:r>
              <a:rPr lang="en-AU" sz="4000" b="1" dirty="0" smtClean="0"/>
              <a:t> efficient?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033305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4400" b="1" dirty="0"/>
          </a:p>
          <a:p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654050"/>
            <a:ext cx="88392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1600" b="1" dirty="0"/>
          </a:p>
          <a:p>
            <a:pPr eaLnBrk="1" hangingPunct="1"/>
            <a:r>
              <a:rPr lang="en-US" altLang="en-US" b="1" dirty="0" smtClean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What is allocative efficiency?</a:t>
            </a:r>
          </a:p>
          <a:p>
            <a:pPr eaLnBrk="1" hangingPunct="1"/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 smtClean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b="1" dirty="0" smtClean="0">
                <a:latin typeface="+mn-lt"/>
                <a:cs typeface="Times New Roman" panose="02020603050405020304" pitchFamily="18" charset="0"/>
              </a:rPr>
              <a:t>			social benefit = social cost</a:t>
            </a:r>
          </a:p>
          <a:p>
            <a:pPr eaLnBrk="1" hangingPunct="1"/>
            <a:endParaRPr lang="en-US" altLang="en-US" b="1" dirty="0">
              <a:solidFill>
                <a:srgbClr val="000099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150813"/>
            <a:ext cx="8229600" cy="4699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kern="0" dirty="0" smtClean="0"/>
              <a:t>Allocative efficiency</a:t>
            </a: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16688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29880</TotalTime>
  <Words>1018</Words>
  <Application>Microsoft Office PowerPoint</Application>
  <PresentationFormat>On-screen Show (4:3)</PresentationFormat>
  <Paragraphs>151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Impact</vt:lpstr>
      <vt:lpstr>Neo Sans</vt:lpstr>
      <vt:lpstr>Tahoma</vt:lpstr>
      <vt:lpstr>Times New Roman</vt:lpstr>
      <vt:lpstr>m62-black-currency</vt:lpstr>
      <vt:lpstr>3_2</vt:lpstr>
      <vt:lpstr>2_2</vt:lpstr>
      <vt:lpstr>1_It’s not the design of your template</vt:lpstr>
      <vt:lpstr>1.4 Market Failure</vt:lpstr>
      <vt:lpstr>5 Characteristics of Free Markets</vt:lpstr>
      <vt:lpstr>The Invisible Hand</vt:lpstr>
      <vt:lpstr>PowerPoint Presentation</vt:lpstr>
      <vt:lpstr>PowerPoint Presentation</vt:lpstr>
      <vt:lpstr>PowerPoint Presentation</vt:lpstr>
      <vt:lpstr>Market Failure - Externalities</vt:lpstr>
      <vt:lpstr>Market Failure - Externalities</vt:lpstr>
      <vt:lpstr>PowerPoint Presentation</vt:lpstr>
      <vt:lpstr>Market Failure – Demand and Supply revisited</vt:lpstr>
      <vt:lpstr>Market Failure – Demand and Supply revisited</vt:lpstr>
      <vt:lpstr>Market Failure - Externalities</vt:lpstr>
      <vt:lpstr>Market Failure – The Drummer</vt:lpstr>
      <vt:lpstr>Market Failure – The Baby</vt:lpstr>
      <vt:lpstr>Market Failure – some more economicy examples</vt:lpstr>
      <vt:lpstr>Market Failure – Negative Production Externalities</vt:lpstr>
      <vt:lpstr>Market Failure – Negative Production Externalities</vt:lpstr>
      <vt:lpstr>Market Failure – Negative Production Externalities</vt:lpstr>
      <vt:lpstr>Market Failure – Welfare (Deadweight) loss</vt:lpstr>
      <vt:lpstr>Market Failure – Negative Consumption Externalities</vt:lpstr>
      <vt:lpstr>Market Failure – Negative Consumption Externalities</vt:lpstr>
      <vt:lpstr>Market Failure – Demerit goods</vt:lpstr>
      <vt:lpstr>Market Failure – Positive Production Externalities</vt:lpstr>
      <vt:lpstr>Market Failure – Positive Production Externalities</vt:lpstr>
      <vt:lpstr>Market Failure – Positive Consumption Externalities</vt:lpstr>
      <vt:lpstr>Market Failure – Positive Consumption Externalities</vt:lpstr>
      <vt:lpstr>Market Failure – Demerit goods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300</cp:revision>
  <dcterms:created xsi:type="dcterms:W3CDTF">2015-03-15T05:05:01Z</dcterms:created>
  <dcterms:modified xsi:type="dcterms:W3CDTF">2017-04-12T12:08:55Z</dcterms:modified>
</cp:coreProperties>
</file>