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6" r:id="rId2"/>
    <p:sldMasterId id="2147483654" r:id="rId3"/>
    <p:sldMasterId id="2147483657" r:id="rId4"/>
  </p:sldMasterIdLst>
  <p:notesMasterIdLst>
    <p:notesMasterId r:id="rId15"/>
  </p:notesMasterIdLst>
  <p:handoutMasterIdLst>
    <p:handoutMasterId r:id="rId16"/>
  </p:handoutMasterIdLst>
  <p:sldIdLst>
    <p:sldId id="259" r:id="rId5"/>
    <p:sldId id="578" r:id="rId6"/>
    <p:sldId id="616" r:id="rId7"/>
    <p:sldId id="617" r:id="rId8"/>
    <p:sldId id="618" r:id="rId9"/>
    <p:sldId id="619" r:id="rId10"/>
    <p:sldId id="620" r:id="rId11"/>
    <p:sldId id="621" r:id="rId12"/>
    <p:sldId id="622" r:id="rId13"/>
    <p:sldId id="623" r:id="rId14"/>
  </p:sldIdLst>
  <p:sldSz cx="9144000" cy="6858000" type="screen4x3"/>
  <p:notesSz cx="9906000" cy="67945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BAUM" initials="R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B97"/>
    <a:srgbClr val="00003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5405" autoAdjust="0"/>
  </p:normalViewPr>
  <p:slideViewPr>
    <p:cSldViewPr>
      <p:cViewPr varScale="1">
        <p:scale>
          <a:sx n="86" d="100"/>
          <a:sy n="86" d="100"/>
        </p:scale>
        <p:origin x="62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7304FC-2894-4BE3-88D3-E68583326C8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476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7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3227388"/>
            <a:ext cx="79248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192547-FFA7-417A-8F63-F8B7FBC53DA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5478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92547-FFA7-417A-8F63-F8B7FBC53DAD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4845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t1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" y="1984375"/>
            <a:ext cx="8999538" cy="7239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1225" y="3516313"/>
            <a:ext cx="7380288" cy="674687"/>
          </a:xfrm>
        </p:spPr>
        <p:txBody>
          <a:bodyPr/>
          <a:lstStyle>
            <a:lvl1pPr marL="0" indent="0"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3812D-9F43-4150-89AB-F1AE3386429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CC9D8-73E6-4477-BD0E-9034041437E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69913-B1DC-447A-91D2-B8B16A16E2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1ECC8-B253-4ECB-A077-8D58F1D7C0B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8E53B-A775-4DC8-9619-C08B15146D1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9506F-4531-4235-B528-B4F9559EE4F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AB4E3-D55F-4BBD-B31B-4ACC85E5797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9060A-5D5D-4A36-9BF6-4124C2D79DE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4544C-E44A-4AE3-B0AE-5F36CBDBA4A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2DF03-EFB1-4EEB-B0F0-B60EF068EF1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39BFD-326A-4B7E-9E2D-3B5937878D7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FD92E-2EEF-4C8A-98A2-297F7ADF4D4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092C5-FCF2-47C1-B669-1372555E510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ECECD-0DD3-4A7F-AC0F-5389BC363AC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CE976-7958-40FC-898A-2C80157B51E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C4644-AA5E-4398-89BC-DA9FD9558B7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A3F96-98AE-4E21-AD8A-2B9C3491D5B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9277-5A86-42C5-A44A-1DEC65E52EA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7B329-9516-4AFE-8D7D-9A862E261C8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90AF1-0C3E-474E-98EA-86A2143227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E675A-2446-4F2D-BE4C-923064280E8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0176A-2247-4001-B73A-1CEC618AB25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6C9B8-0C72-4AC5-B6A8-3E752D61620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DCD75-1340-4463-A4A4-5228CF682F0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91BDC-4B66-419E-BD70-209DB1F8EF6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9B05C-022E-48E8-96D9-E5362DCFD97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4C88B-376E-460C-A660-B280BD6F472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12F3A-CEEE-4D3C-8039-711440FC1E5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F6BB0-EC99-4E15-A068-983C9ECA741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0F30D-EC84-43C0-9F64-5F904060143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EFBFB-A6F9-496C-8B1A-1A9403D4DC8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C63A0-F938-4AAB-A6C2-47A25D1CBCF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5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43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5FC783C7-A2EC-41E9-AA7B-F0D50F3E0A8B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2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6488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63DEADC0-C932-46E8-BB52-CC605D59CE20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34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4440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4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46953A54-48A6-4925-9BE1-F6898663E197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AU" sz="1200">
                <a:solidFill>
                  <a:srgbClr val="4D4D4D"/>
                </a:solidFill>
                <a:latin typeface="Neo Sans" pitchFamily="34" charset="0"/>
              </a:rPr>
              <a:t>m62 visualcommunications is the global leader in presentation effectiveness, from offices in the UK, USA, and Singapore</a:t>
            </a:r>
          </a:p>
        </p:txBody>
      </p:sp>
      <p:pic>
        <p:nvPicPr>
          <p:cNvPr id="281604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281605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281606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281607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281608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281609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281610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281611" name="Picture 11" descr="b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281612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s://www.youtube.com/watch?v=Pks7q2qyM-s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gif"/><Relationship Id="rId7" Type="http://schemas.openxmlformats.org/officeDocument/2006/relationships/hyperlink" Target="http://www.smh.com.au/business/banking-and-finance/new-laws-target-financial-planner-ethics-and-education-standards-20151203-glf8jf.html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48680"/>
            <a:ext cx="8999538" cy="723900"/>
          </a:xfrm>
          <a:ln/>
        </p:spPr>
        <p:txBody>
          <a:bodyPr/>
          <a:lstStyle/>
          <a:p>
            <a:r>
              <a:rPr lang="en-AU" dirty="0" smtClean="0"/>
              <a:t>1.4 Market Failure</a:t>
            </a:r>
            <a:endParaRPr lang="en-US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	</a:t>
            </a:r>
          </a:p>
          <a:p>
            <a:endParaRPr lang="en-A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1600" y="2996952"/>
            <a:ext cx="89995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endParaRPr lang="en-US" sz="2400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0243" y="6038523"/>
            <a:ext cx="89995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r>
              <a:rPr lang="en-AU" sz="3200" kern="0" dirty="0" smtClean="0"/>
              <a:t>HL content</a:t>
            </a:r>
            <a:endParaRPr lang="en-US" sz="3200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636" y="1451639"/>
            <a:ext cx="6768752" cy="458688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  <p:bldLst>
      <p:bldP spid="265218" grpId="0"/>
      <p:bldP spid="265219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5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52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Abuse of Monopoly Power – Government responses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8075613" cy="4525962"/>
          </a:xfrm>
        </p:spPr>
        <p:txBody>
          <a:bodyPr/>
          <a:lstStyle/>
          <a:p>
            <a:r>
              <a:rPr lang="en-AU" b="1" dirty="0" smtClean="0"/>
              <a:t>Taxes</a:t>
            </a:r>
          </a:p>
          <a:p>
            <a:endParaRPr lang="en-AU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Affect the huge profits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Help allocative efficiency?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  <a:p>
            <a:pPr marL="0" indent="0"/>
            <a:r>
              <a:rPr lang="en-AU" b="1" dirty="0" smtClean="0"/>
              <a:t>Nationalisation</a:t>
            </a:r>
          </a:p>
          <a:p>
            <a:pPr marL="0" indent="0"/>
            <a:endParaRPr lang="en-AU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Government run, government set the prices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Help productive efficiency?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764704"/>
            <a:ext cx="2376264" cy="315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608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Market Failure - HL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46676"/>
            <a:ext cx="8075613" cy="4525962"/>
          </a:xfrm>
        </p:spPr>
        <p:txBody>
          <a:bodyPr/>
          <a:lstStyle/>
          <a:p>
            <a:r>
              <a:rPr lang="en-AU" dirty="0" smtClean="0"/>
              <a:t>Asymmetric information</a:t>
            </a:r>
          </a:p>
          <a:p>
            <a:pPr marL="1616075">
              <a:buFont typeface="Arial" panose="020B0604020202020204" pitchFamily="34" charset="0"/>
              <a:buChar char="•"/>
            </a:pPr>
            <a:r>
              <a:rPr lang="en-AU" dirty="0"/>
              <a:t>	</a:t>
            </a:r>
            <a:r>
              <a:rPr lang="en-AU" dirty="0" smtClean="0"/>
              <a:t>How is it a market failure?</a:t>
            </a:r>
          </a:p>
          <a:p>
            <a:pPr marL="1616075">
              <a:buFont typeface="Arial" panose="020B0604020202020204" pitchFamily="34" charset="0"/>
              <a:buChar char="•"/>
            </a:pPr>
            <a:r>
              <a:rPr lang="en-AU" dirty="0"/>
              <a:t> </a:t>
            </a:r>
            <a:r>
              <a:rPr lang="en-AU" dirty="0" smtClean="0"/>
              <a:t>  How can governments stop it?</a:t>
            </a:r>
          </a:p>
          <a:p>
            <a:pPr marL="0" indent="0"/>
            <a:endParaRPr lang="en-AU" dirty="0" smtClean="0"/>
          </a:p>
          <a:p>
            <a:pPr marL="0" indent="0"/>
            <a:r>
              <a:rPr lang="en-AU" dirty="0" smtClean="0"/>
              <a:t>Abuse of market power</a:t>
            </a:r>
          </a:p>
          <a:p>
            <a:pPr marL="1616075">
              <a:buFont typeface="Arial" panose="020B0604020202020204" pitchFamily="34" charset="0"/>
              <a:buChar char="•"/>
            </a:pPr>
            <a:r>
              <a:rPr lang="en-AU" dirty="0"/>
              <a:t> </a:t>
            </a:r>
            <a:r>
              <a:rPr lang="en-AU" dirty="0" smtClean="0"/>
              <a:t>  How is it a market failure?</a:t>
            </a:r>
          </a:p>
          <a:p>
            <a:pPr marL="1616075">
              <a:buFont typeface="Arial" panose="020B0604020202020204" pitchFamily="34" charset="0"/>
              <a:buChar char="•"/>
            </a:pPr>
            <a:r>
              <a:rPr lang="en-AU" dirty="0"/>
              <a:t> </a:t>
            </a:r>
            <a:r>
              <a:rPr lang="en-AU" dirty="0" smtClean="0"/>
              <a:t>  How can government stop it?</a:t>
            </a:r>
          </a:p>
          <a:p>
            <a:pPr marL="0" indent="0">
              <a:lnSpc>
                <a:spcPct val="250000"/>
              </a:lnSpc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0333054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Asymmetric information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8075613" cy="4525962"/>
          </a:xfrm>
        </p:spPr>
        <p:txBody>
          <a:bodyPr/>
          <a:lstStyle/>
          <a:p>
            <a:r>
              <a:rPr lang="en-AU" dirty="0" smtClean="0"/>
              <a:t>An example </a:t>
            </a:r>
            <a:r>
              <a:rPr lang="en-AU" dirty="0" smtClean="0">
                <a:hlinkClick r:id="rId2"/>
              </a:rPr>
              <a:t>video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Lemons and peaches – The used car market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r>
              <a:rPr lang="en-AU" b="1" dirty="0" smtClean="0"/>
              <a:t>Only the seller knows if it’s a peach or a lemon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92896"/>
            <a:ext cx="1929408" cy="10804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349228"/>
            <a:ext cx="1224136" cy="12241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43608" y="3616697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Cars with insidious problems apparent only to the seller</a:t>
            </a:r>
          </a:p>
          <a:p>
            <a:endParaRPr lang="en-AU" dirty="0"/>
          </a:p>
          <a:p>
            <a:r>
              <a:rPr lang="en-AU" dirty="0" smtClean="0"/>
              <a:t>Buyers would be willing to pay $10,000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5508104" y="3616697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 well-functioning car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r>
              <a:rPr lang="en-AU" dirty="0" smtClean="0"/>
              <a:t>Buyers would be willing to pay $20,000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2525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Asymmetric information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6712"/>
            <a:ext cx="8075613" cy="4525962"/>
          </a:xfrm>
        </p:spPr>
        <p:txBody>
          <a:bodyPr/>
          <a:lstStyle/>
          <a:p>
            <a:pPr marL="0" indent="0"/>
            <a:r>
              <a:rPr lang="en-AU" dirty="0" smtClean="0"/>
              <a:t>If there is a 50/50 chance of it being a lemon, how much should you be willing to pay?</a:t>
            </a:r>
          </a:p>
          <a:p>
            <a:pPr marL="0" indent="0"/>
            <a:endParaRPr lang="en-AU" dirty="0"/>
          </a:p>
          <a:p>
            <a:pPr marL="0" indent="0"/>
            <a:r>
              <a:rPr lang="en-AU" dirty="0" smtClean="0"/>
              <a:t>If you know that you are selling a peach, how much should you want to sell for?</a:t>
            </a:r>
          </a:p>
          <a:p>
            <a:pPr marL="0" indent="0"/>
            <a:endParaRPr lang="en-AU" dirty="0"/>
          </a:p>
          <a:p>
            <a:pPr marL="0" indent="0"/>
            <a:r>
              <a:rPr lang="en-AU" dirty="0" smtClean="0"/>
              <a:t>How many peaches would get sold?</a:t>
            </a:r>
          </a:p>
          <a:p>
            <a:pPr marL="0" indent="0"/>
            <a:endParaRPr lang="en-AU" dirty="0"/>
          </a:p>
          <a:p>
            <a:pPr marL="0" indent="0"/>
            <a:r>
              <a:rPr lang="en-AU" b="1" dirty="0" smtClean="0"/>
              <a:t>(This field of research won a Nobel Prize in 2001)</a:t>
            </a:r>
          </a:p>
          <a:p>
            <a:pPr marL="0" indent="0"/>
            <a:endParaRPr lang="en-AU" b="1" dirty="0"/>
          </a:p>
          <a:p>
            <a:pPr marL="0" indent="0"/>
            <a:r>
              <a:rPr lang="en-AU" dirty="0" smtClean="0"/>
              <a:t>How can this be applied elsewhere?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797152"/>
            <a:ext cx="2667000" cy="17792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557217"/>
            <a:ext cx="1584003" cy="120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9215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Asymmetric information – Government responses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8075613" cy="4525962"/>
          </a:xfrm>
        </p:spPr>
        <p:txBody>
          <a:bodyPr/>
          <a:lstStyle/>
          <a:p>
            <a:endParaRPr lang="en-AU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Rights to refunds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Standards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Inspectors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Licensing</a:t>
            </a:r>
            <a:endParaRPr lang="en-AU" dirty="0" smtClean="0"/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836712"/>
            <a:ext cx="2491177" cy="16561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573" y="1416177"/>
            <a:ext cx="1671743" cy="27469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073" y="2708895"/>
            <a:ext cx="2695575" cy="1266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61" y="4163172"/>
            <a:ext cx="2286000" cy="1762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52" y="3684703"/>
            <a:ext cx="2596678" cy="1558007"/>
          </a:xfrm>
          <a:prstGeom prst="rect">
            <a:avLst/>
          </a:prstGeom>
        </p:spPr>
      </p:pic>
      <p:pic>
        <p:nvPicPr>
          <p:cNvPr id="9" name="Picture 8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7544" y="5722689"/>
            <a:ext cx="54197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523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Asymmetric Information - Evaluation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8075613" cy="4525962"/>
          </a:xfrm>
        </p:spPr>
        <p:txBody>
          <a:bodyPr/>
          <a:lstStyle/>
          <a:p>
            <a:pPr marL="0" indent="0"/>
            <a:r>
              <a:rPr lang="en-AU" dirty="0" smtClean="0"/>
              <a:t>When the asymmetry is removed, peaches will be sold.</a:t>
            </a:r>
          </a:p>
          <a:p>
            <a:pPr marL="0" indent="0"/>
            <a:endParaRPr lang="en-AU" dirty="0"/>
          </a:p>
          <a:p>
            <a:pPr marL="0" indent="0"/>
            <a:r>
              <a:rPr lang="en-AU" b="1" dirty="0" smtClean="0"/>
              <a:t>Rights to refunds </a:t>
            </a:r>
            <a:r>
              <a:rPr lang="en-AU" dirty="0" smtClean="0"/>
              <a:t> </a:t>
            </a:r>
            <a:r>
              <a:rPr lang="en-AU" dirty="0" smtClean="0">
                <a:sym typeface="Wingdings" panose="05000000000000000000" pitchFamily="2" charset="2"/>
              </a:rPr>
              <a:t> Decrease in supply</a:t>
            </a:r>
          </a:p>
          <a:p>
            <a:pPr marL="0" indent="0"/>
            <a:endParaRPr lang="en-AU" b="1" dirty="0">
              <a:sym typeface="Wingdings" panose="05000000000000000000" pitchFamily="2" charset="2"/>
            </a:endParaRPr>
          </a:p>
          <a:p>
            <a:pPr marL="0" indent="0"/>
            <a:r>
              <a:rPr lang="en-AU" b="1" dirty="0" smtClean="0">
                <a:sym typeface="Wingdings" panose="05000000000000000000" pitchFamily="2" charset="2"/>
              </a:rPr>
              <a:t>Information provision </a:t>
            </a:r>
            <a:r>
              <a:rPr lang="en-AU" dirty="0" smtClean="0">
                <a:sym typeface="Wingdings" panose="05000000000000000000" pitchFamily="2" charset="2"/>
              </a:rPr>
              <a:t> Decrease in supply</a:t>
            </a:r>
          </a:p>
          <a:p>
            <a:pPr marL="0" indent="0"/>
            <a:endParaRPr lang="en-AU" b="1" dirty="0">
              <a:sym typeface="Wingdings" panose="05000000000000000000" pitchFamily="2" charset="2"/>
            </a:endParaRPr>
          </a:p>
          <a:p>
            <a:pPr marL="0" indent="0"/>
            <a:r>
              <a:rPr lang="en-AU" b="1" dirty="0" smtClean="0">
                <a:sym typeface="Wingdings" panose="05000000000000000000" pitchFamily="2" charset="2"/>
              </a:rPr>
              <a:t>Standards </a:t>
            </a:r>
            <a:r>
              <a:rPr lang="en-AU" dirty="0" smtClean="0">
                <a:sym typeface="Wingdings" panose="05000000000000000000" pitchFamily="2" charset="2"/>
              </a:rPr>
              <a:t> Decrease in supply</a:t>
            </a:r>
          </a:p>
          <a:p>
            <a:pPr marL="0" indent="0"/>
            <a:endParaRPr lang="en-AU" dirty="0">
              <a:sym typeface="Wingdings" panose="05000000000000000000" pitchFamily="2" charset="2"/>
            </a:endParaRPr>
          </a:p>
          <a:p>
            <a:pPr marL="0" indent="0"/>
            <a:r>
              <a:rPr lang="en-AU" b="1" dirty="0" smtClean="0">
                <a:sym typeface="Wingdings" panose="05000000000000000000" pitchFamily="2" charset="2"/>
              </a:rPr>
              <a:t>Inspectors </a:t>
            </a:r>
            <a:r>
              <a:rPr lang="en-AU" dirty="0" smtClean="0">
                <a:sym typeface="Wingdings" panose="05000000000000000000" pitchFamily="2" charset="2"/>
              </a:rPr>
              <a:t> Decrease in supply</a:t>
            </a:r>
          </a:p>
          <a:p>
            <a:pPr marL="0" indent="0"/>
            <a:endParaRPr lang="en-AU" b="1" dirty="0">
              <a:sym typeface="Wingdings" panose="05000000000000000000" pitchFamily="2" charset="2"/>
            </a:endParaRPr>
          </a:p>
          <a:p>
            <a:pPr marL="0" indent="0"/>
            <a:r>
              <a:rPr lang="en-AU" b="1" dirty="0" smtClean="0">
                <a:sym typeface="Wingdings" panose="05000000000000000000" pitchFamily="2" charset="2"/>
              </a:rPr>
              <a:t>Licensing </a:t>
            </a:r>
            <a:r>
              <a:rPr lang="en-AU" dirty="0" smtClean="0">
                <a:sym typeface="Wingdings" panose="05000000000000000000" pitchFamily="2" charset="2"/>
              </a:rPr>
              <a:t> Decrease in supply</a:t>
            </a:r>
          </a:p>
          <a:p>
            <a:pPr marL="0" indent="0"/>
            <a:r>
              <a:rPr lang="en-AU" b="1" dirty="0">
                <a:sym typeface="Wingdings" panose="05000000000000000000" pitchFamily="2" charset="2"/>
              </a:rPr>
              <a:t>	</a:t>
            </a:r>
            <a:r>
              <a:rPr lang="en-AU" b="1" dirty="0" smtClean="0">
                <a:sym typeface="Wingdings" panose="05000000000000000000" pitchFamily="2" charset="2"/>
              </a:rPr>
              <a:t>					</a:t>
            </a:r>
            <a:r>
              <a:rPr lang="en-AU" sz="4400" b="1" dirty="0" smtClean="0">
                <a:sym typeface="Wingdings" panose="05000000000000000000" pitchFamily="2" charset="2"/>
              </a:rPr>
              <a:t>Why?</a:t>
            </a:r>
            <a:endParaRPr lang="en-AU" b="1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755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Abuse of Monopoly Power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08720"/>
            <a:ext cx="8075613" cy="4525962"/>
          </a:xfrm>
        </p:spPr>
        <p:txBody>
          <a:bodyPr/>
          <a:lstStyle/>
          <a:p>
            <a:r>
              <a:rPr lang="en-AU" b="1" dirty="0" smtClean="0"/>
              <a:t>Characteristics of a monopoly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Single firm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Unique product or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High barriers to entry</a:t>
            </a:r>
          </a:p>
          <a:p>
            <a:pPr marL="0" indent="0"/>
            <a:endParaRPr lang="en-AU" dirty="0"/>
          </a:p>
          <a:p>
            <a:pPr marL="0" indent="0"/>
            <a:r>
              <a:rPr lang="en-AU" dirty="0" smtClean="0"/>
              <a:t>What kind of demand curve would a monopoly firm face?</a:t>
            </a:r>
          </a:p>
          <a:p>
            <a:pPr marL="0" indent="0"/>
            <a:endParaRPr lang="en-AU" dirty="0"/>
          </a:p>
          <a:p>
            <a:pPr marL="0" indent="0"/>
            <a:r>
              <a:rPr lang="en-AU" dirty="0" smtClean="0"/>
              <a:t>What incentives could this give the monopoly firm?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20713"/>
            <a:ext cx="173355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2422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Abuse of Monopoly Power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075613" cy="4525962"/>
          </a:xfrm>
        </p:spPr>
        <p:txBody>
          <a:bodyPr/>
          <a:lstStyle/>
          <a:p>
            <a:pPr marL="0" indent="0"/>
            <a:r>
              <a:rPr lang="en-AU" b="1" dirty="0" smtClean="0"/>
              <a:t>If a monopoly raises price, show what happens to social surplus</a:t>
            </a:r>
          </a:p>
          <a:p>
            <a:pPr marL="0" indent="0"/>
            <a:endParaRPr lang="en-AU" b="1" dirty="0" smtClean="0"/>
          </a:p>
          <a:p>
            <a:pPr marL="0" indent="0"/>
            <a:endParaRPr lang="en-AU" b="1" dirty="0"/>
          </a:p>
          <a:p>
            <a:pPr marL="0" indent="0"/>
            <a:endParaRPr lang="en-AU" b="1" dirty="0" smtClean="0"/>
          </a:p>
          <a:p>
            <a:pPr marL="0" indent="0"/>
            <a:endParaRPr lang="en-AU" b="1" dirty="0" smtClean="0"/>
          </a:p>
          <a:p>
            <a:pPr marL="0" indent="0"/>
            <a:r>
              <a:rPr lang="en-AU" b="1" dirty="0" smtClean="0"/>
              <a:t>Show what happens to allocative efficiency</a:t>
            </a:r>
          </a:p>
          <a:p>
            <a:pPr marL="0" indent="0"/>
            <a:r>
              <a:rPr lang="en-AU" b="1" dirty="0" smtClean="0"/>
              <a:t>(assume no externalities)</a:t>
            </a:r>
            <a:endParaRPr lang="en-AU" b="1" dirty="0"/>
          </a:p>
          <a:p>
            <a:pPr marL="0" indent="0"/>
            <a:endParaRPr lang="en-AU" b="1" dirty="0" smtClean="0"/>
          </a:p>
          <a:p>
            <a:pPr marL="0" indent="0"/>
            <a:endParaRPr lang="en-AU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952501"/>
            <a:ext cx="173355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7909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Abuse of Monopoly Power – Government responses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075613" cy="4525962"/>
          </a:xfrm>
        </p:spPr>
        <p:txBody>
          <a:bodyPr/>
          <a:lstStyle/>
          <a:p>
            <a:r>
              <a:rPr lang="en-AU" b="1" dirty="0" smtClean="0"/>
              <a:t>Competition policy</a:t>
            </a:r>
          </a:p>
          <a:p>
            <a:pPr marL="0" indent="0"/>
            <a:r>
              <a:rPr lang="en-AU" dirty="0" smtClean="0"/>
              <a:t>In Australia, the Australian Consumer and Competition Commission</a:t>
            </a:r>
            <a:endParaRPr lang="en-AU" dirty="0"/>
          </a:p>
          <a:p>
            <a:pPr marL="0" indent="0"/>
            <a:endParaRPr lang="en-A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Restrict mergers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Impose fines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Price controls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Monopoly break ups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132856"/>
            <a:ext cx="2705100" cy="1685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714" y="4095757"/>
            <a:ext cx="291465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4005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62-black-currency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m62-black-currenc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62-black-currenc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3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2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m62-black-currency</Template>
  <TotalTime>30427</TotalTime>
  <Words>307</Words>
  <Application>Microsoft Office PowerPoint</Application>
  <PresentationFormat>On-screen Show (4:3)</PresentationFormat>
  <Paragraphs>103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Neo Sans</vt:lpstr>
      <vt:lpstr>Wingdings</vt:lpstr>
      <vt:lpstr>m62-black-currency</vt:lpstr>
      <vt:lpstr>3_2</vt:lpstr>
      <vt:lpstr>2_2</vt:lpstr>
      <vt:lpstr>1_It’s not the design of your template</vt:lpstr>
      <vt:lpstr>1.4 Market Failure</vt:lpstr>
      <vt:lpstr>Market Failure - HL</vt:lpstr>
      <vt:lpstr>Asymmetric information</vt:lpstr>
      <vt:lpstr>Asymmetric information</vt:lpstr>
      <vt:lpstr>Asymmetric information – Government responses</vt:lpstr>
      <vt:lpstr>Asymmetric Information - Evaluation</vt:lpstr>
      <vt:lpstr>Abuse of Monopoly Power</vt:lpstr>
      <vt:lpstr>Abuse of Monopoly Power</vt:lpstr>
      <vt:lpstr>Abuse of Monopoly Power – Government responses</vt:lpstr>
      <vt:lpstr>Abuse of Monopoly Power – Government responses</vt:lpstr>
    </vt:vector>
  </TitlesOfParts>
  <Company>The University of Adelaide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MIC2307-16</dc:subject>
  <dc:creator>a1077144</dc:creator>
  <cp:lastModifiedBy>Richard BAUM</cp:lastModifiedBy>
  <cp:revision>338</cp:revision>
  <dcterms:created xsi:type="dcterms:W3CDTF">2015-03-15T05:05:01Z</dcterms:created>
  <dcterms:modified xsi:type="dcterms:W3CDTF">2016-03-06T02:45:05Z</dcterms:modified>
</cp:coreProperties>
</file>