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6" r:id="rId2"/>
    <p:sldMasterId id="2147483654" r:id="rId3"/>
    <p:sldMasterId id="2147483657" r:id="rId4"/>
  </p:sldMasterIdLst>
  <p:notesMasterIdLst>
    <p:notesMasterId r:id="rId12"/>
  </p:notesMasterIdLst>
  <p:handoutMasterIdLst>
    <p:handoutMasterId r:id="rId13"/>
  </p:handoutMasterIdLst>
  <p:sldIdLst>
    <p:sldId id="259" r:id="rId5"/>
    <p:sldId id="555" r:id="rId6"/>
    <p:sldId id="556" r:id="rId7"/>
    <p:sldId id="558" r:id="rId8"/>
    <p:sldId id="559" r:id="rId9"/>
    <p:sldId id="560" r:id="rId10"/>
    <p:sldId id="561" r:id="rId11"/>
  </p:sldIdLst>
  <p:sldSz cx="9144000" cy="6858000" type="screen4x3"/>
  <p:notesSz cx="9906000" cy="67945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BAUM" initials="RB" lastIdx="1" clrIdx="0">
    <p:extLst>
      <p:ext uri="{19B8F6BF-5375-455C-9EA6-DF929625EA0E}">
        <p15:presenceInfo xmlns:p15="http://schemas.microsoft.com/office/powerpoint/2012/main" userId="S-1-5-21-4175334262-1293257954-3937267357-54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B97"/>
    <a:srgbClr val="00003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05" autoAdjust="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7304FC-2894-4BE3-88D3-E68583326C8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476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437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3227388"/>
            <a:ext cx="79248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192547-FFA7-417A-8F63-F8B7FBC53DA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5478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92547-FFA7-417A-8F63-F8B7FBC53DAD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4845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t1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" y="1984375"/>
            <a:ext cx="8999538" cy="7239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1225" y="3516313"/>
            <a:ext cx="7380288" cy="674687"/>
          </a:xfrm>
        </p:spPr>
        <p:txBody>
          <a:bodyPr/>
          <a:lstStyle>
            <a:lvl1pPr marL="0" indent="0"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3812D-9F43-4150-89AB-F1AE3386429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CC9D8-73E6-4477-BD0E-9034041437E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69913-B1DC-447A-91D2-B8B16A16E2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1ECC8-B253-4ECB-A077-8D58F1D7C0B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8E53B-A775-4DC8-9619-C08B15146D1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9506F-4531-4235-B528-B4F9559EE4F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AB4E3-D55F-4BBD-B31B-4ACC85E5797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9060A-5D5D-4A36-9BF6-4124C2D79DE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4544C-E44A-4AE3-B0AE-5F36CBDBA4A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2DF03-EFB1-4EEB-B0F0-B60EF068EF1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39BFD-326A-4B7E-9E2D-3B5937878D7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FD92E-2EEF-4C8A-98A2-297F7ADF4D4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092C5-FCF2-47C1-B669-1372555E510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ECECD-0DD3-4A7F-AC0F-5389BC363AC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CE976-7958-40FC-898A-2C80157B51E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C4644-AA5E-4398-89BC-DA9FD9558B7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A3F96-98AE-4E21-AD8A-2B9C3491D5B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F9277-5A86-42C5-A44A-1DEC65E52EA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7B329-9516-4AFE-8D7D-9A862E261C8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90AF1-0C3E-474E-98EA-86A2143227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E675A-2446-4F2D-BE4C-923064280E8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0176A-2247-4001-B73A-1CEC618AB25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6C9B8-0C72-4AC5-B6A8-3E752D61620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DCD75-1340-4463-A4A4-5228CF682F0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91BDC-4B66-419E-BD70-209DB1F8EF6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9B05C-022E-48E8-96D9-E5362DCFD97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4C88B-376E-460C-A660-B280BD6F472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12F3A-CEEE-4D3C-8039-711440FC1E5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F6BB0-EC99-4E15-A068-983C9ECA741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0F30D-EC84-43C0-9F64-5F904060143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EFBFB-A6F9-496C-8B1A-1A9403D4DC8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C63A0-F938-4AAB-A6C2-47A25D1CBCF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5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43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5FC783C7-A2EC-41E9-AA7B-F0D50F3E0A8B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82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6488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6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63DEADC0-C932-46E8-BB52-CC605D59CE20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34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4440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4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46953A54-48A6-4925-9BE1-F6898663E197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AU" sz="1200">
                <a:solidFill>
                  <a:srgbClr val="4D4D4D"/>
                </a:solidFill>
                <a:latin typeface="Neo Sans" pitchFamily="34" charset="0"/>
              </a:rPr>
              <a:t>m62 visualcommunications is the global leader in presentation effectiveness, from offices in the UK, USA, and Singapore</a:t>
            </a:r>
          </a:p>
        </p:txBody>
      </p:sp>
      <p:pic>
        <p:nvPicPr>
          <p:cNvPr id="281604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281605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281606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281607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281608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281609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281610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281611" name="Picture 11" descr="b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281612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zWcF1dDn5w&amp;list=PLJ-Vd2UJmfxYBdPjQVW-KQBa-zOZ3LK_z&amp;index=22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24744"/>
            <a:ext cx="8999538" cy="723900"/>
          </a:xfrm>
          <a:ln/>
        </p:spPr>
        <p:txBody>
          <a:bodyPr/>
          <a:lstStyle/>
          <a:p>
            <a:r>
              <a:rPr lang="en-AU" dirty="0" smtClean="0"/>
              <a:t>1.4 Market Failure</a:t>
            </a:r>
            <a:endParaRPr lang="en-US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	</a:t>
            </a:r>
          </a:p>
          <a:p>
            <a:endParaRPr lang="en-A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1600" y="2996952"/>
            <a:ext cx="89995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endParaRPr lang="en-US" sz="2400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132856"/>
            <a:ext cx="5184575" cy="3513357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16246" y="5786409"/>
            <a:ext cx="89995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r>
              <a:rPr lang="en-AU" sz="3600" kern="0" dirty="0" smtClean="0"/>
              <a:t>Public Goods</a:t>
            </a:r>
            <a:endParaRPr lang="en-US" sz="3600" kern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  <p:bldLst>
      <p:bldP spid="265218" grpId="0"/>
      <p:bldP spid="265219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5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52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652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52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828800" y="1543050"/>
            <a:ext cx="697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81000" y="1371600"/>
            <a:ext cx="819943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7200" b="1">
                <a:cs typeface="Times New Roman" panose="02020603050405020304" pitchFamily="18" charset="0"/>
              </a:rPr>
              <a:t>Does the Free Market ever </a:t>
            </a:r>
            <a:r>
              <a:rPr lang="en-US" altLang="en-US" sz="7200" b="1" u="sng">
                <a:cs typeface="Times New Roman" panose="02020603050405020304" pitchFamily="18" charset="0"/>
              </a:rPr>
              <a:t>FAIL </a:t>
            </a:r>
            <a:r>
              <a:rPr lang="en-US" altLang="en-US" sz="7200" b="1">
                <a:cs typeface="Times New Roman" panose="02020603050405020304" pitchFamily="18" charset="0"/>
              </a:rPr>
              <a:t>to meet society’s needs?</a:t>
            </a:r>
          </a:p>
        </p:txBody>
      </p:sp>
    </p:spTree>
    <p:extLst>
      <p:ext uri="{BB962C8B-B14F-4D97-AF65-F5344CB8AC3E}">
        <p14:creationId xmlns:p14="http://schemas.microsoft.com/office/powerpoint/2010/main" val="250169178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sz="4400" b="1" dirty="0"/>
          </a:p>
          <a:p>
            <a:endParaRPr lang="en-US" altLang="en-US" sz="3600" b="1" dirty="0">
              <a:cs typeface="Times New Roman" panose="02020603050405020304" pitchFamily="18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04800" y="686703"/>
            <a:ext cx="8839200" cy="4770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altLang="en-US" sz="1600" b="1" dirty="0"/>
          </a:p>
          <a:p>
            <a:pPr eaLnBrk="1" hangingPunct="1"/>
            <a:r>
              <a:rPr lang="en-US" altLang="en-US" b="1" dirty="0" smtClean="0">
                <a:solidFill>
                  <a:srgbClr val="000099"/>
                </a:solidFill>
                <a:latin typeface="+mn-lt"/>
                <a:cs typeface="Times New Roman" panose="02020603050405020304" pitchFamily="18" charset="0"/>
              </a:rPr>
              <a:t>A </a:t>
            </a:r>
            <a:r>
              <a:rPr lang="en-US" altLang="en-US" b="1" dirty="0">
                <a:solidFill>
                  <a:srgbClr val="000099"/>
                </a:solidFill>
                <a:latin typeface="+mn-lt"/>
                <a:cs typeface="Times New Roman" panose="02020603050405020304" pitchFamily="18" charset="0"/>
              </a:rPr>
              <a:t>situation in which the free-market system fails to satisfy society’s wants.</a:t>
            </a:r>
          </a:p>
          <a:p>
            <a:pPr algn="ctr" eaLnBrk="1" hangingPunct="1"/>
            <a:r>
              <a:rPr lang="en-US" altLang="en-US" b="1" dirty="0">
                <a:solidFill>
                  <a:srgbClr val="990000"/>
                </a:solidFill>
                <a:latin typeface="+mn-lt"/>
                <a:cs typeface="Times New Roman" panose="02020603050405020304" pitchFamily="18" charset="0"/>
              </a:rPr>
              <a:t>(When the invisible hand </a:t>
            </a:r>
            <a:r>
              <a:rPr lang="en-US" altLang="en-US" dirty="0" smtClean="0">
                <a:solidFill>
                  <a:srgbClr val="990000"/>
                </a:solidFill>
                <a:latin typeface="+mn-lt"/>
                <a:cs typeface="Times New Roman" panose="02020603050405020304" pitchFamily="18" charset="0"/>
              </a:rPr>
              <a:t>(pictured) </a:t>
            </a:r>
            <a:r>
              <a:rPr lang="en-US" altLang="en-US" b="1" dirty="0" smtClean="0">
                <a:solidFill>
                  <a:srgbClr val="990000"/>
                </a:solidFill>
                <a:latin typeface="+mn-lt"/>
                <a:cs typeface="Times New Roman" panose="02020603050405020304" pitchFamily="18" charset="0"/>
              </a:rPr>
              <a:t>doesn’t </a:t>
            </a:r>
            <a:r>
              <a:rPr lang="en-US" altLang="en-US" b="1" dirty="0">
                <a:solidFill>
                  <a:srgbClr val="990000"/>
                </a:solidFill>
                <a:latin typeface="+mn-lt"/>
                <a:cs typeface="Times New Roman" panose="02020603050405020304" pitchFamily="18" charset="0"/>
              </a:rPr>
              <a:t>work</a:t>
            </a:r>
            <a:r>
              <a:rPr lang="en-US" altLang="en-US" b="1" dirty="0" smtClean="0">
                <a:solidFill>
                  <a:srgbClr val="990000"/>
                </a:solidFill>
                <a:latin typeface="+mn-lt"/>
                <a:cs typeface="Times New Roman" panose="02020603050405020304" pitchFamily="18" charset="0"/>
              </a:rPr>
              <a:t>.)</a:t>
            </a:r>
          </a:p>
          <a:p>
            <a:pPr algn="ctr" eaLnBrk="1" hangingPunct="1"/>
            <a:endParaRPr lang="en-US" altLang="en-US" b="1" dirty="0">
              <a:solidFill>
                <a:srgbClr val="990000"/>
              </a:solidFill>
              <a:latin typeface="+mn-lt"/>
              <a:cs typeface="Times New Roman" panose="02020603050405020304" pitchFamily="18" charset="0"/>
            </a:endParaRPr>
          </a:p>
          <a:p>
            <a:pPr algn="ctr" eaLnBrk="1" hangingPunct="1"/>
            <a:endParaRPr lang="en-US" altLang="en-US" b="1" dirty="0">
              <a:solidFill>
                <a:srgbClr val="99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•"/>
            </a:pPr>
            <a:endParaRPr lang="en-US" altLang="en-US" b="1" dirty="0" smtClean="0">
              <a:solidFill>
                <a:srgbClr val="000099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/>
            <a:endParaRPr lang="en-US" altLang="en-US" b="1" dirty="0" smtClean="0">
              <a:solidFill>
                <a:srgbClr val="000099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 dirty="0" smtClean="0">
                <a:solidFill>
                  <a:srgbClr val="000099"/>
                </a:solidFill>
                <a:latin typeface="+mn-lt"/>
                <a:cs typeface="Times New Roman" panose="02020603050405020304" pitchFamily="18" charset="0"/>
              </a:rPr>
              <a:t>Private </a:t>
            </a:r>
            <a:r>
              <a:rPr lang="en-US" altLang="en-US" b="1" dirty="0">
                <a:solidFill>
                  <a:srgbClr val="000099"/>
                </a:solidFill>
                <a:latin typeface="+mn-lt"/>
                <a:cs typeface="Times New Roman" panose="02020603050405020304" pitchFamily="18" charset="0"/>
              </a:rPr>
              <a:t>markets do not efficiently bring about the allocation of resources</a:t>
            </a:r>
            <a:r>
              <a:rPr lang="en-US" altLang="en-US" b="1" dirty="0" smtClean="0">
                <a:solidFill>
                  <a:srgbClr val="000099"/>
                </a:solidFill>
                <a:latin typeface="+mn-lt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b="1" dirty="0">
              <a:solidFill>
                <a:srgbClr val="000099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Too much of some things               Not enough of others</a:t>
            </a:r>
            <a:endParaRPr lang="en-US" altLang="en-US" b="1" dirty="0">
              <a:solidFill>
                <a:srgbClr val="FF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/>
            <a:endParaRPr lang="en-US" altLang="en-US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4400" y="150813"/>
            <a:ext cx="8229600" cy="46990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r>
              <a:rPr lang="en-AU" kern="0" dirty="0" smtClean="0"/>
              <a:t>What is a market failure?</a:t>
            </a:r>
            <a:endParaRPr lang="en-AU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153898"/>
            <a:ext cx="2771775" cy="1647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40" y="5085184"/>
            <a:ext cx="2771775" cy="1647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183513"/>
            <a:ext cx="1577958" cy="1577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17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Under provision of Public Goods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 smtClean="0"/>
              <a:t>Public goods – </a:t>
            </a:r>
            <a:r>
              <a:rPr lang="en-AU" dirty="0" smtClean="0"/>
              <a:t>goods that are available for all to consume, regardless of who pays and who does not.</a:t>
            </a:r>
          </a:p>
          <a:p>
            <a:endParaRPr lang="en-AU" b="1" dirty="0"/>
          </a:p>
          <a:p>
            <a:endParaRPr lang="en-AU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639520"/>
            <a:ext cx="4032448" cy="2625443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39520"/>
            <a:ext cx="3930366" cy="2517672"/>
          </a:xfrm>
          <a:prstGeom prst="rect">
            <a:avLst/>
          </a:prstGeom>
          <a:ln w="44450">
            <a:solidFill>
              <a:schemeClr val="accent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395536" y="551723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e.g. defence force, street lights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32056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Under provision of public goods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764704"/>
            <a:ext cx="8075613" cy="3096344"/>
          </a:xfrm>
        </p:spPr>
        <p:txBody>
          <a:bodyPr/>
          <a:lstStyle/>
          <a:p>
            <a:r>
              <a:rPr lang="en-AU" dirty="0" smtClean="0"/>
              <a:t>Two conditions</a:t>
            </a:r>
          </a:p>
          <a:p>
            <a:endParaRPr lang="en-AU" sz="1400" dirty="0"/>
          </a:p>
          <a:p>
            <a:r>
              <a:rPr lang="en-AU" b="1" dirty="0" smtClean="0"/>
              <a:t>Non-</a:t>
            </a:r>
            <a:r>
              <a:rPr lang="en-AU" b="1" dirty="0" err="1" smtClean="0"/>
              <a:t>rivalrous</a:t>
            </a:r>
            <a:r>
              <a:rPr lang="en-AU" b="1" dirty="0" smtClean="0"/>
              <a:t> – </a:t>
            </a:r>
            <a:r>
              <a:rPr lang="en-AU" dirty="0" smtClean="0"/>
              <a:t>one person’s consumption doesn’t limit the ability of someone else to consume it.</a:t>
            </a:r>
          </a:p>
          <a:p>
            <a:endParaRPr lang="en-AU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085350"/>
            <a:ext cx="1134876" cy="16597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560" y="3933056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Non-excludable – </a:t>
            </a:r>
            <a:r>
              <a:rPr lang="en-AU" sz="2400" dirty="0" smtClean="0"/>
              <a:t>you can’t keep anyone from consuming the good</a:t>
            </a:r>
          </a:p>
          <a:p>
            <a:endParaRPr lang="en-AU" b="1" dirty="0"/>
          </a:p>
          <a:p>
            <a:endParaRPr lang="en-AU" b="1" dirty="0" smtClean="0"/>
          </a:p>
          <a:p>
            <a:endParaRPr lang="en-AU" b="1" dirty="0"/>
          </a:p>
          <a:p>
            <a:endParaRPr lang="en-AU" b="1" dirty="0" smtClean="0"/>
          </a:p>
          <a:p>
            <a:endParaRPr lang="en-AU" b="1" dirty="0"/>
          </a:p>
          <a:p>
            <a:endParaRPr lang="en-AU" b="1" dirty="0" smtClean="0"/>
          </a:p>
          <a:p>
            <a:endParaRPr lang="en-AU" b="1" dirty="0"/>
          </a:p>
          <a:p>
            <a:endParaRPr lang="en-AU" b="1" dirty="0"/>
          </a:p>
        </p:txBody>
      </p:sp>
      <p:pic>
        <p:nvPicPr>
          <p:cNvPr id="7" name="Picture 3" descr="http://www.econoclass.com/images/ViewSuns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09120"/>
            <a:ext cx="2644197" cy="2132166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4579" y="2545896"/>
            <a:ext cx="577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e.g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6083131" y="2407396"/>
            <a:ext cx="1009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counter</a:t>
            </a:r>
          </a:p>
          <a:p>
            <a:r>
              <a:rPr lang="en-AU" dirty="0" err="1" smtClean="0"/>
              <a:t>e.g</a:t>
            </a:r>
            <a:endParaRPr lang="en-AU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579" y="4941168"/>
            <a:ext cx="2847975" cy="1600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005" y="2261964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2545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Under provision of public goods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08720"/>
            <a:ext cx="8075613" cy="2952328"/>
          </a:xfrm>
        </p:spPr>
        <p:txBody>
          <a:bodyPr/>
          <a:lstStyle/>
          <a:p>
            <a:r>
              <a:rPr lang="en-AU" b="1" dirty="0" smtClean="0"/>
              <a:t>The problem with public goods</a:t>
            </a:r>
          </a:p>
          <a:p>
            <a:endParaRPr lang="en-AU" b="1" dirty="0"/>
          </a:p>
          <a:p>
            <a:r>
              <a:rPr lang="en-AU" dirty="0" smtClean="0"/>
              <a:t>“eh, I don’t </a:t>
            </a:r>
            <a:r>
              <a:rPr lang="en-AU" dirty="0" err="1" smtClean="0"/>
              <a:t>wanna</a:t>
            </a:r>
            <a:r>
              <a:rPr lang="en-AU" dirty="0" smtClean="0"/>
              <a:t> pay…</a:t>
            </a:r>
          </a:p>
          <a:p>
            <a:r>
              <a:rPr lang="en-AU" dirty="0" smtClean="0"/>
              <a:t>        … </a:t>
            </a:r>
            <a:r>
              <a:rPr lang="en-AU" dirty="0" smtClean="0"/>
              <a:t>I’ll let them do it”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289" y="1556792"/>
            <a:ext cx="2991672" cy="21171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5576" y="4047455"/>
            <a:ext cx="80756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 smtClean="0"/>
              <a:t>Free Rider problem</a:t>
            </a:r>
          </a:p>
          <a:p>
            <a:pPr marL="895350" indent="-541338">
              <a:buFont typeface="Arial" panose="020B0604020202020204" pitchFamily="34" charset="0"/>
              <a:buChar char="•"/>
            </a:pPr>
            <a:r>
              <a:rPr lang="en-AU" sz="2400" dirty="0"/>
              <a:t>	</a:t>
            </a:r>
            <a:r>
              <a:rPr lang="en-AU" sz="2400" dirty="0" smtClean="0"/>
              <a:t>When people enjoy the use of something without paying for it.</a:t>
            </a:r>
          </a:p>
          <a:p>
            <a:pPr marL="342900" indent="11113">
              <a:buFont typeface="Arial" panose="020B0604020202020204" pitchFamily="34" charset="0"/>
              <a:buChar char="•"/>
            </a:pPr>
            <a:r>
              <a:rPr lang="en-AU" sz="2400" dirty="0" smtClean="0"/>
              <a:t>      Arises from non-excludability.</a:t>
            </a:r>
          </a:p>
          <a:p>
            <a:pPr marL="895350" indent="-541338">
              <a:buFont typeface="Arial" panose="020B0604020202020204" pitchFamily="34" charset="0"/>
              <a:buChar char="•"/>
            </a:pPr>
            <a:r>
              <a:rPr lang="en-AU" sz="2400" dirty="0" smtClean="0"/>
              <a:t>The reason private firms do not provide these types of goods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0576244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Under provision of public goods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Fire Department auction</a:t>
            </a:r>
          </a:p>
          <a:p>
            <a:endParaRPr lang="en-AU" dirty="0"/>
          </a:p>
          <a:p>
            <a:r>
              <a:rPr lang="en-AU">
                <a:hlinkClick r:id="rId2"/>
              </a:rPr>
              <a:t>https://</a:t>
            </a:r>
            <a:r>
              <a:rPr lang="en-AU" smtClean="0">
                <a:hlinkClick r:id="rId2"/>
              </a:rPr>
              <a:t>www.youtube.com/watch?v=9zWcF1dDn5w&amp;list=PLJ-Vd2UJmfxYBdPjQVW-KQBa-zOZ3LK_z&amp;index=22</a:t>
            </a:r>
            <a:r>
              <a:rPr lang="en-AU" smtClean="0"/>
              <a:t> 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6251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62-black-currency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m62-black-currenc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62-black-currenc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3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2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m62-black-currency</Template>
  <TotalTime>28006</TotalTime>
  <Words>177</Words>
  <Application>Microsoft Office PowerPoint</Application>
  <PresentationFormat>On-screen Show (4:3)</PresentationFormat>
  <Paragraphs>46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Neo Sans</vt:lpstr>
      <vt:lpstr>Times New Roman</vt:lpstr>
      <vt:lpstr>m62-black-currency</vt:lpstr>
      <vt:lpstr>3_2</vt:lpstr>
      <vt:lpstr>2_2</vt:lpstr>
      <vt:lpstr>1_It’s not the design of your template</vt:lpstr>
      <vt:lpstr>1.4 Market Failure</vt:lpstr>
      <vt:lpstr>PowerPoint Presentation</vt:lpstr>
      <vt:lpstr>PowerPoint Presentation</vt:lpstr>
      <vt:lpstr>Under provision of Public Goods</vt:lpstr>
      <vt:lpstr>Under provision of public goods</vt:lpstr>
      <vt:lpstr>Under provision of public goods</vt:lpstr>
      <vt:lpstr>Under provision of public goods</vt:lpstr>
    </vt:vector>
  </TitlesOfParts>
  <Company>The University of Adelaide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MIC2307-16</dc:subject>
  <dc:creator>a1077144</dc:creator>
  <cp:lastModifiedBy>Richard BAUM</cp:lastModifiedBy>
  <cp:revision>292</cp:revision>
  <dcterms:created xsi:type="dcterms:W3CDTF">2015-03-15T05:05:01Z</dcterms:created>
  <dcterms:modified xsi:type="dcterms:W3CDTF">2017-05-17T12:06:17Z</dcterms:modified>
</cp:coreProperties>
</file>