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5"/>
  </p:notesMasterIdLst>
  <p:handoutMasterIdLst>
    <p:handoutMasterId r:id="rId36"/>
  </p:handoutMasterIdLst>
  <p:sldIdLst>
    <p:sldId id="259" r:id="rId5"/>
    <p:sldId id="379" r:id="rId6"/>
    <p:sldId id="381" r:id="rId7"/>
    <p:sldId id="382" r:id="rId8"/>
    <p:sldId id="380" r:id="rId9"/>
    <p:sldId id="383" r:id="rId10"/>
    <p:sldId id="384" r:id="rId11"/>
    <p:sldId id="385" r:id="rId12"/>
    <p:sldId id="408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2" r:id="rId28"/>
    <p:sldId id="400" r:id="rId29"/>
    <p:sldId id="401" r:id="rId30"/>
    <p:sldId id="403" r:id="rId31"/>
    <p:sldId id="407" r:id="rId32"/>
    <p:sldId id="404" r:id="rId33"/>
    <p:sldId id="406" r:id="rId34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0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6E00CF-629B-4D67-ADEF-2C1DAB872878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0393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462" y="692696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1.5 Theory of the Firm and Market Structures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670" y="587727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Production and costs</a:t>
            </a:r>
            <a:endParaRPr lang="en-US" sz="32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5892961" y="1277222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49" y="1908994"/>
            <a:ext cx="6143625" cy="3143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costs of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908720"/>
            <a:ext cx="5339309" cy="4525962"/>
          </a:xfrm>
        </p:spPr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Baum the painter</a:t>
            </a:r>
          </a:p>
          <a:p>
            <a:endParaRPr lang="en-US" dirty="0"/>
          </a:p>
          <a:p>
            <a:r>
              <a:rPr lang="en-US" dirty="0" smtClean="0"/>
              <a:t>Paint my brother’s house = $2,000</a:t>
            </a:r>
          </a:p>
          <a:p>
            <a:endParaRPr lang="en-US" dirty="0"/>
          </a:p>
          <a:p>
            <a:r>
              <a:rPr lang="en-US" dirty="0" smtClean="0"/>
              <a:t>Paint 			= $350</a:t>
            </a:r>
          </a:p>
          <a:p>
            <a:r>
              <a:rPr lang="en-US" dirty="0" smtClean="0"/>
              <a:t>Rollers 		= $10</a:t>
            </a:r>
          </a:p>
          <a:p>
            <a:r>
              <a:rPr lang="en-US" dirty="0" smtClean="0"/>
              <a:t>Masking tape 	= $8</a:t>
            </a:r>
          </a:p>
          <a:p>
            <a:r>
              <a:rPr lang="en-US" dirty="0" smtClean="0"/>
              <a:t>Petrol			= $25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What were my costs?</a:t>
            </a:r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96983"/>
            <a:ext cx="2192629" cy="41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88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costs of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US" b="1" dirty="0" smtClean="0"/>
              <a:t>Explicit costs </a:t>
            </a:r>
            <a:r>
              <a:rPr lang="en-US" sz="1800" b="1" dirty="0" smtClean="0"/>
              <a:t>(accounting costs)</a:t>
            </a:r>
            <a:endParaRPr lang="en-US" b="1" dirty="0" smtClean="0"/>
          </a:p>
          <a:p>
            <a:pPr marL="0" indent="0"/>
            <a:r>
              <a:rPr lang="en-AU" dirty="0"/>
              <a:t>Costs of production </a:t>
            </a:r>
            <a:r>
              <a:rPr lang="en-AU" dirty="0" smtClean="0"/>
              <a:t>that </a:t>
            </a:r>
            <a:r>
              <a:rPr lang="en-US" dirty="0" smtClean="0"/>
              <a:t>involve </a:t>
            </a:r>
            <a:r>
              <a:rPr lang="en-US" dirty="0"/>
              <a:t>a money payment by a </a:t>
            </a:r>
            <a:r>
              <a:rPr lang="en-US" dirty="0" smtClean="0"/>
              <a:t>firm to an </a:t>
            </a:r>
            <a:r>
              <a:rPr lang="en-US" dirty="0"/>
              <a:t>outsider in order to acquire a factor </a:t>
            </a:r>
            <a:r>
              <a:rPr lang="en-US" dirty="0" smtClean="0"/>
              <a:t>of production </a:t>
            </a:r>
            <a:r>
              <a:rPr lang="en-US" dirty="0"/>
              <a:t>that is not owned by the </a:t>
            </a:r>
            <a:r>
              <a:rPr lang="en-US" dirty="0" smtClean="0"/>
              <a:t>firm.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 smtClean="0"/>
              <a:t>Implicit costs</a:t>
            </a:r>
          </a:p>
          <a:p>
            <a:pPr marL="0" indent="0"/>
            <a:r>
              <a:rPr lang="en-AU" dirty="0"/>
              <a:t>Costs of </a:t>
            </a:r>
            <a:r>
              <a:rPr lang="en-AU" dirty="0" smtClean="0"/>
              <a:t>production </a:t>
            </a:r>
            <a:r>
              <a:rPr lang="en-US" dirty="0" smtClean="0"/>
              <a:t>involving sacrificed </a:t>
            </a:r>
            <a:r>
              <a:rPr lang="en-US" dirty="0"/>
              <a:t>income arising </a:t>
            </a:r>
            <a:r>
              <a:rPr lang="en-US" dirty="0" smtClean="0"/>
              <a:t>from the </a:t>
            </a:r>
            <a:r>
              <a:rPr lang="en-US" dirty="0"/>
              <a:t>use of self-owned resources by a </a:t>
            </a:r>
            <a:r>
              <a:rPr lang="en-US" dirty="0" smtClean="0"/>
              <a:t>firm.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 smtClean="0"/>
              <a:t>During the painting time, I was offered 12 hours work at $23 per hour at the racetrack.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 b="1" dirty="0" smtClean="0"/>
              <a:t>What were my economic costs?</a:t>
            </a:r>
            <a:r>
              <a:rPr lang="en-US" i="1" dirty="0" smtClean="0"/>
              <a:t> </a:t>
            </a:r>
            <a:endParaRPr lang="en-A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5301208"/>
            <a:ext cx="338437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When we talk about ‘costs’, assume economic costs are included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4066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21" y="768449"/>
            <a:ext cx="8075613" cy="4525962"/>
          </a:xfrm>
        </p:spPr>
        <p:txBody>
          <a:bodyPr/>
          <a:lstStyle/>
          <a:p>
            <a:r>
              <a:rPr lang="en-US" b="1" dirty="0" smtClean="0"/>
              <a:t>Fixed costs (no fixed costs in the long run)</a:t>
            </a:r>
          </a:p>
          <a:p>
            <a:r>
              <a:rPr lang="en-US" dirty="0" smtClean="0"/>
              <a:t>Costs of fixed inputs</a:t>
            </a:r>
          </a:p>
          <a:p>
            <a:pPr marL="987425" indent="-987425"/>
            <a:r>
              <a:rPr lang="en-US" dirty="0" smtClean="0"/>
              <a:t>	e.g. rent, loan repayments, council rates, property     taxes, salaries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20888"/>
            <a:ext cx="1700808" cy="170080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04521" y="3212976"/>
            <a:ext cx="35766" cy="3276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28143" y="6467126"/>
            <a:ext cx="3787873" cy="163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89820" y="6491620"/>
            <a:ext cx="105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48217" y="646712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50661"/>
            <a:ext cx="102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costs</a:t>
            </a:r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922404" y="4843007"/>
            <a:ext cx="3630209" cy="81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0496" y="4666503"/>
            <a:ext cx="102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1201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r>
              <a:rPr lang="en-US" b="1" dirty="0" smtClean="0"/>
              <a:t>Variable costs</a:t>
            </a:r>
          </a:p>
          <a:p>
            <a:r>
              <a:rPr lang="en-US" dirty="0" smtClean="0"/>
              <a:t>Costs of variable inputs</a:t>
            </a:r>
          </a:p>
          <a:p>
            <a:r>
              <a:rPr lang="en-US" dirty="0"/>
              <a:t>	</a:t>
            </a:r>
            <a:r>
              <a:rPr lang="en-US" dirty="0" smtClean="0"/>
              <a:t>e.g. wages, raw materials, utilities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22658" y="2564904"/>
            <a:ext cx="1" cy="38267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810516" y="6385790"/>
            <a:ext cx="4849716" cy="5259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36768" y="6412953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6406919"/>
            <a:ext cx="114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530589" y="636946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441" y="2699113"/>
            <a:ext cx="102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 costs</a:t>
            </a:r>
            <a:endParaRPr lang="en-AU" dirty="0"/>
          </a:p>
        </p:txBody>
      </p:sp>
      <p:sp>
        <p:nvSpPr>
          <p:cNvPr id="11" name="Freeform 10"/>
          <p:cNvSpPr/>
          <p:nvPr/>
        </p:nvSpPr>
        <p:spPr>
          <a:xfrm>
            <a:off x="1813371" y="3068960"/>
            <a:ext cx="3694733" cy="3297312"/>
          </a:xfrm>
          <a:custGeom>
            <a:avLst/>
            <a:gdLst>
              <a:gd name="connsiteX0" fmla="*/ 0 w 4495800"/>
              <a:gd name="connsiteY0" fmla="*/ 4089400 h 4089400"/>
              <a:gd name="connsiteX1" fmla="*/ 668866 w 4495800"/>
              <a:gd name="connsiteY1" fmla="*/ 2302933 h 4089400"/>
              <a:gd name="connsiteX2" fmla="*/ 3539066 w 4495800"/>
              <a:gd name="connsiteY2" fmla="*/ 1371600 h 4089400"/>
              <a:gd name="connsiteX3" fmla="*/ 4495800 w 4495800"/>
              <a:gd name="connsiteY3" fmla="*/ 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00" h="4089400">
                <a:moveTo>
                  <a:pt x="0" y="4089400"/>
                </a:moveTo>
                <a:cubicBezTo>
                  <a:pt x="39511" y="3422650"/>
                  <a:pt x="79022" y="2755900"/>
                  <a:pt x="668866" y="2302933"/>
                </a:cubicBezTo>
                <a:cubicBezTo>
                  <a:pt x="1258710" y="1849966"/>
                  <a:pt x="2901244" y="1755422"/>
                  <a:pt x="3539066" y="1371600"/>
                </a:cubicBezTo>
                <a:cubicBezTo>
                  <a:pt x="4176888" y="987778"/>
                  <a:pt x="4336344" y="493889"/>
                  <a:pt x="44958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5508104" y="2662753"/>
            <a:ext cx="102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168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836712"/>
                <a:ext cx="8075613" cy="4525962"/>
              </a:xfrm>
            </p:spPr>
            <p:txBody>
              <a:bodyPr/>
              <a:lstStyle/>
              <a:p>
                <a:r>
                  <a:rPr lang="en-US" b="1" dirty="0" smtClean="0"/>
                  <a:t>Total costs (TC)</a:t>
                </a:r>
              </a:p>
              <a:p>
                <a:r>
                  <a:rPr lang="en-US" dirty="0" smtClean="0"/>
                  <a:t>Total fixed costs (TFC) plus total variable costs (TVC)</a:t>
                </a:r>
              </a:p>
              <a:p>
                <a:r>
                  <a:rPr lang="en-US" dirty="0"/>
                  <a:t>	</a:t>
                </a: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𝑻𝑪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𝑻𝑭𝑪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𝑻𝑽𝑪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836712"/>
                <a:ext cx="8075613" cy="4525962"/>
              </a:xfrm>
              <a:blipFill rotWithShape="0">
                <a:blip r:embed="rId2"/>
                <a:stretch>
                  <a:fillRect l="-1208" t="-9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691680" y="2852936"/>
            <a:ext cx="35766" cy="32763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715302" y="6107086"/>
            <a:ext cx="3787873" cy="163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76979" y="6131580"/>
            <a:ext cx="105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435376" y="610708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159" y="2790621"/>
            <a:ext cx="102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costs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27446" y="5056167"/>
            <a:ext cx="3630209" cy="81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7767" y="4863331"/>
            <a:ext cx="102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C</a:t>
            </a:r>
            <a:endParaRPr lang="en-AU" dirty="0"/>
          </a:p>
        </p:txBody>
      </p:sp>
      <p:sp>
        <p:nvSpPr>
          <p:cNvPr id="11" name="Freeform 10"/>
          <p:cNvSpPr/>
          <p:nvPr/>
        </p:nvSpPr>
        <p:spPr>
          <a:xfrm>
            <a:off x="1727445" y="3068960"/>
            <a:ext cx="3249534" cy="1979037"/>
          </a:xfrm>
          <a:custGeom>
            <a:avLst/>
            <a:gdLst>
              <a:gd name="connsiteX0" fmla="*/ 0 w 4495800"/>
              <a:gd name="connsiteY0" fmla="*/ 4089400 h 4089400"/>
              <a:gd name="connsiteX1" fmla="*/ 668866 w 4495800"/>
              <a:gd name="connsiteY1" fmla="*/ 2302933 h 4089400"/>
              <a:gd name="connsiteX2" fmla="*/ 3539066 w 4495800"/>
              <a:gd name="connsiteY2" fmla="*/ 1371600 h 4089400"/>
              <a:gd name="connsiteX3" fmla="*/ 4495800 w 4495800"/>
              <a:gd name="connsiteY3" fmla="*/ 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00" h="4089400">
                <a:moveTo>
                  <a:pt x="0" y="4089400"/>
                </a:moveTo>
                <a:cubicBezTo>
                  <a:pt x="39511" y="3422650"/>
                  <a:pt x="79022" y="2755900"/>
                  <a:pt x="668866" y="2302933"/>
                </a:cubicBezTo>
                <a:cubicBezTo>
                  <a:pt x="1258710" y="1849966"/>
                  <a:pt x="2901244" y="1755422"/>
                  <a:pt x="3539066" y="1371600"/>
                </a:cubicBezTo>
                <a:cubicBezTo>
                  <a:pt x="4176888" y="987778"/>
                  <a:pt x="4336344" y="493889"/>
                  <a:pt x="44958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4976979" y="2790621"/>
            <a:ext cx="102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541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836712"/>
                <a:ext cx="8075613" cy="4525962"/>
              </a:xfrm>
            </p:spPr>
            <p:txBody>
              <a:bodyPr/>
              <a:lstStyle/>
              <a:p>
                <a:r>
                  <a:rPr lang="en-US" b="1" dirty="0" smtClean="0"/>
                  <a:t>Average costs</a:t>
                </a:r>
              </a:p>
              <a:p>
                <a:r>
                  <a:rPr lang="en-US" dirty="0" smtClean="0"/>
                  <a:t>Total cost divided by 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Total fixed costs (TFC)</a:t>
                </a:r>
              </a:p>
              <a:p>
                <a:r>
                  <a:rPr lang="en-US" dirty="0" smtClean="0"/>
                  <a:t>Average fixed costs (AFC)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𝑨𝑭𝑪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𝑻𝑭𝑪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en-AU" b="1" dirty="0" smtClean="0"/>
              </a:p>
              <a:p>
                <a:r>
                  <a:rPr lang="en-US" dirty="0" smtClean="0"/>
                  <a:t>Total variable costs (TVC)</a:t>
                </a:r>
              </a:p>
              <a:p>
                <a:r>
                  <a:rPr lang="en-US" dirty="0" smtClean="0"/>
                  <a:t>Average variable costs (AVC)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𝑨𝑽𝑪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𝑻𝑽𝑪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en-AU" b="1" dirty="0" smtClean="0"/>
              </a:p>
              <a:p>
                <a:r>
                  <a:rPr lang="en-US" dirty="0" smtClean="0"/>
                  <a:t>Total costs (TC)</a:t>
                </a:r>
              </a:p>
              <a:p>
                <a:r>
                  <a:rPr lang="en-US" dirty="0" smtClean="0"/>
                  <a:t>Average total costs (ATC)   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𝑨𝑻𝑪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𝑻𝑪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en-AU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836712"/>
                <a:ext cx="8075613" cy="4525962"/>
              </a:xfrm>
              <a:blipFill rotWithShape="0">
                <a:blip r:embed="rId2"/>
                <a:stretch>
                  <a:fillRect l="-1132" t="-942" b="-41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549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980728"/>
                <a:ext cx="8075613" cy="4525962"/>
              </a:xfrm>
            </p:spPr>
            <p:txBody>
              <a:bodyPr/>
              <a:lstStyle/>
              <a:p>
                <a:r>
                  <a:rPr lang="en-US" b="1" dirty="0" smtClean="0"/>
                  <a:t>Marginal costs (MC)</a:t>
                </a:r>
              </a:p>
              <a:p>
                <a:pPr marL="0" indent="0"/>
                <a:r>
                  <a:rPr lang="en-US" dirty="0" smtClean="0"/>
                  <a:t>The extra or additional cost of producing one more unit of output</a:t>
                </a:r>
              </a:p>
              <a:p>
                <a:pPr marL="0" indent="0"/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𝑇𝑉𝐶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80728"/>
                <a:ext cx="8075613" cy="4525962"/>
              </a:xfrm>
              <a:blipFill rotWithShape="0">
                <a:blip r:embed="rId2"/>
                <a:stretch>
                  <a:fillRect l="-1132" t="-943" r="-2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21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4525962"/>
          </a:xfrm>
        </p:spPr>
        <p:txBody>
          <a:bodyPr/>
          <a:lstStyle/>
          <a:p>
            <a:r>
              <a:rPr lang="en-US" b="1" dirty="0" smtClean="0"/>
              <a:t>Practice</a:t>
            </a:r>
          </a:p>
          <a:p>
            <a:r>
              <a:rPr lang="en-US" dirty="0" smtClean="0"/>
              <a:t>Given the following information for Xavier Pants Company</a:t>
            </a:r>
          </a:p>
          <a:p>
            <a:endParaRPr lang="en-US" dirty="0"/>
          </a:p>
          <a:p>
            <a:r>
              <a:rPr lang="en-US" dirty="0" smtClean="0"/>
              <a:t>					Each worker costs $500</a:t>
            </a:r>
          </a:p>
          <a:p>
            <a:endParaRPr lang="en-US" dirty="0"/>
          </a:p>
          <a:p>
            <a:r>
              <a:rPr lang="en-US" dirty="0" smtClean="0"/>
              <a:t>					Fixed costs are $1,000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Complete the table given to you and graph the results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447"/>
              </p:ext>
            </p:extLst>
          </p:nvPr>
        </p:nvGraphicFramePr>
        <p:xfrm>
          <a:off x="914400" y="2060848"/>
          <a:ext cx="3048000" cy="28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 of </a:t>
                      </a:r>
                      <a:r>
                        <a:rPr lang="en-US" dirty="0" err="1" smtClean="0"/>
                        <a:t>labour</a:t>
                      </a:r>
                      <a:r>
                        <a:rPr lang="en-US" dirty="0" smtClean="0"/>
                        <a:t> (Q</a:t>
                      </a:r>
                      <a:r>
                        <a:rPr lang="en-US" baseline="-25000" dirty="0" smtClean="0"/>
                        <a:t>L</a:t>
                      </a:r>
                      <a:r>
                        <a:rPr lang="en-US" dirty="0" smtClean="0"/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output</a:t>
                      </a:r>
                      <a:r>
                        <a:rPr lang="en-US" baseline="0" dirty="0" smtClean="0"/>
                        <a:t> (Q)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AU" dirty="0"/>
                    </a:p>
                  </a:txBody>
                  <a:tcPr/>
                </a:tc>
              </a:tr>
              <a:tr h="389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444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US" b="1" dirty="0" smtClean="0"/>
              <a:t>Some notes on the diagrams</a:t>
            </a:r>
          </a:p>
          <a:p>
            <a:endParaRPr lang="en-US" sz="1000" b="1" dirty="0"/>
          </a:p>
          <a:p>
            <a:r>
              <a:rPr lang="en-US" dirty="0" smtClean="0"/>
              <a:t>MC intersects ATC and AVC at their lowest point</a:t>
            </a:r>
          </a:p>
          <a:p>
            <a:r>
              <a:rPr lang="en-US" dirty="0"/>
              <a:t>	</a:t>
            </a:r>
            <a:r>
              <a:rPr lang="en-US" dirty="0" smtClean="0"/>
              <a:t>	When MC &lt; AVC, AVC is falling</a:t>
            </a:r>
          </a:p>
          <a:p>
            <a:r>
              <a:rPr lang="en-US" dirty="0"/>
              <a:t>	</a:t>
            </a:r>
            <a:r>
              <a:rPr lang="en-US" dirty="0" smtClean="0"/>
              <a:t>	When MC &gt; AVC, AVC is rising</a:t>
            </a:r>
          </a:p>
          <a:p>
            <a:r>
              <a:rPr lang="en-US" dirty="0" smtClean="0"/>
              <a:t>		</a:t>
            </a:r>
            <a:r>
              <a:rPr lang="en-US" dirty="0"/>
              <a:t>When MC &lt; </a:t>
            </a:r>
            <a:r>
              <a:rPr lang="en-US" dirty="0" smtClean="0"/>
              <a:t>ATC</a:t>
            </a:r>
            <a:r>
              <a:rPr lang="en-US" dirty="0"/>
              <a:t>, </a:t>
            </a:r>
            <a:r>
              <a:rPr lang="en-US" dirty="0" smtClean="0"/>
              <a:t>ATC </a:t>
            </a:r>
            <a:r>
              <a:rPr lang="en-US" dirty="0"/>
              <a:t>is falling</a:t>
            </a:r>
          </a:p>
          <a:p>
            <a:r>
              <a:rPr lang="en-US" dirty="0"/>
              <a:t>		When MC &gt; </a:t>
            </a:r>
            <a:r>
              <a:rPr lang="en-US" dirty="0" smtClean="0"/>
              <a:t>ATC</a:t>
            </a:r>
            <a:r>
              <a:rPr lang="en-US" dirty="0"/>
              <a:t>, </a:t>
            </a:r>
            <a:r>
              <a:rPr lang="en-US" dirty="0" smtClean="0"/>
              <a:t>ATC </a:t>
            </a:r>
            <a:r>
              <a:rPr lang="en-US" dirty="0"/>
              <a:t>is rising</a:t>
            </a:r>
          </a:p>
          <a:p>
            <a:endParaRPr lang="en-US" sz="1200" dirty="0" smtClean="0"/>
          </a:p>
          <a:p>
            <a:pPr marL="0" indent="0"/>
            <a:r>
              <a:rPr lang="en-US" dirty="0" smtClean="0"/>
              <a:t>Vertical distance between ATC and AVC is the same as AFC to the x-axis.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 smtClean="0"/>
              <a:t>The U (</a:t>
            </a:r>
            <a:r>
              <a:rPr lang="en-US" dirty="0" err="1" smtClean="0"/>
              <a:t>ish</a:t>
            </a:r>
            <a:r>
              <a:rPr lang="en-US" dirty="0" smtClean="0"/>
              <a:t>) shape of AVC, ATC and MC is due to the law of diminishing returns</a:t>
            </a:r>
          </a:p>
          <a:p>
            <a:pPr marL="0" indent="0"/>
            <a:endParaRPr lang="en-US" sz="1100" dirty="0"/>
          </a:p>
          <a:p>
            <a:pPr marL="0" indent="0"/>
            <a:r>
              <a:rPr lang="en-US" dirty="0" smtClean="0"/>
              <a:t>AFC falls continuously as output increase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7062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532647" y="713341"/>
            <a:ext cx="9955" cy="24537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32648" y="3164352"/>
            <a:ext cx="331708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76955" y="6168672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4423355" y="3161581"/>
            <a:ext cx="85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/>
              <a:t>L</a:t>
            </a:r>
            <a:r>
              <a:rPr lang="en-US" baseline="-25000" dirty="0" err="1" smtClean="0"/>
              <a:t>abour</a:t>
            </a:r>
            <a:endParaRPr lang="en-AU" baseline="-25000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522692" y="3717661"/>
            <a:ext cx="9955" cy="24537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522693" y="6168672"/>
            <a:ext cx="331708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3354" y="6168672"/>
            <a:ext cx="94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AU" dirty="0"/>
          </a:p>
        </p:txBody>
      </p:sp>
      <p:sp>
        <p:nvSpPr>
          <p:cNvPr id="34" name="Freeform 33"/>
          <p:cNvSpPr/>
          <p:nvPr/>
        </p:nvSpPr>
        <p:spPr>
          <a:xfrm>
            <a:off x="1905380" y="996936"/>
            <a:ext cx="2343150" cy="1904751"/>
          </a:xfrm>
          <a:custGeom>
            <a:avLst/>
            <a:gdLst>
              <a:gd name="connsiteX0" fmla="*/ 0 w 2343150"/>
              <a:gd name="connsiteY0" fmla="*/ 1314201 h 1904751"/>
              <a:gd name="connsiteX1" fmla="*/ 1009650 w 2343150"/>
              <a:gd name="connsiteY1" fmla="*/ 9276 h 1904751"/>
              <a:gd name="connsiteX2" fmla="*/ 2343150 w 2343150"/>
              <a:gd name="connsiteY2" fmla="*/ 1904751 h 19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1904751">
                <a:moveTo>
                  <a:pt x="0" y="1314201"/>
                </a:moveTo>
                <a:cubicBezTo>
                  <a:pt x="309562" y="612526"/>
                  <a:pt x="619125" y="-89149"/>
                  <a:pt x="1009650" y="9276"/>
                </a:cubicBezTo>
                <a:cubicBezTo>
                  <a:pt x="1400175" y="107701"/>
                  <a:pt x="1871662" y="1006226"/>
                  <a:pt x="2343150" y="190475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Freeform 34"/>
          <p:cNvSpPr/>
          <p:nvPr/>
        </p:nvSpPr>
        <p:spPr>
          <a:xfrm>
            <a:off x="1859516" y="4364099"/>
            <a:ext cx="2390775" cy="1497008"/>
          </a:xfrm>
          <a:custGeom>
            <a:avLst/>
            <a:gdLst>
              <a:gd name="connsiteX0" fmla="*/ 0 w 2390775"/>
              <a:gd name="connsiteY0" fmla="*/ 847725 h 1497008"/>
              <a:gd name="connsiteX1" fmla="*/ 1085850 w 2390775"/>
              <a:gd name="connsiteY1" fmla="*/ 1466850 h 1497008"/>
              <a:gd name="connsiteX2" fmla="*/ 2390775 w 2390775"/>
              <a:gd name="connsiteY2" fmla="*/ 0 h 1497008"/>
              <a:gd name="connsiteX3" fmla="*/ 2390775 w 2390775"/>
              <a:gd name="connsiteY3" fmla="*/ 0 h 149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775" h="1497008">
                <a:moveTo>
                  <a:pt x="0" y="847725"/>
                </a:moveTo>
                <a:cubicBezTo>
                  <a:pt x="343694" y="1227931"/>
                  <a:pt x="687388" y="1608137"/>
                  <a:pt x="1085850" y="1466850"/>
                </a:cubicBezTo>
                <a:cubicBezTo>
                  <a:pt x="1484312" y="1325563"/>
                  <a:pt x="2390775" y="0"/>
                  <a:pt x="2390775" y="0"/>
                </a:cubicBezTo>
                <a:lnTo>
                  <a:pt x="2390775" y="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Freeform 35"/>
          <p:cNvSpPr/>
          <p:nvPr/>
        </p:nvSpPr>
        <p:spPr>
          <a:xfrm>
            <a:off x="1830941" y="1709151"/>
            <a:ext cx="2914650" cy="811477"/>
          </a:xfrm>
          <a:custGeom>
            <a:avLst/>
            <a:gdLst>
              <a:gd name="connsiteX0" fmla="*/ 0 w 2914650"/>
              <a:gd name="connsiteY0" fmla="*/ 811477 h 811477"/>
              <a:gd name="connsiteX1" fmla="*/ 1666875 w 2914650"/>
              <a:gd name="connsiteY1" fmla="*/ 1852 h 811477"/>
              <a:gd name="connsiteX2" fmla="*/ 2914650 w 2914650"/>
              <a:gd name="connsiteY2" fmla="*/ 573352 h 811477"/>
              <a:gd name="connsiteX3" fmla="*/ 2914650 w 2914650"/>
              <a:gd name="connsiteY3" fmla="*/ 573352 h 81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4650" h="811477">
                <a:moveTo>
                  <a:pt x="0" y="811477"/>
                </a:moveTo>
                <a:cubicBezTo>
                  <a:pt x="590550" y="426508"/>
                  <a:pt x="1181100" y="41539"/>
                  <a:pt x="1666875" y="1852"/>
                </a:cubicBezTo>
                <a:cubicBezTo>
                  <a:pt x="2152650" y="-37835"/>
                  <a:pt x="2914650" y="573352"/>
                  <a:pt x="2914650" y="573352"/>
                </a:cubicBezTo>
                <a:lnTo>
                  <a:pt x="2914650" y="573352"/>
                </a:ln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 36"/>
          <p:cNvSpPr/>
          <p:nvPr/>
        </p:nvSpPr>
        <p:spPr>
          <a:xfrm>
            <a:off x="1700526" y="4657125"/>
            <a:ext cx="2981325" cy="572084"/>
          </a:xfrm>
          <a:custGeom>
            <a:avLst/>
            <a:gdLst>
              <a:gd name="connsiteX0" fmla="*/ 0 w 2981325"/>
              <a:gd name="connsiteY0" fmla="*/ 85725 h 572084"/>
              <a:gd name="connsiteX1" fmla="*/ 1781175 w 2981325"/>
              <a:gd name="connsiteY1" fmla="*/ 571500 h 572084"/>
              <a:gd name="connsiteX2" fmla="*/ 2981325 w 2981325"/>
              <a:gd name="connsiteY2" fmla="*/ 0 h 57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1325" h="572084">
                <a:moveTo>
                  <a:pt x="0" y="85725"/>
                </a:moveTo>
                <a:cubicBezTo>
                  <a:pt x="642144" y="335756"/>
                  <a:pt x="1284288" y="585788"/>
                  <a:pt x="1781175" y="571500"/>
                </a:cubicBezTo>
                <a:cubicBezTo>
                  <a:pt x="2278063" y="557213"/>
                  <a:pt x="2629694" y="278606"/>
                  <a:pt x="2981325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4217382" y="2726898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</a:t>
            </a:r>
            <a:endParaRPr lang="en-AU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8432" y="2203784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</a:t>
            </a:r>
            <a:endParaRPr lang="en-AU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586908" y="4282371"/>
            <a:ext cx="72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AVC</a:t>
            </a:r>
            <a:endParaRPr lang="en-AU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007495" y="4002728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C</a:t>
            </a:r>
            <a:endParaRPr lang="en-AU" baseline="-250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831066" y="996936"/>
            <a:ext cx="0" cy="514923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50286" y="1778231"/>
            <a:ext cx="22180" cy="347347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1560" y="692696"/>
            <a:ext cx="92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AP, MP</a:t>
            </a:r>
            <a:endParaRPr lang="en-AU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534364" y="3653529"/>
            <a:ext cx="10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Costs AVC, MC</a:t>
            </a:r>
            <a:endParaRPr lang="en-AU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542602" y="6278624"/>
            <a:ext cx="1288464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74882" y="6291572"/>
            <a:ext cx="101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ncreasing marginal returns</a:t>
            </a:r>
            <a:endParaRPr lang="en-A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926173" y="6278624"/>
            <a:ext cx="108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decreasing marginal returns</a:t>
            </a:r>
            <a:endParaRPr lang="en-AU" sz="12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06054" y="6278624"/>
            <a:ext cx="1591006" cy="12948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76107" y="764704"/>
            <a:ext cx="33283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Relationship between cost curves and product curves</a:t>
            </a:r>
          </a:p>
          <a:p>
            <a:endParaRPr lang="en-US" b="1" dirty="0"/>
          </a:p>
          <a:p>
            <a:r>
              <a:rPr lang="en-US" dirty="0" smtClean="0"/>
              <a:t>Cost curves are mirror images of the product curves</a:t>
            </a:r>
          </a:p>
          <a:p>
            <a:endParaRPr lang="en-US" dirty="0"/>
          </a:p>
          <a:p>
            <a:r>
              <a:rPr lang="en-US" dirty="0" smtClean="0"/>
              <a:t>As MP rises, each marginal </a:t>
            </a:r>
            <a:r>
              <a:rPr lang="en-US" dirty="0" err="1" smtClean="0"/>
              <a:t>labour</a:t>
            </a:r>
            <a:r>
              <a:rPr lang="en-US" dirty="0" smtClean="0"/>
              <a:t> unit is being more productive</a:t>
            </a:r>
            <a:r>
              <a:rPr lang="en-AU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As each marginal </a:t>
            </a:r>
            <a:r>
              <a:rPr lang="en-US" dirty="0" err="1" smtClean="0"/>
              <a:t>labour</a:t>
            </a:r>
            <a:r>
              <a:rPr lang="en-US" dirty="0" smtClean="0"/>
              <a:t> unit is being more productive, the marginal cost per output unit falls.</a:t>
            </a:r>
          </a:p>
        </p:txBody>
      </p:sp>
    </p:spTree>
    <p:extLst>
      <p:ext uri="{BB962C8B-B14F-4D97-AF65-F5344CB8AC3E}">
        <p14:creationId xmlns:p14="http://schemas.microsoft.com/office/powerpoint/2010/main" val="5719116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Production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98002" y="815808"/>
            <a:ext cx="8075613" cy="4525962"/>
          </a:xfrm>
        </p:spPr>
        <p:txBody>
          <a:bodyPr/>
          <a:lstStyle/>
          <a:p>
            <a:pPr marL="0" indent="0">
              <a:lnSpc>
                <a:spcPct val="250000"/>
              </a:lnSpc>
            </a:pPr>
            <a:r>
              <a:rPr lang="en-AU" altLang="en-US" dirty="0" smtClean="0"/>
              <a:t>Which of these inputs would be the most variable?</a:t>
            </a:r>
          </a:p>
          <a:p>
            <a:pPr marL="0" indent="0">
              <a:lnSpc>
                <a:spcPct val="250000"/>
              </a:lnSpc>
            </a:pPr>
            <a:endParaRPr lang="en-AU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2013622" cy="1656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6912"/>
            <a:ext cx="2637777" cy="1134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97" y="4434043"/>
            <a:ext cx="2204864" cy="220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1367560" cy="2499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97152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9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532647" y="713341"/>
            <a:ext cx="9955" cy="24537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532648" y="3164352"/>
            <a:ext cx="331708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76955" y="6168672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4423355" y="3161581"/>
            <a:ext cx="85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</a:t>
            </a:r>
            <a:r>
              <a:rPr lang="en-US" baseline="-25000" dirty="0" err="1"/>
              <a:t>L</a:t>
            </a:r>
            <a:r>
              <a:rPr lang="en-US" baseline="-25000" dirty="0" err="1" smtClean="0"/>
              <a:t>abour</a:t>
            </a:r>
            <a:endParaRPr lang="en-AU" baseline="-25000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522692" y="3717661"/>
            <a:ext cx="9955" cy="24537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522693" y="6168672"/>
            <a:ext cx="3317083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423354" y="6168672"/>
            <a:ext cx="94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AU" dirty="0"/>
          </a:p>
        </p:txBody>
      </p:sp>
      <p:sp>
        <p:nvSpPr>
          <p:cNvPr id="34" name="Freeform 33"/>
          <p:cNvSpPr/>
          <p:nvPr/>
        </p:nvSpPr>
        <p:spPr>
          <a:xfrm>
            <a:off x="1905380" y="996936"/>
            <a:ext cx="2343150" cy="1904751"/>
          </a:xfrm>
          <a:custGeom>
            <a:avLst/>
            <a:gdLst>
              <a:gd name="connsiteX0" fmla="*/ 0 w 2343150"/>
              <a:gd name="connsiteY0" fmla="*/ 1314201 h 1904751"/>
              <a:gd name="connsiteX1" fmla="*/ 1009650 w 2343150"/>
              <a:gd name="connsiteY1" fmla="*/ 9276 h 1904751"/>
              <a:gd name="connsiteX2" fmla="*/ 2343150 w 2343150"/>
              <a:gd name="connsiteY2" fmla="*/ 1904751 h 19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3150" h="1904751">
                <a:moveTo>
                  <a:pt x="0" y="1314201"/>
                </a:moveTo>
                <a:cubicBezTo>
                  <a:pt x="309562" y="612526"/>
                  <a:pt x="619125" y="-89149"/>
                  <a:pt x="1009650" y="9276"/>
                </a:cubicBezTo>
                <a:cubicBezTo>
                  <a:pt x="1400175" y="107701"/>
                  <a:pt x="1871662" y="1006226"/>
                  <a:pt x="2343150" y="190475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Freeform 34"/>
          <p:cNvSpPr/>
          <p:nvPr/>
        </p:nvSpPr>
        <p:spPr>
          <a:xfrm>
            <a:off x="1859516" y="4364099"/>
            <a:ext cx="2390775" cy="1497008"/>
          </a:xfrm>
          <a:custGeom>
            <a:avLst/>
            <a:gdLst>
              <a:gd name="connsiteX0" fmla="*/ 0 w 2390775"/>
              <a:gd name="connsiteY0" fmla="*/ 847725 h 1497008"/>
              <a:gd name="connsiteX1" fmla="*/ 1085850 w 2390775"/>
              <a:gd name="connsiteY1" fmla="*/ 1466850 h 1497008"/>
              <a:gd name="connsiteX2" fmla="*/ 2390775 w 2390775"/>
              <a:gd name="connsiteY2" fmla="*/ 0 h 1497008"/>
              <a:gd name="connsiteX3" fmla="*/ 2390775 w 2390775"/>
              <a:gd name="connsiteY3" fmla="*/ 0 h 149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0775" h="1497008">
                <a:moveTo>
                  <a:pt x="0" y="847725"/>
                </a:moveTo>
                <a:cubicBezTo>
                  <a:pt x="343694" y="1227931"/>
                  <a:pt x="687388" y="1608137"/>
                  <a:pt x="1085850" y="1466850"/>
                </a:cubicBezTo>
                <a:cubicBezTo>
                  <a:pt x="1484312" y="1325563"/>
                  <a:pt x="2390775" y="0"/>
                  <a:pt x="2390775" y="0"/>
                </a:cubicBezTo>
                <a:lnTo>
                  <a:pt x="2390775" y="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Freeform 35"/>
          <p:cNvSpPr/>
          <p:nvPr/>
        </p:nvSpPr>
        <p:spPr>
          <a:xfrm>
            <a:off x="1830941" y="1709151"/>
            <a:ext cx="2914650" cy="811477"/>
          </a:xfrm>
          <a:custGeom>
            <a:avLst/>
            <a:gdLst>
              <a:gd name="connsiteX0" fmla="*/ 0 w 2914650"/>
              <a:gd name="connsiteY0" fmla="*/ 811477 h 811477"/>
              <a:gd name="connsiteX1" fmla="*/ 1666875 w 2914650"/>
              <a:gd name="connsiteY1" fmla="*/ 1852 h 811477"/>
              <a:gd name="connsiteX2" fmla="*/ 2914650 w 2914650"/>
              <a:gd name="connsiteY2" fmla="*/ 573352 h 811477"/>
              <a:gd name="connsiteX3" fmla="*/ 2914650 w 2914650"/>
              <a:gd name="connsiteY3" fmla="*/ 573352 h 81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4650" h="811477">
                <a:moveTo>
                  <a:pt x="0" y="811477"/>
                </a:moveTo>
                <a:cubicBezTo>
                  <a:pt x="590550" y="426508"/>
                  <a:pt x="1181100" y="41539"/>
                  <a:pt x="1666875" y="1852"/>
                </a:cubicBezTo>
                <a:cubicBezTo>
                  <a:pt x="2152650" y="-37835"/>
                  <a:pt x="2914650" y="573352"/>
                  <a:pt x="2914650" y="573352"/>
                </a:cubicBezTo>
                <a:lnTo>
                  <a:pt x="2914650" y="573352"/>
                </a:ln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Freeform 36"/>
          <p:cNvSpPr/>
          <p:nvPr/>
        </p:nvSpPr>
        <p:spPr>
          <a:xfrm>
            <a:off x="1700526" y="4657125"/>
            <a:ext cx="2981325" cy="572084"/>
          </a:xfrm>
          <a:custGeom>
            <a:avLst/>
            <a:gdLst>
              <a:gd name="connsiteX0" fmla="*/ 0 w 2981325"/>
              <a:gd name="connsiteY0" fmla="*/ 85725 h 572084"/>
              <a:gd name="connsiteX1" fmla="*/ 1781175 w 2981325"/>
              <a:gd name="connsiteY1" fmla="*/ 571500 h 572084"/>
              <a:gd name="connsiteX2" fmla="*/ 2981325 w 2981325"/>
              <a:gd name="connsiteY2" fmla="*/ 0 h 57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1325" h="572084">
                <a:moveTo>
                  <a:pt x="0" y="85725"/>
                </a:moveTo>
                <a:cubicBezTo>
                  <a:pt x="642144" y="335756"/>
                  <a:pt x="1284288" y="585788"/>
                  <a:pt x="1781175" y="571500"/>
                </a:cubicBezTo>
                <a:cubicBezTo>
                  <a:pt x="2278063" y="557213"/>
                  <a:pt x="2629694" y="278606"/>
                  <a:pt x="2981325" y="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37"/>
          <p:cNvSpPr txBox="1"/>
          <p:nvPr/>
        </p:nvSpPr>
        <p:spPr>
          <a:xfrm>
            <a:off x="4217382" y="2726898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MP</a:t>
            </a:r>
            <a:endParaRPr lang="en-AU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48432" y="2203784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</a:t>
            </a:r>
            <a:endParaRPr lang="en-AU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586908" y="4282371"/>
            <a:ext cx="72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AVC</a:t>
            </a:r>
            <a:endParaRPr lang="en-AU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007495" y="4002728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C</a:t>
            </a:r>
            <a:endParaRPr lang="en-AU" baseline="-250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831066" y="996936"/>
            <a:ext cx="0" cy="514923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50286" y="1778231"/>
            <a:ext cx="22180" cy="3473478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1560" y="692696"/>
            <a:ext cx="92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AP, MP</a:t>
            </a:r>
            <a:endParaRPr lang="en-AU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534364" y="3653529"/>
            <a:ext cx="10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Costs AVC, MC</a:t>
            </a:r>
            <a:endParaRPr lang="en-AU" baseline="-250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542602" y="6278624"/>
            <a:ext cx="1288464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74882" y="6291572"/>
            <a:ext cx="101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ncreasing marginal returns</a:t>
            </a:r>
            <a:endParaRPr lang="en-A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926173" y="6278624"/>
            <a:ext cx="108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decreasing marginal returns</a:t>
            </a:r>
            <a:endParaRPr lang="en-AU" sz="12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906054" y="6278624"/>
            <a:ext cx="1591006" cy="12948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76107" y="764704"/>
            <a:ext cx="33283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Relationship between cost curves and product curves</a:t>
            </a:r>
          </a:p>
          <a:p>
            <a:endParaRPr lang="en-US" b="1" dirty="0"/>
          </a:p>
          <a:p>
            <a:r>
              <a:rPr lang="en-US" dirty="0" smtClean="0"/>
              <a:t>Cost curves are mirror images of the product curves</a:t>
            </a:r>
          </a:p>
          <a:p>
            <a:endParaRPr lang="en-US" dirty="0" smtClean="0"/>
          </a:p>
          <a:p>
            <a:r>
              <a:rPr lang="en-US" dirty="0" smtClean="0"/>
              <a:t>As AP rises, each marginal output unit is made with less </a:t>
            </a:r>
            <a:r>
              <a:rPr lang="en-US" dirty="0" err="1" smtClean="0"/>
              <a:t>labour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As each </a:t>
            </a:r>
            <a:r>
              <a:rPr lang="en-US" dirty="0" err="1" smtClean="0"/>
              <a:t>labour</a:t>
            </a:r>
            <a:r>
              <a:rPr lang="en-US" dirty="0" smtClean="0"/>
              <a:t> unit is being more productive, the cost of each output unit falls.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9162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075613" cy="4525962"/>
          </a:xfrm>
        </p:spPr>
        <p:txBody>
          <a:bodyPr/>
          <a:lstStyle/>
          <a:p>
            <a:pPr marL="0" indent="0" algn="just"/>
            <a:r>
              <a:rPr lang="en-AU" i="1" dirty="0" smtClean="0"/>
              <a:t>The period in which all factors of production are variable.  This lowers the average cost since firms will optimise the mixture of fixed and variable costs</a:t>
            </a:r>
          </a:p>
          <a:p>
            <a:pPr marL="0" indent="0" algn="just"/>
            <a:endParaRPr lang="en-AU" i="1" dirty="0"/>
          </a:p>
          <a:p>
            <a:pPr marL="0" indent="0" algn="just"/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49071266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Constant returns to scale</a:t>
            </a:r>
          </a:p>
          <a:p>
            <a:r>
              <a:rPr lang="en-AU" dirty="0" smtClean="0"/>
              <a:t>As inputs increase, so output increases proportionally.</a:t>
            </a:r>
          </a:p>
          <a:p>
            <a:pPr marL="0" indent="0"/>
            <a:r>
              <a:rPr lang="en-AU" b="1" dirty="0" smtClean="0"/>
              <a:t>e.g. </a:t>
            </a:r>
            <a:r>
              <a:rPr lang="en-AU" dirty="0" smtClean="0"/>
              <a:t>The canteen increases land, </a:t>
            </a:r>
          </a:p>
          <a:p>
            <a:pPr marL="0" indent="0"/>
            <a:r>
              <a:rPr lang="en-AU" dirty="0" smtClean="0"/>
              <a:t>labour and capital by 50%.  Output </a:t>
            </a:r>
          </a:p>
          <a:p>
            <a:pPr marL="0" indent="0"/>
            <a:r>
              <a:rPr lang="en-AU" dirty="0" smtClean="0"/>
              <a:t>increases by 50%</a:t>
            </a:r>
          </a:p>
          <a:p>
            <a:r>
              <a:rPr lang="en-AU" b="1" dirty="0" smtClean="0"/>
              <a:t>Increasing returns to scale</a:t>
            </a:r>
          </a:p>
          <a:p>
            <a:pPr marL="0" indent="0"/>
            <a:r>
              <a:rPr lang="en-AU" dirty="0" smtClean="0"/>
              <a:t>As inputs increase, output increases by a proportionally larger amount.</a:t>
            </a:r>
          </a:p>
          <a:p>
            <a:pPr marL="0" indent="0"/>
            <a:r>
              <a:rPr lang="en-AU" b="1" dirty="0" smtClean="0"/>
              <a:t>e.g.</a:t>
            </a:r>
            <a:r>
              <a:rPr lang="en-AU" dirty="0" smtClean="0"/>
              <a:t> An electrician hires an</a:t>
            </a:r>
          </a:p>
          <a:p>
            <a:pPr marL="0" indent="0"/>
            <a:r>
              <a:rPr lang="en-AU" dirty="0" smtClean="0"/>
              <a:t> apprentice.  Input increases by</a:t>
            </a:r>
          </a:p>
          <a:p>
            <a:pPr marL="0" indent="0"/>
            <a:r>
              <a:rPr lang="en-AU" dirty="0" smtClean="0"/>
              <a:t> 50%, output increases by 75%.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6384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3096"/>
            <a:ext cx="3035032" cy="17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920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Decreasing returns to scale</a:t>
            </a:r>
          </a:p>
          <a:p>
            <a:pPr marL="0" indent="0"/>
            <a:r>
              <a:rPr lang="en-AU" dirty="0" smtClean="0"/>
              <a:t>As inputs increase, output increases by a proportionally smaller amount.</a:t>
            </a:r>
          </a:p>
          <a:p>
            <a:pPr marL="0" indent="0"/>
            <a:r>
              <a:rPr lang="en-AU" b="1" dirty="0" smtClean="0"/>
              <a:t>e.g. </a:t>
            </a:r>
            <a:r>
              <a:rPr lang="en-AU" dirty="0" smtClean="0"/>
              <a:t>A fish and chip shop expands its inputs by 50%.  Output grows by only 25%.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4638742" cy="305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6164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05" y="692536"/>
            <a:ext cx="2954295" cy="4525962"/>
          </a:xfrm>
        </p:spPr>
        <p:txBody>
          <a:bodyPr/>
          <a:lstStyle/>
          <a:p>
            <a:pPr marL="0" indent="0"/>
            <a:r>
              <a:rPr lang="en-AU" sz="2000" dirty="0" smtClean="0"/>
              <a:t>Productively efficient producing at Q.</a:t>
            </a:r>
          </a:p>
          <a:p>
            <a:pPr marL="0" indent="0"/>
            <a:endParaRPr lang="en-AU" sz="2000" dirty="0"/>
          </a:p>
          <a:p>
            <a:pPr marL="0" indent="0"/>
            <a:r>
              <a:rPr lang="en-AU" sz="2000" dirty="0" smtClean="0"/>
              <a:t>Wants to produce at Q</a:t>
            </a:r>
            <a:r>
              <a:rPr lang="en-AU" sz="2000" baseline="-25000" dirty="0" smtClean="0"/>
              <a:t>1</a:t>
            </a:r>
            <a:r>
              <a:rPr lang="en-AU" sz="2000" dirty="0" smtClean="0"/>
              <a:t>.</a:t>
            </a:r>
          </a:p>
          <a:p>
            <a:pPr marL="0" indent="0"/>
            <a:endParaRPr lang="en-AU" sz="2000" dirty="0" smtClean="0"/>
          </a:p>
          <a:p>
            <a:pPr marL="0" indent="0"/>
            <a:r>
              <a:rPr lang="en-AU" sz="2000" dirty="0" smtClean="0"/>
              <a:t>Increases fixed factors, buys new factory.</a:t>
            </a:r>
          </a:p>
          <a:p>
            <a:pPr marL="0" indent="0"/>
            <a:endParaRPr lang="en-AU" sz="2000" dirty="0" smtClean="0"/>
          </a:p>
          <a:p>
            <a:pPr marL="0" indent="0"/>
            <a:r>
              <a:rPr lang="en-AU" sz="2000" dirty="0" smtClean="0"/>
              <a:t>At Q, SRATC is at ATC*</a:t>
            </a:r>
          </a:p>
          <a:p>
            <a:pPr marL="0" indent="0"/>
            <a:endParaRPr lang="en-AU" sz="2000" dirty="0" smtClean="0"/>
          </a:p>
          <a:p>
            <a:pPr marL="0" indent="0"/>
            <a:r>
              <a:rPr lang="en-AU" sz="2000" dirty="0" err="1" smtClean="0"/>
              <a:t>Q</a:t>
            </a:r>
            <a:r>
              <a:rPr lang="en-AU" sz="2000" baseline="-25000" dirty="0" err="1" smtClean="0"/>
              <a:t>min</a:t>
            </a:r>
            <a:r>
              <a:rPr lang="en-AU" sz="2000" baseline="-25000" dirty="0" smtClean="0"/>
              <a:t> </a:t>
            </a:r>
            <a:r>
              <a:rPr lang="en-AU" sz="2000" dirty="0" smtClean="0"/>
              <a:t>required to maintain ATC</a:t>
            </a:r>
          </a:p>
          <a:p>
            <a:pPr marL="0" indent="0"/>
            <a:endParaRPr lang="en-AU" sz="2000" dirty="0"/>
          </a:p>
          <a:p>
            <a:pPr marL="0" indent="0"/>
            <a:r>
              <a:rPr lang="en-AU" sz="2000" dirty="0" smtClean="0"/>
              <a:t>At Q</a:t>
            </a:r>
            <a:r>
              <a:rPr lang="en-AU" sz="2000" baseline="-25000" dirty="0" smtClean="0"/>
              <a:t>1</a:t>
            </a:r>
            <a:r>
              <a:rPr lang="en-AU" sz="2000" dirty="0" smtClean="0"/>
              <a:t>, ATC is minimised</a:t>
            </a:r>
            <a:endParaRPr lang="en-AU" sz="2000" baseline="-250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61947" y="892049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45888" y="5276902"/>
            <a:ext cx="536902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72140" y="5304065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928564" y="5376385"/>
            <a:ext cx="128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</a:p>
          <a:p>
            <a:r>
              <a:rPr lang="en-US" dirty="0" smtClean="0"/>
              <a:t>(short-run)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65961" y="526057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603" y="891174"/>
            <a:ext cx="102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107259" y="1439608"/>
            <a:ext cx="112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SRATC</a:t>
            </a:r>
            <a:endParaRPr lang="en-AU" baseline="-25000" dirty="0"/>
          </a:p>
        </p:txBody>
      </p:sp>
      <p:sp>
        <p:nvSpPr>
          <p:cNvPr id="11" name="Freeform 10"/>
          <p:cNvSpPr/>
          <p:nvPr/>
        </p:nvSpPr>
        <p:spPr>
          <a:xfrm>
            <a:off x="1337426" y="1628800"/>
            <a:ext cx="2769833" cy="2131663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5229273" y="1958885"/>
            <a:ext cx="107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SRATC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5412" y="3722140"/>
            <a:ext cx="85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dirty="0" smtClean="0"/>
              <a:t>     ATC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62127" y="3307687"/>
            <a:ext cx="85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dirty="0" smtClean="0"/>
              <a:t>     ATC</a:t>
            </a:r>
            <a:endParaRPr lang="en-AU" baseline="-250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79703" y="3760463"/>
            <a:ext cx="2584506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39651" y="2083750"/>
            <a:ext cx="4897" cy="320408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79703" y="4214391"/>
            <a:ext cx="30787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49338" y="4214391"/>
            <a:ext cx="0" cy="106251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93353" y="5293227"/>
            <a:ext cx="85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dirty="0" smtClean="0"/>
              <a:t>  Q</a:t>
            </a:r>
            <a:endParaRPr lang="en-AU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75" y="5304065"/>
            <a:ext cx="85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dirty="0" smtClean="0"/>
              <a:t>  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419872" y="3736345"/>
            <a:ext cx="0" cy="156569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90883" y="5304065"/>
            <a:ext cx="85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dirty="0" smtClean="0"/>
              <a:t>  </a:t>
            </a:r>
            <a:r>
              <a:rPr lang="en-AU" dirty="0" err="1" smtClean="0"/>
              <a:t>Q</a:t>
            </a:r>
            <a:r>
              <a:rPr lang="en-AU" baseline="-25000" dirty="0" err="1" smtClean="0"/>
              <a:t>min</a:t>
            </a:r>
            <a:endParaRPr lang="en-AU" baseline="-250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06707" y="2084214"/>
            <a:ext cx="1771618" cy="102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0587" y="1593988"/>
            <a:ext cx="857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dirty="0" smtClean="0"/>
              <a:t>     ATC*</a:t>
            </a:r>
            <a:endParaRPr lang="en-AU" baseline="-25000" dirty="0"/>
          </a:p>
        </p:txBody>
      </p:sp>
      <p:sp>
        <p:nvSpPr>
          <p:cNvPr id="12" name="Freeform 11"/>
          <p:cNvSpPr/>
          <p:nvPr/>
        </p:nvSpPr>
        <p:spPr>
          <a:xfrm>
            <a:off x="2644548" y="2083750"/>
            <a:ext cx="2769833" cy="2131663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19893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0656" y="734329"/>
            <a:ext cx="3385653" cy="4525962"/>
          </a:xfrm>
        </p:spPr>
        <p:txBody>
          <a:bodyPr/>
          <a:lstStyle/>
          <a:p>
            <a:pPr marL="0" indent="0"/>
            <a:r>
              <a:rPr lang="en-AU" sz="2000" dirty="0" smtClean="0"/>
              <a:t>Infinite SRATC curves</a:t>
            </a:r>
          </a:p>
          <a:p>
            <a:pPr marL="0" indent="0"/>
            <a:endParaRPr lang="en-AU" sz="2000" dirty="0"/>
          </a:p>
          <a:p>
            <a:pPr marL="0" indent="0"/>
            <a:r>
              <a:rPr lang="en-AU" sz="2000" dirty="0" smtClean="0"/>
              <a:t>If increased use of fixed factors results in a lower SRATC curve </a:t>
            </a:r>
            <a:endParaRPr lang="en-AU" sz="2000" dirty="0">
              <a:sym typeface="Wingdings" panose="05000000000000000000" pitchFamily="2" charset="2"/>
            </a:endParaRPr>
          </a:p>
          <a:p>
            <a:pPr marL="0" indent="0"/>
            <a:r>
              <a:rPr lang="en-AU" sz="2000" dirty="0" smtClean="0">
                <a:sym typeface="Wingdings" panose="05000000000000000000" pitchFamily="2" charset="2"/>
              </a:rPr>
              <a:t> Increasing returns to scale (economies of scale)</a:t>
            </a:r>
            <a:endParaRPr lang="en-AU" sz="2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47553" y="1383072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31494" y="5767925"/>
            <a:ext cx="536902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57746" y="579508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020749" y="5841254"/>
            <a:ext cx="128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</a:p>
          <a:p>
            <a:r>
              <a:rPr lang="en-US" dirty="0" smtClean="0"/>
              <a:t>(long-run)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51567" y="575160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4791" y="1382197"/>
            <a:ext cx="102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076479" y="2080576"/>
            <a:ext cx="1059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SRATC</a:t>
            </a:r>
            <a:endParaRPr lang="en-AU" sz="1600" baseline="-25000" dirty="0"/>
          </a:p>
        </p:txBody>
      </p:sp>
      <p:sp>
        <p:nvSpPr>
          <p:cNvPr id="12" name="Freeform 11"/>
          <p:cNvSpPr/>
          <p:nvPr/>
        </p:nvSpPr>
        <p:spPr>
          <a:xfrm>
            <a:off x="1227929" y="2353547"/>
            <a:ext cx="1056952" cy="813430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2487715" y="2281129"/>
            <a:ext cx="9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SRATC</a:t>
            </a:r>
            <a:r>
              <a:rPr lang="en-AU" sz="1600" baseline="-25000" dirty="0" smtClean="0"/>
              <a:t>1</a:t>
            </a:r>
            <a:endParaRPr lang="en-AU" sz="1600" baseline="-25000" dirty="0"/>
          </a:p>
        </p:txBody>
      </p:sp>
      <p:sp>
        <p:nvSpPr>
          <p:cNvPr id="14" name="Freeform 13"/>
          <p:cNvSpPr/>
          <p:nvPr/>
        </p:nvSpPr>
        <p:spPr>
          <a:xfrm>
            <a:off x="1640031" y="2530051"/>
            <a:ext cx="1056952" cy="813430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/>
        </p:nvSpPr>
        <p:spPr>
          <a:xfrm>
            <a:off x="2079471" y="2706555"/>
            <a:ext cx="1056952" cy="813430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/>
        </p:nvSpPr>
        <p:spPr>
          <a:xfrm>
            <a:off x="2607947" y="2963928"/>
            <a:ext cx="1056952" cy="813430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3150408" y="3252513"/>
            <a:ext cx="1056952" cy="813430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3733140" y="3519985"/>
            <a:ext cx="1056952" cy="813430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Connector 18"/>
          <p:cNvCxnSpPr/>
          <p:nvPr/>
        </p:nvCxnSpPr>
        <p:spPr>
          <a:xfrm>
            <a:off x="919467" y="2760262"/>
            <a:ext cx="4286975" cy="2061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05234" y="2506002"/>
            <a:ext cx="95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SRATC</a:t>
            </a:r>
            <a:r>
              <a:rPr lang="en-AU" sz="1600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9466" y="2781070"/>
            <a:ext cx="984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SRATC</a:t>
            </a:r>
            <a:r>
              <a:rPr lang="en-AU" sz="1600" baseline="-250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67438" y="2997310"/>
            <a:ext cx="957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SRATC</a:t>
            </a:r>
            <a:r>
              <a:rPr lang="en-AU" sz="1600" baseline="-25000" dirty="0"/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5914" y="3259800"/>
            <a:ext cx="964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SRATC</a:t>
            </a:r>
            <a:r>
              <a:rPr lang="en-AU" sz="1600" baseline="-250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4631" y="4581233"/>
            <a:ext cx="85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L</a:t>
            </a:r>
            <a:r>
              <a:rPr lang="en-AU" sz="1600" dirty="0" smtClean="0"/>
              <a:t>RATC</a:t>
            </a:r>
            <a:endParaRPr lang="en-AU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420903680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533" y="790918"/>
            <a:ext cx="3288467" cy="4525962"/>
          </a:xfrm>
        </p:spPr>
        <p:txBody>
          <a:bodyPr/>
          <a:lstStyle/>
          <a:p>
            <a:pPr marL="0" indent="0"/>
            <a:r>
              <a:rPr lang="en-AU" sz="2000" dirty="0"/>
              <a:t>If increased use of fixed factors results in </a:t>
            </a:r>
            <a:r>
              <a:rPr lang="en-AU" sz="2000" dirty="0" smtClean="0"/>
              <a:t>same-level SRATC </a:t>
            </a:r>
            <a:r>
              <a:rPr lang="en-AU" sz="2000" dirty="0"/>
              <a:t>curve </a:t>
            </a:r>
            <a:endParaRPr lang="en-AU" sz="2000" dirty="0">
              <a:sym typeface="Wingdings" panose="05000000000000000000" pitchFamily="2" charset="2"/>
            </a:endParaRPr>
          </a:p>
          <a:p>
            <a:pPr marL="0" indent="0"/>
            <a:r>
              <a:rPr lang="en-AU" sz="2000" dirty="0">
                <a:sym typeface="Wingdings" panose="05000000000000000000" pitchFamily="2" charset="2"/>
              </a:rPr>
              <a:t> </a:t>
            </a:r>
            <a:r>
              <a:rPr lang="en-AU" sz="2000" dirty="0" smtClean="0">
                <a:sym typeface="Wingdings" panose="05000000000000000000" pitchFamily="2" charset="2"/>
              </a:rPr>
              <a:t>Constant </a:t>
            </a:r>
            <a:r>
              <a:rPr lang="en-AU" sz="2000" dirty="0">
                <a:sym typeface="Wingdings" panose="05000000000000000000" pitchFamily="2" charset="2"/>
              </a:rPr>
              <a:t>returns to scale (economies of scale)</a:t>
            </a:r>
            <a:endParaRPr lang="en-AU" sz="2000" dirty="0"/>
          </a:p>
          <a:p>
            <a:endParaRPr lang="en-AU" dirty="0" smtClean="0"/>
          </a:p>
          <a:p>
            <a:endParaRPr lang="en-AU" dirty="0"/>
          </a:p>
          <a:p>
            <a:endParaRPr lang="en-AU" sz="2000" dirty="0" smtClean="0"/>
          </a:p>
          <a:p>
            <a:pPr marL="0" indent="0"/>
            <a:r>
              <a:rPr lang="en-AU" sz="2000" dirty="0"/>
              <a:t>If increased use of fixed factors results in </a:t>
            </a:r>
            <a:r>
              <a:rPr lang="en-AU" sz="2000" dirty="0" smtClean="0"/>
              <a:t>higher </a:t>
            </a:r>
            <a:r>
              <a:rPr lang="en-AU" sz="2000" dirty="0"/>
              <a:t>SRATC curve </a:t>
            </a:r>
            <a:endParaRPr lang="en-AU" sz="2000" dirty="0">
              <a:sym typeface="Wingdings" panose="05000000000000000000" pitchFamily="2" charset="2"/>
            </a:endParaRPr>
          </a:p>
          <a:p>
            <a:pPr marL="0" indent="0"/>
            <a:r>
              <a:rPr lang="en-AU" sz="2000" dirty="0">
                <a:sym typeface="Wingdings" panose="05000000000000000000" pitchFamily="2" charset="2"/>
              </a:rPr>
              <a:t> </a:t>
            </a:r>
            <a:r>
              <a:rPr lang="en-AU" sz="2000" dirty="0" smtClean="0">
                <a:sym typeface="Wingdings" panose="05000000000000000000" pitchFamily="2" charset="2"/>
              </a:rPr>
              <a:t>Decreasing </a:t>
            </a:r>
            <a:r>
              <a:rPr lang="en-AU" sz="2000" dirty="0">
                <a:sym typeface="Wingdings" panose="05000000000000000000" pitchFamily="2" charset="2"/>
              </a:rPr>
              <a:t>returns to scale </a:t>
            </a:r>
            <a:r>
              <a:rPr lang="en-AU" sz="2000" dirty="0" smtClean="0">
                <a:sym typeface="Wingdings" panose="05000000000000000000" pitchFamily="2" charset="2"/>
              </a:rPr>
              <a:t>(diseconomies </a:t>
            </a:r>
            <a:r>
              <a:rPr lang="en-AU" sz="2000" dirty="0">
                <a:sym typeface="Wingdings" panose="05000000000000000000" pitchFamily="2" charset="2"/>
              </a:rPr>
              <a:t>of scale)</a:t>
            </a:r>
            <a:endParaRPr lang="en-AU" sz="2000" dirty="0"/>
          </a:p>
          <a:p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0386" y="1716134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44327" y="6100987"/>
            <a:ext cx="5369028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70579" y="6128150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676758" y="6126126"/>
            <a:ext cx="128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</a:p>
          <a:p>
            <a:r>
              <a:rPr lang="en-US" dirty="0" smtClean="0"/>
              <a:t>(short-run)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" y="6084663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24" y="1042641"/>
            <a:ext cx="141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total costs</a:t>
            </a:r>
            <a:endParaRPr lang="en-AU" dirty="0"/>
          </a:p>
        </p:txBody>
      </p:sp>
      <p:sp>
        <p:nvSpPr>
          <p:cNvPr id="11" name="Freeform 10"/>
          <p:cNvSpPr/>
          <p:nvPr/>
        </p:nvSpPr>
        <p:spPr>
          <a:xfrm>
            <a:off x="969089" y="3097197"/>
            <a:ext cx="703027" cy="974072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4896153" y="4519171"/>
            <a:ext cx="85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L</a:t>
            </a:r>
            <a:r>
              <a:rPr lang="en-AU" sz="1600" dirty="0" smtClean="0"/>
              <a:t>RATC</a:t>
            </a:r>
            <a:endParaRPr lang="en-AU" sz="1600" baseline="-25000" dirty="0"/>
          </a:p>
        </p:txBody>
      </p:sp>
      <p:sp>
        <p:nvSpPr>
          <p:cNvPr id="13" name="Arc 12"/>
          <p:cNvSpPr/>
          <p:nvPr/>
        </p:nvSpPr>
        <p:spPr>
          <a:xfrm rot="10800000">
            <a:off x="971155" y="2009426"/>
            <a:ext cx="2504209" cy="254785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c 13"/>
          <p:cNvSpPr/>
          <p:nvPr/>
        </p:nvSpPr>
        <p:spPr>
          <a:xfrm rot="5400000">
            <a:off x="3498648" y="2006741"/>
            <a:ext cx="2504209" cy="254785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5" name="Straight Connector 14"/>
          <p:cNvCxnSpPr>
            <a:stCxn id="14" idx="2"/>
            <a:endCxn id="13" idx="0"/>
          </p:cNvCxnSpPr>
          <p:nvPr/>
        </p:nvCxnSpPr>
        <p:spPr>
          <a:xfrm flipH="1">
            <a:off x="2223260" y="4532773"/>
            <a:ext cx="2527492" cy="24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255269" y="3382014"/>
            <a:ext cx="703027" cy="974072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/>
        </p:nvSpPr>
        <p:spPr>
          <a:xfrm>
            <a:off x="1677967" y="3559693"/>
            <a:ext cx="703027" cy="974072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/>
        </p:nvSpPr>
        <p:spPr>
          <a:xfrm>
            <a:off x="2452178" y="3545120"/>
            <a:ext cx="703027" cy="974072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/>
        </p:nvSpPr>
        <p:spPr>
          <a:xfrm>
            <a:off x="3335979" y="3572738"/>
            <a:ext cx="703027" cy="974072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/>
        </p:nvSpPr>
        <p:spPr>
          <a:xfrm>
            <a:off x="4201515" y="3551911"/>
            <a:ext cx="703027" cy="974072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5005356" y="3389807"/>
            <a:ext cx="703027" cy="974072"/>
          </a:xfrm>
          <a:custGeom>
            <a:avLst/>
            <a:gdLst>
              <a:gd name="connsiteX0" fmla="*/ 0 w 2769833"/>
              <a:gd name="connsiteY0" fmla="*/ 0 h 2131663"/>
              <a:gd name="connsiteX1" fmla="*/ 1313895 w 2769833"/>
              <a:gd name="connsiteY1" fmla="*/ 2130641 h 2131663"/>
              <a:gd name="connsiteX2" fmla="*/ 2769833 w 2769833"/>
              <a:gd name="connsiteY2" fmla="*/ 221942 h 213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9833" h="2131663">
                <a:moveTo>
                  <a:pt x="0" y="0"/>
                </a:moveTo>
                <a:cubicBezTo>
                  <a:pt x="426128" y="1046825"/>
                  <a:pt x="852256" y="2093651"/>
                  <a:pt x="1313895" y="2130641"/>
                </a:cubicBezTo>
                <a:cubicBezTo>
                  <a:pt x="1775534" y="2167631"/>
                  <a:pt x="2272683" y="1194786"/>
                  <a:pt x="2769833" y="221942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11799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8075613" cy="4525962"/>
          </a:xfrm>
        </p:spPr>
        <p:txBody>
          <a:bodyPr/>
          <a:lstStyle/>
          <a:p>
            <a:r>
              <a:rPr lang="en-AU" b="1" dirty="0" smtClean="0"/>
              <a:t>Economies of scale</a:t>
            </a:r>
          </a:p>
          <a:p>
            <a:r>
              <a:rPr lang="en-AU" dirty="0" smtClean="0"/>
              <a:t>Specialisation of labour</a:t>
            </a:r>
          </a:p>
          <a:p>
            <a:r>
              <a:rPr lang="en-AU" dirty="0"/>
              <a:t>	</a:t>
            </a:r>
            <a:r>
              <a:rPr lang="en-AU" dirty="0" smtClean="0"/>
              <a:t>- labour does what it’s best at</a:t>
            </a:r>
          </a:p>
          <a:p>
            <a:endParaRPr lang="en-AU" dirty="0"/>
          </a:p>
          <a:p>
            <a:r>
              <a:rPr lang="en-AU" dirty="0" smtClean="0"/>
              <a:t>Cost spreading</a:t>
            </a:r>
          </a:p>
          <a:p>
            <a:endParaRPr lang="en-AU" dirty="0"/>
          </a:p>
          <a:p>
            <a:r>
              <a:rPr lang="en-AU" dirty="0" smtClean="0"/>
              <a:t>				vs    </a:t>
            </a:r>
            <a:r>
              <a:rPr lang="en-AU" dirty="0" smtClean="0">
                <a:latin typeface="Bauhaus 93" panose="04030905020B02020C02" pitchFamily="82" charset="0"/>
              </a:rPr>
              <a:t>Baum Backyard Lemonade co.</a:t>
            </a:r>
          </a:p>
          <a:p>
            <a:endParaRPr lang="en-AU" dirty="0">
              <a:latin typeface="Bauhaus 93" panose="04030905020B02020C02" pitchFamily="82" charset="0"/>
            </a:endParaRPr>
          </a:p>
          <a:p>
            <a:endParaRPr lang="en-AU" dirty="0" smtClean="0">
              <a:latin typeface="Bauhaus 93" panose="04030905020B02020C02" pitchFamily="82" charset="0"/>
            </a:endParaRPr>
          </a:p>
          <a:p>
            <a:r>
              <a:rPr lang="en-AU" b="1" dirty="0" smtClean="0"/>
              <a:t>		Each take out prime time TV ads.  Is the effect on average costs the same?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64704"/>
            <a:ext cx="14192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027686"/>
            <a:ext cx="2160240" cy="15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6335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Economies of scale</a:t>
            </a:r>
          </a:p>
          <a:p>
            <a:r>
              <a:rPr lang="en-AU" dirty="0" smtClean="0"/>
              <a:t>Buying power</a:t>
            </a:r>
          </a:p>
          <a:p>
            <a:r>
              <a:rPr lang="en-AU" dirty="0"/>
              <a:t>	</a:t>
            </a:r>
            <a:r>
              <a:rPr lang="en-AU" dirty="0" smtClean="0"/>
              <a:t>- can negotiate cheaper input prices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- preferential lending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5772203" cy="23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8403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Economies of scale</a:t>
            </a:r>
          </a:p>
          <a:p>
            <a:r>
              <a:rPr lang="en-AU" dirty="0" smtClean="0"/>
              <a:t>Indivisibility of capital equipment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/>
            <a:r>
              <a:rPr lang="en-AU" dirty="0" smtClean="0"/>
              <a:t>The full cost must be paid, regardless if it isn’t used to full capacity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40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run vs long run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435727" cy="4525962"/>
          </a:xfrm>
        </p:spPr>
        <p:txBody>
          <a:bodyPr/>
          <a:lstStyle/>
          <a:p>
            <a:r>
              <a:rPr lang="en-US" b="1" dirty="0" smtClean="0"/>
              <a:t>Short run: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Time period during which one or more factors of production are fixed.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Long run: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/>
              <a:t>All factors are variable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AU" dirty="0" smtClean="0"/>
              <a:t>(we can’t measure by time, it varies by firm/industry)</a:t>
            </a:r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81128"/>
            <a:ext cx="2016224" cy="2016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78" y="4581128"/>
            <a:ext cx="3438137" cy="19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2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Long-run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Diseconomies of scale</a:t>
            </a:r>
          </a:p>
          <a:p>
            <a:r>
              <a:rPr lang="en-AU" dirty="0" smtClean="0"/>
              <a:t>Organisational control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68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Short-run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US" b="1" dirty="0" smtClean="0"/>
              <a:t>Total product:</a:t>
            </a:r>
          </a:p>
          <a:p>
            <a:r>
              <a:rPr lang="en-AU" dirty="0"/>
              <a:t>The total quantity </a:t>
            </a:r>
            <a:r>
              <a:rPr lang="en-AU" dirty="0" smtClean="0"/>
              <a:t>of o</a:t>
            </a:r>
            <a:r>
              <a:rPr lang="en-US" dirty="0" err="1" smtClean="0"/>
              <a:t>utput</a:t>
            </a:r>
            <a:r>
              <a:rPr lang="en-US" dirty="0" smtClean="0"/>
              <a:t> </a:t>
            </a:r>
            <a:r>
              <a:rPr lang="en-US" dirty="0"/>
              <a:t>produced by a </a:t>
            </a:r>
            <a:r>
              <a:rPr lang="en-US" dirty="0" smtClean="0"/>
              <a:t>firm</a:t>
            </a:r>
            <a:r>
              <a:rPr lang="en-US" dirty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Average product:</a:t>
            </a:r>
          </a:p>
          <a:p>
            <a:r>
              <a:rPr lang="en-AU" dirty="0"/>
              <a:t>The total </a:t>
            </a:r>
            <a:r>
              <a:rPr lang="en-AU" dirty="0" smtClean="0"/>
              <a:t>quantity </a:t>
            </a:r>
            <a:r>
              <a:rPr lang="en-US" dirty="0" smtClean="0"/>
              <a:t>of </a:t>
            </a:r>
            <a:r>
              <a:rPr lang="en-US" dirty="0"/>
              <a:t>output of a </a:t>
            </a:r>
            <a:r>
              <a:rPr lang="en-US" dirty="0" smtClean="0"/>
              <a:t>firm </a:t>
            </a:r>
            <a:r>
              <a:rPr lang="en-US" dirty="0"/>
              <a:t>per unit of variable</a:t>
            </a:r>
          </a:p>
          <a:p>
            <a:r>
              <a:rPr lang="en-AU" dirty="0"/>
              <a:t>input (such as labour</a:t>
            </a:r>
            <a:r>
              <a:rPr lang="en-AU" dirty="0" smtClean="0"/>
              <a:t>)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Marginal product:</a:t>
            </a:r>
          </a:p>
          <a:p>
            <a:r>
              <a:rPr lang="en-AU" dirty="0"/>
              <a:t>The extra </a:t>
            </a:r>
            <a:r>
              <a:rPr lang="en-AU" dirty="0" smtClean="0"/>
              <a:t>or </a:t>
            </a:r>
            <a:r>
              <a:rPr lang="en-US" dirty="0" smtClean="0"/>
              <a:t>additional </a:t>
            </a:r>
            <a:r>
              <a:rPr lang="en-US" dirty="0"/>
              <a:t>output that results from one</a:t>
            </a:r>
          </a:p>
          <a:p>
            <a:r>
              <a:rPr lang="en-US" dirty="0"/>
              <a:t>additional unit of a variable input (</a:t>
            </a:r>
            <a:r>
              <a:rPr lang="en-US" dirty="0" smtClean="0"/>
              <a:t>such </a:t>
            </a:r>
            <a:r>
              <a:rPr lang="en-AU" dirty="0" smtClean="0"/>
              <a:t>as </a:t>
            </a:r>
            <a:r>
              <a:rPr lang="en-AU" dirty="0"/>
              <a:t>labour).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762224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tennis balls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809524" cy="2539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80450"/>
            <a:ext cx="3809524" cy="2539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73" y="3880450"/>
            <a:ext cx="3809524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07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tennis balls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US" dirty="0" smtClean="0"/>
              <a:t>Complete the following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514722"/>
              </p:ext>
            </p:extLst>
          </p:nvPr>
        </p:nvGraphicFramePr>
        <p:xfrm>
          <a:off x="467544" y="1484784"/>
          <a:ext cx="6048672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80020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 of </a:t>
                      </a:r>
                      <a:r>
                        <a:rPr lang="en-US" dirty="0" err="1" smtClean="0"/>
                        <a:t>labour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product (TP)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product (AP)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6.33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5.25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4.20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4.17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3.14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3.13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40763"/>
              </p:ext>
            </p:extLst>
          </p:nvPr>
        </p:nvGraphicFramePr>
        <p:xfrm>
          <a:off x="6797774" y="1700808"/>
          <a:ext cx="167984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Marginal product</a:t>
                      </a:r>
                      <a:r>
                        <a:rPr lang="en-US" baseline="0" dirty="0" smtClean="0"/>
                        <a:t> (MP)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-3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782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tennis balls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US" dirty="0" smtClean="0"/>
              <a:t>Plot the total product curve</a:t>
            </a:r>
          </a:p>
          <a:p>
            <a:endParaRPr lang="en-US" dirty="0"/>
          </a:p>
          <a:p>
            <a:r>
              <a:rPr lang="en-US" dirty="0" smtClean="0"/>
              <a:t>x-axis – quantity of </a:t>
            </a:r>
            <a:r>
              <a:rPr lang="en-US" dirty="0" err="1" smtClean="0"/>
              <a:t>labour</a:t>
            </a:r>
            <a:r>
              <a:rPr lang="en-US" dirty="0" smtClean="0"/>
              <a:t> (Q</a:t>
            </a:r>
            <a:r>
              <a:rPr lang="en-US" baseline="-25000" dirty="0"/>
              <a:t>L</a:t>
            </a:r>
            <a:r>
              <a:rPr lang="en-US" dirty="0" smtClean="0"/>
              <a:t>)</a:t>
            </a:r>
          </a:p>
          <a:p>
            <a:r>
              <a:rPr lang="en-US" dirty="0" smtClean="0"/>
              <a:t>y-axis – total product (TP)</a:t>
            </a:r>
          </a:p>
          <a:p>
            <a:endParaRPr lang="en-US" dirty="0"/>
          </a:p>
          <a:p>
            <a:r>
              <a:rPr lang="en-US" dirty="0" smtClean="0"/>
              <a:t>Plot the marginal and average product curves</a:t>
            </a:r>
          </a:p>
          <a:p>
            <a:endParaRPr lang="en-US" dirty="0"/>
          </a:p>
          <a:p>
            <a:r>
              <a:rPr lang="en-US" dirty="0" smtClean="0"/>
              <a:t>x-axis – quantity of </a:t>
            </a:r>
            <a:r>
              <a:rPr lang="en-US" dirty="0" err="1" smtClean="0"/>
              <a:t>labour</a:t>
            </a:r>
            <a:r>
              <a:rPr lang="en-US" dirty="0" smtClean="0"/>
              <a:t> (Q</a:t>
            </a:r>
            <a:r>
              <a:rPr lang="en-US" baseline="-25000" dirty="0" smtClean="0"/>
              <a:t>L</a:t>
            </a:r>
            <a:r>
              <a:rPr lang="en-US" dirty="0" smtClean="0"/>
              <a:t>)</a:t>
            </a:r>
          </a:p>
          <a:p>
            <a:r>
              <a:rPr lang="en-US" dirty="0" smtClean="0"/>
              <a:t>y-axis – marginal and average product</a:t>
            </a:r>
          </a:p>
          <a:p>
            <a:endParaRPr lang="en-US" dirty="0"/>
          </a:p>
          <a:p>
            <a:r>
              <a:rPr lang="en-US" b="1" dirty="0" smtClean="0"/>
              <a:t>AP is </a:t>
            </a:r>
            <a:r>
              <a:rPr lang="en-US" b="1" dirty="0" err="1" smtClean="0"/>
              <a:t>maximised</a:t>
            </a:r>
            <a:r>
              <a:rPr lang="en-US" b="1" dirty="0" smtClean="0"/>
              <a:t> at the exact point where the AP curve intersects with the MP curve</a:t>
            </a:r>
          </a:p>
          <a:p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b="1" dirty="0" err="1" smtClean="0"/>
              <a:t>AP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is where MP = AP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3053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diminishing marginal returns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pPr marL="0" indent="0"/>
            <a:r>
              <a:rPr lang="en-US" dirty="0" smtClean="0"/>
              <a:t>The output per additional unit of variable factor input will ultimately fall if one or more factors are fixed.</a:t>
            </a:r>
          </a:p>
          <a:p>
            <a:endParaRPr lang="en-US" b="1" dirty="0" smtClean="0"/>
          </a:p>
          <a:p>
            <a:r>
              <a:rPr lang="en-US" b="1" dirty="0" smtClean="0"/>
              <a:t>Why does this occur?</a:t>
            </a:r>
          </a:p>
          <a:p>
            <a:r>
              <a:rPr lang="en-US" dirty="0" smtClean="0"/>
              <a:t>Fixed factor(s) of production.</a:t>
            </a:r>
          </a:p>
          <a:p>
            <a:endParaRPr lang="en-US" dirty="0"/>
          </a:p>
          <a:p>
            <a:r>
              <a:rPr lang="en-US" b="1" dirty="0" smtClean="0"/>
              <a:t>What was fixed in the tennis ball production?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77072"/>
            <a:ext cx="3809524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32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Short-run production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510042"/>
              </p:ext>
            </p:extLst>
          </p:nvPr>
        </p:nvGraphicFramePr>
        <p:xfrm>
          <a:off x="1403648" y="836712"/>
          <a:ext cx="6096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Units</a:t>
                      </a:r>
                      <a:r>
                        <a:rPr lang="en-AU" baseline="0" dirty="0" smtClean="0"/>
                        <a:t> of variable input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</a:t>
                      </a:r>
                      <a:r>
                        <a:rPr lang="en-AU" baseline="0" dirty="0" smtClean="0"/>
                        <a:t> product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Average product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Marginal</a:t>
                      </a:r>
                      <a:r>
                        <a:rPr lang="en-AU" baseline="0" dirty="0" smtClean="0"/>
                        <a:t> product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6403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27488</TotalTime>
  <Words>1052</Words>
  <Application>Microsoft Office PowerPoint</Application>
  <PresentationFormat>On-screen Show (4:3)</PresentationFormat>
  <Paragraphs>381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Bauhaus 93</vt:lpstr>
      <vt:lpstr>Cambria Math</vt:lpstr>
      <vt:lpstr>Neo Sans</vt:lpstr>
      <vt:lpstr>Times New Roman</vt:lpstr>
      <vt:lpstr>Wingdings</vt:lpstr>
      <vt:lpstr>m62-black-currency</vt:lpstr>
      <vt:lpstr>3_2</vt:lpstr>
      <vt:lpstr>2_2</vt:lpstr>
      <vt:lpstr>1_It’s not the design of your template</vt:lpstr>
      <vt:lpstr>1.5 Theory of the Firm and Market Structures</vt:lpstr>
      <vt:lpstr>Production</vt:lpstr>
      <vt:lpstr>Short run vs long run</vt:lpstr>
      <vt:lpstr>Short-run production</vt:lpstr>
      <vt:lpstr>Producing tennis balls</vt:lpstr>
      <vt:lpstr>Producing tennis balls</vt:lpstr>
      <vt:lpstr>Producing tennis balls</vt:lpstr>
      <vt:lpstr>Law of diminishing marginal returns</vt:lpstr>
      <vt:lpstr>Short-run production</vt:lpstr>
      <vt:lpstr>Economic costs of production</vt:lpstr>
      <vt:lpstr>Economic costs of production</vt:lpstr>
      <vt:lpstr>Short-run production</vt:lpstr>
      <vt:lpstr>Short-run production</vt:lpstr>
      <vt:lpstr>Short-run production</vt:lpstr>
      <vt:lpstr>Short-run production</vt:lpstr>
      <vt:lpstr>Short-run production</vt:lpstr>
      <vt:lpstr>Short-run production</vt:lpstr>
      <vt:lpstr>Short-run production</vt:lpstr>
      <vt:lpstr>Short-run production</vt:lpstr>
      <vt:lpstr>Short-run production</vt:lpstr>
      <vt:lpstr>Long-run production</vt:lpstr>
      <vt:lpstr>Long-run production</vt:lpstr>
      <vt:lpstr>Long-run production</vt:lpstr>
      <vt:lpstr>Long-run production</vt:lpstr>
      <vt:lpstr>Long-run production</vt:lpstr>
      <vt:lpstr>Long-run production</vt:lpstr>
      <vt:lpstr>Long-run production</vt:lpstr>
      <vt:lpstr>Long-run production</vt:lpstr>
      <vt:lpstr>Long-run production</vt:lpstr>
      <vt:lpstr>Long-run production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250</cp:revision>
  <dcterms:created xsi:type="dcterms:W3CDTF">2013-06-09T05:30:57Z</dcterms:created>
  <dcterms:modified xsi:type="dcterms:W3CDTF">2016-07-25T03:38:46Z</dcterms:modified>
</cp:coreProperties>
</file>