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20"/>
  </p:notesMasterIdLst>
  <p:handoutMasterIdLst>
    <p:handoutMasterId r:id="rId21"/>
  </p:handoutMasterIdLst>
  <p:sldIdLst>
    <p:sldId id="259" r:id="rId5"/>
    <p:sldId id="420" r:id="rId6"/>
    <p:sldId id="421" r:id="rId7"/>
    <p:sldId id="422" r:id="rId8"/>
    <p:sldId id="424" r:id="rId9"/>
    <p:sldId id="425" r:id="rId10"/>
    <p:sldId id="427" r:id="rId11"/>
    <p:sldId id="426" r:id="rId12"/>
    <p:sldId id="428" r:id="rId13"/>
    <p:sldId id="430" r:id="rId14"/>
    <p:sldId id="429" r:id="rId15"/>
    <p:sldId id="433" r:id="rId16"/>
    <p:sldId id="423" r:id="rId17"/>
    <p:sldId id="432" r:id="rId18"/>
    <p:sldId id="431" r:id="rId19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462" y="692696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1.5 Theory of the Firm and Market Structures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670" y="587727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sz="3200" kern="0" dirty="0" smtClean="0"/>
              <a:t>Perfect Competition</a:t>
            </a:r>
            <a:endParaRPr lang="en-US" sz="32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5892961" y="1277222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49" y="1908994"/>
            <a:ext cx="6143625" cy="31432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kern="0" smtClean="0"/>
              <a:t>Perfect Competition – Profit maximisation</a:t>
            </a:r>
            <a:endParaRPr lang="en-AU" kern="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846555" y="1550006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834411" y="5920785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65569" y="5912528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1554485" y="5904461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55064" y="1357083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7163729" y="4001283"/>
            <a:ext cx="141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D, MR, AR</a:t>
            </a:r>
            <a:endParaRPr lang="en-AU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884858" y="4175139"/>
            <a:ext cx="5278871" cy="121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7649" y="3956795"/>
            <a:ext cx="50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baseline="-25000" dirty="0"/>
          </a:p>
        </p:txBody>
      </p:sp>
      <p:sp>
        <p:nvSpPr>
          <p:cNvPr id="14" name="Freeform 13"/>
          <p:cNvSpPr/>
          <p:nvPr/>
        </p:nvSpPr>
        <p:spPr>
          <a:xfrm>
            <a:off x="3170487" y="2530525"/>
            <a:ext cx="2220686" cy="2415652"/>
          </a:xfrm>
          <a:custGeom>
            <a:avLst/>
            <a:gdLst>
              <a:gd name="connsiteX0" fmla="*/ 0 w 2220686"/>
              <a:gd name="connsiteY0" fmla="*/ 1931437 h 2415652"/>
              <a:gd name="connsiteX1" fmla="*/ 746449 w 2220686"/>
              <a:gd name="connsiteY1" fmla="*/ 2286000 h 2415652"/>
              <a:gd name="connsiteX2" fmla="*/ 2220686 w 2220686"/>
              <a:gd name="connsiteY2" fmla="*/ 0 h 241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2415652">
                <a:moveTo>
                  <a:pt x="0" y="1931437"/>
                </a:moveTo>
                <a:cubicBezTo>
                  <a:pt x="188167" y="2269671"/>
                  <a:pt x="376335" y="2607906"/>
                  <a:pt x="746449" y="2286000"/>
                </a:cubicBezTo>
                <a:cubicBezTo>
                  <a:pt x="1116563" y="1964094"/>
                  <a:pt x="1668624" y="982047"/>
                  <a:pt x="2220686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/>
          <p:cNvSpPr/>
          <p:nvPr/>
        </p:nvSpPr>
        <p:spPr>
          <a:xfrm>
            <a:off x="2990089" y="2685738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/>
          <p:cNvSpPr/>
          <p:nvPr/>
        </p:nvSpPr>
        <p:spPr>
          <a:xfrm>
            <a:off x="2803091" y="3104260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5391173" y="2220113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MC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259912" y="2412034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ATC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7024570" y="2900886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AVC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5652119" y="907519"/>
            <a:ext cx="320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Assuming</a:t>
            </a:r>
            <a:endParaRPr lang="en-A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48520" y="3454772"/>
            <a:ext cx="320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Show the loss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52119" y="907519"/>
            <a:ext cx="320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Assuming the firm to be profit-maximising, is it making a profit or loss?</a:t>
            </a:r>
            <a:endParaRPr lang="en-A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47496" y="4733846"/>
            <a:ext cx="320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Should the firm therefore shut down?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54352" y="6084892"/>
            <a:ext cx="5005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If revenue does not cover variable costs, firms will shut down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884858" y="3573016"/>
            <a:ext cx="2543126" cy="621090"/>
          </a:xfrm>
          <a:prstGeom prst="rect">
            <a:avLst/>
          </a:prstGeom>
          <a:solidFill>
            <a:srgbClr val="FF0000">
              <a:alpha val="32000"/>
            </a:srgb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45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- Diagrams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AU" dirty="0" smtClean="0"/>
              <a:t>Long-run equilibrium</a:t>
            </a:r>
          </a:p>
          <a:p>
            <a:endParaRPr lang="en-AU" dirty="0"/>
          </a:p>
          <a:p>
            <a:r>
              <a:rPr lang="en-AU" dirty="0" smtClean="0"/>
              <a:t>Short-run supernormal profit</a:t>
            </a:r>
          </a:p>
          <a:p>
            <a:endParaRPr lang="en-AU" dirty="0"/>
          </a:p>
          <a:p>
            <a:r>
              <a:rPr lang="en-AU" dirty="0" smtClean="0"/>
              <a:t>Short-run loss</a:t>
            </a:r>
          </a:p>
          <a:p>
            <a:endParaRPr lang="en-AU" dirty="0"/>
          </a:p>
          <a:p>
            <a:r>
              <a:rPr lang="en-AU" dirty="0" smtClean="0"/>
              <a:t>Short-run loss but no shutdown</a:t>
            </a:r>
          </a:p>
          <a:p>
            <a:endParaRPr lang="en-AU" dirty="0"/>
          </a:p>
          <a:p>
            <a:pPr marL="0" indent="0"/>
            <a:r>
              <a:rPr lang="en-AU" b="1" dirty="0" smtClean="0"/>
              <a:t>Make sure you know these, you will be tested on them next lesson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291567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-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8075613" cy="4525962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en-AU" dirty="0" smtClean="0"/>
              <a:t>Q = 200, AFC = $2, AVC = $6, P = $9</a:t>
            </a:r>
          </a:p>
          <a:p>
            <a:pPr marL="457200" indent="-457200">
              <a:buAutoNum type="alphaLcParenR"/>
            </a:pPr>
            <a:endParaRPr lang="en-AU" dirty="0" smtClean="0"/>
          </a:p>
          <a:p>
            <a:pPr marL="457200" indent="-457200">
              <a:buAutoNum type="alphaLcParenR"/>
            </a:pPr>
            <a:r>
              <a:rPr lang="en-AU" dirty="0" smtClean="0"/>
              <a:t>Q = 250, AFC = $3, AVC = $12, P = $13</a:t>
            </a:r>
          </a:p>
          <a:p>
            <a:pPr marL="457200" indent="-457200">
              <a:buAutoNum type="alphaLcParenR"/>
            </a:pPr>
            <a:endParaRPr lang="en-AU" dirty="0" smtClean="0"/>
          </a:p>
          <a:p>
            <a:pPr marL="457200" indent="-457200">
              <a:buAutoNum type="alphaLcParenR"/>
            </a:pPr>
            <a:r>
              <a:rPr lang="en-AU" dirty="0" smtClean="0"/>
              <a:t>Q = 150, AFC = $5, AVC = $12, P = $17</a:t>
            </a:r>
          </a:p>
          <a:p>
            <a:pPr marL="457200" indent="-457200">
              <a:buAutoNum type="alphaLcParenR"/>
            </a:pPr>
            <a:endParaRPr lang="en-AU" dirty="0" smtClean="0"/>
          </a:p>
          <a:p>
            <a:pPr marL="457200" indent="-457200">
              <a:buAutoNum type="alphaLcParenR"/>
            </a:pPr>
            <a:r>
              <a:rPr lang="en-AU" dirty="0" smtClean="0"/>
              <a:t>Q = 200, AFC = $4, AVC = $10, P = $9</a:t>
            </a:r>
          </a:p>
          <a:p>
            <a:pPr marL="457200" indent="-457200">
              <a:buAutoNum type="alphaLcParenR"/>
            </a:pPr>
            <a:endParaRPr lang="en-AU" dirty="0"/>
          </a:p>
          <a:p>
            <a:pPr marL="0" indent="0"/>
            <a:r>
              <a:rPr lang="en-AU" b="1" dirty="0" smtClean="0"/>
              <a:t>Find economic profit or loss, and if loss, whether or not the firm will shut down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2785674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- Efficiency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075613" cy="4525962"/>
          </a:xfrm>
        </p:spPr>
        <p:txBody>
          <a:bodyPr/>
          <a:lstStyle/>
          <a:p>
            <a:r>
              <a:rPr lang="en-AU" dirty="0" smtClean="0"/>
              <a:t>Allocative efficiency</a:t>
            </a:r>
          </a:p>
          <a:p>
            <a:endParaRPr lang="en-AU" dirty="0"/>
          </a:p>
          <a:p>
            <a:r>
              <a:rPr lang="en-AU" dirty="0" smtClean="0"/>
              <a:t>P = MC	</a:t>
            </a:r>
            <a:r>
              <a:rPr lang="en-AU" b="1" dirty="0" smtClean="0"/>
              <a:t>Why?</a:t>
            </a:r>
          </a:p>
          <a:p>
            <a:endParaRPr lang="en-AU" b="1" dirty="0"/>
          </a:p>
          <a:p>
            <a:r>
              <a:rPr lang="en-AU" dirty="0" smtClean="0"/>
              <a:t>Marginal benefits = Marginal costs</a:t>
            </a:r>
          </a:p>
          <a:p>
            <a:endParaRPr lang="en-AU" dirty="0"/>
          </a:p>
          <a:p>
            <a:pPr marL="0" indent="0"/>
            <a:r>
              <a:rPr lang="en-AU" b="1" dirty="0" smtClean="0"/>
              <a:t>Draw a diagram with Marginal Private Benefits and Marginal Private Costs</a:t>
            </a:r>
          </a:p>
          <a:p>
            <a:endParaRPr lang="en-AU" b="1" dirty="0"/>
          </a:p>
          <a:p>
            <a:pPr marL="809625" indent="-809625"/>
            <a:r>
              <a:rPr lang="en-AU" dirty="0" smtClean="0"/>
              <a:t>If P &gt; MC, is this </a:t>
            </a:r>
            <a:r>
              <a:rPr lang="en-AU" dirty="0" err="1" smtClean="0"/>
              <a:t>allocatively</a:t>
            </a:r>
            <a:r>
              <a:rPr lang="en-AU" dirty="0" smtClean="0"/>
              <a:t> efficient?</a:t>
            </a:r>
          </a:p>
          <a:p>
            <a:pPr marL="809625" indent="-809625"/>
            <a:endParaRPr lang="en-AU" dirty="0"/>
          </a:p>
          <a:p>
            <a:pPr marL="809625" indent="-809625"/>
            <a:r>
              <a:rPr lang="en-AU" dirty="0" smtClean="0"/>
              <a:t>If P &lt; MC, is this </a:t>
            </a:r>
            <a:r>
              <a:rPr lang="en-AU" dirty="0" err="1" smtClean="0"/>
              <a:t>allocatively</a:t>
            </a:r>
            <a:r>
              <a:rPr lang="en-AU" dirty="0" smtClean="0"/>
              <a:t> efficient?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132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- Efficiency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075613" cy="4525962"/>
          </a:xfrm>
        </p:spPr>
        <p:txBody>
          <a:bodyPr/>
          <a:lstStyle/>
          <a:p>
            <a:r>
              <a:rPr lang="en-AU" dirty="0" smtClean="0"/>
              <a:t>Is perfect competition </a:t>
            </a:r>
            <a:r>
              <a:rPr lang="en-AU" dirty="0" err="1" smtClean="0"/>
              <a:t>allocatively</a:t>
            </a:r>
            <a:r>
              <a:rPr lang="en-AU" dirty="0" smtClean="0"/>
              <a:t> efficient?</a:t>
            </a:r>
          </a:p>
          <a:p>
            <a:endParaRPr lang="en-AU" dirty="0"/>
          </a:p>
          <a:p>
            <a:pPr marL="0" indent="0"/>
            <a:r>
              <a:rPr lang="en-AU" b="1" dirty="0" smtClean="0"/>
              <a:t>Draw a perfectly competitive firm making short-run supernormal profit</a:t>
            </a:r>
          </a:p>
          <a:p>
            <a:endParaRPr lang="en-AU" b="1" dirty="0"/>
          </a:p>
          <a:p>
            <a:pPr marL="0" indent="0"/>
            <a:r>
              <a:rPr lang="en-AU" b="1" dirty="0" smtClean="0"/>
              <a:t>Draw the long-run equilibrium of a firm in perfect competition</a:t>
            </a:r>
          </a:p>
          <a:p>
            <a:pPr marL="0" indent="0"/>
            <a:endParaRPr lang="en-AU" b="1" dirty="0"/>
          </a:p>
          <a:p>
            <a:pPr marL="0" indent="0"/>
            <a:r>
              <a:rPr lang="en-AU" dirty="0" smtClean="0"/>
              <a:t>Production always takes place where P = MC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5087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- Efficiency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r>
              <a:rPr lang="en-AU" dirty="0" smtClean="0"/>
              <a:t>Productive efficiency – Production at lowest cost possible</a:t>
            </a:r>
          </a:p>
          <a:p>
            <a:endParaRPr lang="en-AU" dirty="0"/>
          </a:p>
          <a:p>
            <a:r>
              <a:rPr lang="en-AU" dirty="0" err="1" smtClean="0"/>
              <a:t>ATC</a:t>
            </a:r>
            <a:r>
              <a:rPr lang="en-AU" baseline="-25000" dirty="0" err="1" smtClean="0"/>
              <a:t>min</a:t>
            </a:r>
            <a:endParaRPr lang="en-AU" baseline="-25000" dirty="0" smtClean="0"/>
          </a:p>
          <a:p>
            <a:endParaRPr lang="en-AU" baseline="-25000" dirty="0"/>
          </a:p>
          <a:p>
            <a:pPr marL="0" indent="0"/>
            <a:r>
              <a:rPr lang="en-AU" b="1" dirty="0" smtClean="0"/>
              <a:t>Draw a perfectly competitive firm making a short-run loss (subnormal profit)</a:t>
            </a:r>
          </a:p>
          <a:p>
            <a:pPr marL="0" indent="0"/>
            <a:endParaRPr lang="en-AU" b="1" dirty="0"/>
          </a:p>
          <a:p>
            <a:pPr marL="0" indent="0"/>
            <a:r>
              <a:rPr lang="en-AU" dirty="0" smtClean="0"/>
              <a:t>Does production occur at </a:t>
            </a:r>
            <a:r>
              <a:rPr lang="en-AU" dirty="0" err="1" smtClean="0"/>
              <a:t>ATC</a:t>
            </a:r>
            <a:r>
              <a:rPr lang="en-AU" baseline="-25000" dirty="0" err="1" smtClean="0"/>
              <a:t>min</a:t>
            </a:r>
            <a:r>
              <a:rPr lang="en-AU" dirty="0" smtClean="0"/>
              <a:t>?</a:t>
            </a:r>
          </a:p>
          <a:p>
            <a:endParaRPr lang="en-AU" dirty="0" smtClean="0"/>
          </a:p>
          <a:p>
            <a:r>
              <a:rPr lang="en-AU" b="1" dirty="0" smtClean="0"/>
              <a:t>When does it happen in perfect competition?</a:t>
            </a:r>
            <a:endParaRPr lang="en-AU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7188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Assumptions of the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075613" cy="4525962"/>
          </a:xfrm>
        </p:spPr>
        <p:txBody>
          <a:bodyPr/>
          <a:lstStyle/>
          <a:p>
            <a:endParaRPr lang="en-AU" dirty="0"/>
          </a:p>
          <a:p>
            <a:r>
              <a:rPr lang="en-AU" dirty="0" smtClean="0"/>
              <a:t>Large number of firms</a:t>
            </a:r>
          </a:p>
          <a:p>
            <a:r>
              <a:rPr lang="en-AU" dirty="0" smtClean="0"/>
              <a:t>Homogenous product</a:t>
            </a:r>
          </a:p>
          <a:p>
            <a:r>
              <a:rPr lang="en-AU" dirty="0" smtClean="0"/>
              <a:t>Free entry and exit</a:t>
            </a:r>
          </a:p>
          <a:p>
            <a:r>
              <a:rPr lang="en-AU" dirty="0" smtClean="0"/>
              <a:t>Perfect information</a:t>
            </a:r>
          </a:p>
          <a:p>
            <a:r>
              <a:rPr lang="en-AU" dirty="0" smtClean="0"/>
              <a:t>Perfect resource mobility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34070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How can we question these assumptions?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1656708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Revenue curves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075613" cy="4525962"/>
          </a:xfrm>
        </p:spPr>
        <p:txBody>
          <a:bodyPr/>
          <a:lstStyle/>
          <a:p>
            <a:r>
              <a:rPr lang="en-AU" dirty="0" smtClean="0"/>
              <a:t>Price takers</a:t>
            </a:r>
          </a:p>
          <a:p>
            <a:endParaRPr lang="en-AU" dirty="0"/>
          </a:p>
          <a:p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14400" y="1916832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902256" y="6287611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33414" y="6279354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622330" y="6271287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2909" y="1723909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6638501" y="3811045"/>
            <a:ext cx="4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</a:t>
            </a:r>
            <a:endParaRPr lang="en-AU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941506" y="3995711"/>
            <a:ext cx="5602920" cy="1938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33414" y="3801497"/>
            <a:ext cx="73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MR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406824" y="3791949"/>
            <a:ext cx="73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A</a:t>
            </a:r>
            <a:r>
              <a:rPr lang="en-AU" dirty="0" smtClean="0"/>
              <a:t>R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7800699" y="3782401"/>
            <a:ext cx="73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40252" y="428371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MR DARP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91798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Revenue curves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How is this one price derived?</a:t>
            </a:r>
          </a:p>
          <a:p>
            <a:endParaRPr lang="en-AU" b="1" dirty="0"/>
          </a:p>
          <a:p>
            <a:r>
              <a:rPr lang="en-AU" b="1" dirty="0" smtClean="0"/>
              <a:t>Draw the market</a:t>
            </a:r>
            <a:endParaRPr lang="en-AU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55576" y="3008964"/>
            <a:ext cx="0" cy="27137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765904" y="5719917"/>
            <a:ext cx="2581960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83117" y="5719917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16824" y="2749892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22030" y="3429000"/>
            <a:ext cx="1993786" cy="207571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000963" y="3362465"/>
            <a:ext cx="2130877" cy="19482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5816" y="3094354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3144894" y="5097595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375990" y="3033857"/>
            <a:ext cx="0" cy="27137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4386318" y="5744810"/>
            <a:ext cx="2581960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03531" y="5744810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4037238" y="2774785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4397741" y="4325510"/>
            <a:ext cx="2581960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28313" y="4139458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744192" y="4328778"/>
            <a:ext cx="3642126" cy="7833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1568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Profit maximisation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8075613" cy="4525962"/>
          </a:xfrm>
        </p:spPr>
        <p:txBody>
          <a:bodyPr/>
          <a:lstStyle/>
          <a:p>
            <a:r>
              <a:rPr lang="en-AU" dirty="0" smtClean="0"/>
              <a:t>MC = MR</a:t>
            </a:r>
          </a:p>
          <a:p>
            <a:endParaRPr lang="en-AU" dirty="0"/>
          </a:p>
          <a:p>
            <a:r>
              <a:rPr lang="en-AU" b="1" dirty="0" smtClean="0"/>
              <a:t>Why?</a:t>
            </a:r>
          </a:p>
          <a:p>
            <a:endParaRPr lang="en-AU" b="1" dirty="0"/>
          </a:p>
          <a:p>
            <a:r>
              <a:rPr lang="en-AU" b="1" dirty="0" smtClean="0"/>
              <a:t>Draw an MC curve</a:t>
            </a:r>
          </a:p>
          <a:p>
            <a:endParaRPr lang="en-AU" b="1" dirty="0"/>
          </a:p>
          <a:p>
            <a:r>
              <a:rPr lang="en-AU" dirty="0" smtClean="0"/>
              <a:t>If MC &gt; MR, profits will decrease</a:t>
            </a:r>
          </a:p>
          <a:p>
            <a:endParaRPr lang="en-AU" dirty="0"/>
          </a:p>
          <a:p>
            <a:pPr marL="0" indent="0"/>
            <a:r>
              <a:rPr lang="en-AU" dirty="0" smtClean="0"/>
              <a:t>If MC &lt; MR, yes that unit is profitable.  If we produce one more, and MC still &lt; MR, then that unit is profitable.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Continue until MC = MR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71943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Profit maximisation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486" y="907519"/>
            <a:ext cx="8075613" cy="4525962"/>
          </a:xfrm>
        </p:spPr>
        <p:txBody>
          <a:bodyPr/>
          <a:lstStyle/>
          <a:p>
            <a:r>
              <a:rPr lang="en-AU" dirty="0" smtClean="0"/>
              <a:t>Short run</a:t>
            </a:r>
          </a:p>
          <a:p>
            <a:endParaRPr lang="en-AU" dirty="0"/>
          </a:p>
          <a:p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46555" y="1550006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834411" y="5920785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65569" y="5912528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554485" y="5904461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5064" y="1357083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7163729" y="4001283"/>
            <a:ext cx="141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D, MR, AR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84858" y="4175139"/>
            <a:ext cx="5278871" cy="121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7649" y="3956795"/>
            <a:ext cx="50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baseline="-25000" dirty="0"/>
          </a:p>
        </p:txBody>
      </p:sp>
      <p:sp>
        <p:nvSpPr>
          <p:cNvPr id="12" name="Freeform 11"/>
          <p:cNvSpPr/>
          <p:nvPr/>
        </p:nvSpPr>
        <p:spPr>
          <a:xfrm>
            <a:off x="3170487" y="2530525"/>
            <a:ext cx="2220686" cy="2415652"/>
          </a:xfrm>
          <a:custGeom>
            <a:avLst/>
            <a:gdLst>
              <a:gd name="connsiteX0" fmla="*/ 0 w 2220686"/>
              <a:gd name="connsiteY0" fmla="*/ 1931437 h 2415652"/>
              <a:gd name="connsiteX1" fmla="*/ 746449 w 2220686"/>
              <a:gd name="connsiteY1" fmla="*/ 2286000 h 2415652"/>
              <a:gd name="connsiteX2" fmla="*/ 2220686 w 2220686"/>
              <a:gd name="connsiteY2" fmla="*/ 0 h 241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2415652">
                <a:moveTo>
                  <a:pt x="0" y="1931437"/>
                </a:moveTo>
                <a:cubicBezTo>
                  <a:pt x="188167" y="2269671"/>
                  <a:pt x="376335" y="2607906"/>
                  <a:pt x="746449" y="2286000"/>
                </a:cubicBezTo>
                <a:cubicBezTo>
                  <a:pt x="1116563" y="1964094"/>
                  <a:pt x="1668624" y="982047"/>
                  <a:pt x="2220686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/>
          <p:cNvSpPr/>
          <p:nvPr/>
        </p:nvSpPr>
        <p:spPr>
          <a:xfrm>
            <a:off x="2351314" y="3666931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/>
          <p:cNvSpPr/>
          <p:nvPr/>
        </p:nvSpPr>
        <p:spPr>
          <a:xfrm>
            <a:off x="2272309" y="3910583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391173" y="2220113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MC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517738" y="3317811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ATC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6557241" y="3737967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AVC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19" y="907519"/>
            <a:ext cx="320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Assuming the firm to be profit-maximising, is it making a profit or loss?</a:t>
            </a:r>
            <a:endParaRPr lang="en-A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62835" y="2117684"/>
            <a:ext cx="320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Show the profit or loss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864311" y="4164888"/>
            <a:ext cx="2530712" cy="426036"/>
          </a:xfrm>
          <a:prstGeom prst="rect">
            <a:avLst/>
          </a:prstGeom>
          <a:solidFill>
            <a:srgbClr val="FFFF00">
              <a:alpha val="32000"/>
            </a:srgb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476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Profit maximisation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486" y="907519"/>
            <a:ext cx="8075613" cy="4525962"/>
          </a:xfrm>
        </p:spPr>
        <p:txBody>
          <a:bodyPr/>
          <a:lstStyle/>
          <a:p>
            <a:r>
              <a:rPr lang="en-AU" dirty="0" smtClean="0"/>
              <a:t>Long run</a:t>
            </a:r>
          </a:p>
          <a:p>
            <a:endParaRPr lang="en-AU" dirty="0"/>
          </a:p>
          <a:p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46555" y="1550006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834411" y="5920785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65569" y="5912528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554485" y="5904461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5064" y="1357083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7163729" y="4001283"/>
            <a:ext cx="141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D, MR, AR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84858" y="4175139"/>
            <a:ext cx="5278871" cy="121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7649" y="3956795"/>
            <a:ext cx="50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baseline="-25000" dirty="0"/>
          </a:p>
        </p:txBody>
      </p:sp>
      <p:sp>
        <p:nvSpPr>
          <p:cNvPr id="12" name="Freeform 11"/>
          <p:cNvSpPr/>
          <p:nvPr/>
        </p:nvSpPr>
        <p:spPr>
          <a:xfrm>
            <a:off x="3170487" y="2530525"/>
            <a:ext cx="2220686" cy="2415652"/>
          </a:xfrm>
          <a:custGeom>
            <a:avLst/>
            <a:gdLst>
              <a:gd name="connsiteX0" fmla="*/ 0 w 2220686"/>
              <a:gd name="connsiteY0" fmla="*/ 1931437 h 2415652"/>
              <a:gd name="connsiteX1" fmla="*/ 746449 w 2220686"/>
              <a:gd name="connsiteY1" fmla="*/ 2286000 h 2415652"/>
              <a:gd name="connsiteX2" fmla="*/ 2220686 w 2220686"/>
              <a:gd name="connsiteY2" fmla="*/ 0 h 241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2415652">
                <a:moveTo>
                  <a:pt x="0" y="1931437"/>
                </a:moveTo>
                <a:cubicBezTo>
                  <a:pt x="188167" y="2269671"/>
                  <a:pt x="376335" y="2607906"/>
                  <a:pt x="746449" y="2286000"/>
                </a:cubicBezTo>
                <a:cubicBezTo>
                  <a:pt x="1116563" y="1964094"/>
                  <a:pt x="1668624" y="982047"/>
                  <a:pt x="2220686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/>
          <p:cNvSpPr/>
          <p:nvPr/>
        </p:nvSpPr>
        <p:spPr>
          <a:xfrm>
            <a:off x="2351314" y="3666931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/>
          <p:cNvSpPr/>
          <p:nvPr/>
        </p:nvSpPr>
        <p:spPr>
          <a:xfrm>
            <a:off x="2272309" y="3910583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391173" y="2220113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MC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517738" y="3317811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ATC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6557241" y="3737967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AVC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19" y="907519"/>
            <a:ext cx="320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Is this sustainable in the long run?</a:t>
            </a:r>
            <a:endParaRPr lang="en-A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62835" y="2117684"/>
            <a:ext cx="320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Why not?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864311" y="4563681"/>
            <a:ext cx="5278871" cy="121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60938" y="4336989"/>
            <a:ext cx="141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D, MR, AR</a:t>
            </a:r>
            <a:endParaRPr lang="en-AU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6731421" y="4185949"/>
            <a:ext cx="819" cy="36268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sx="1000" sy="1000" algn="ctr" rotWithShape="0">
              <a:srgbClr val="4D4D4D"/>
            </a:outerShdw>
          </a:effectLst>
        </p:spPr>
      </p:cxnSp>
    </p:spTree>
    <p:extLst>
      <p:ext uri="{BB962C8B-B14F-4D97-AF65-F5344CB8AC3E}">
        <p14:creationId xmlns:p14="http://schemas.microsoft.com/office/powerpoint/2010/main" val="2252660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Profit maximisation</a:t>
            </a:r>
            <a:endParaRPr lang="en-AU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55576" y="3008964"/>
            <a:ext cx="0" cy="27137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65904" y="5719917"/>
            <a:ext cx="2581960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83117" y="5719917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16824" y="2749892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22030" y="3429000"/>
            <a:ext cx="1993786" cy="207571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000963" y="3362465"/>
            <a:ext cx="2130877" cy="19482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3094354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3144894" y="5097595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375990" y="3033857"/>
            <a:ext cx="0" cy="27137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386318" y="5744810"/>
            <a:ext cx="2581960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03531" y="5744810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4037238" y="2774785"/>
            <a:ext cx="58413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4397741" y="4325510"/>
            <a:ext cx="2581960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28313" y="4139458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744192" y="4328778"/>
            <a:ext cx="3642126" cy="7833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338183" y="950817"/>
            <a:ext cx="8075613" cy="4525962"/>
          </a:xfrm>
        </p:spPr>
        <p:txBody>
          <a:bodyPr/>
          <a:lstStyle/>
          <a:p>
            <a:r>
              <a:rPr lang="en-AU" dirty="0" smtClean="0"/>
              <a:t>Show this effect below</a:t>
            </a:r>
            <a:endParaRPr lang="en-AU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473924" y="3544817"/>
            <a:ext cx="1993786" cy="2075715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84167" y="3223726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442412" y="4658386"/>
            <a:ext cx="2581960" cy="2772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55615" y="4650404"/>
            <a:ext cx="3642126" cy="7833"/>
          </a:xfrm>
          <a:prstGeom prst="line">
            <a:avLst/>
          </a:prstGeom>
          <a:ln w="317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H="1">
            <a:off x="6422028" y="4304050"/>
            <a:ext cx="1" cy="32561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7028313" y="4436014"/>
            <a:ext cx="559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627786" y="3831862"/>
            <a:ext cx="454445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sx="1000" sy="1000" algn="ctr" rotWithShape="0">
              <a:srgbClr val="4D4D4D"/>
            </a:outerShdw>
          </a:effectLst>
        </p:spPr>
      </p:cxnSp>
    </p:spTree>
    <p:extLst>
      <p:ext uri="{BB962C8B-B14F-4D97-AF65-F5344CB8AC3E}">
        <p14:creationId xmlns:p14="http://schemas.microsoft.com/office/powerpoint/2010/main" val="1035311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 Competition – Profit maximisation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486" y="907519"/>
            <a:ext cx="8075613" cy="4525962"/>
          </a:xfrm>
        </p:spPr>
        <p:txBody>
          <a:bodyPr/>
          <a:lstStyle/>
          <a:p>
            <a:r>
              <a:rPr lang="en-AU" dirty="0" smtClean="0"/>
              <a:t>Short run</a:t>
            </a:r>
          </a:p>
          <a:p>
            <a:endParaRPr lang="en-AU" dirty="0"/>
          </a:p>
          <a:p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46555" y="1550006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834411" y="5920785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65569" y="5912528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554485" y="5904461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5064" y="1357083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7163729" y="4001283"/>
            <a:ext cx="141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D, MR, AR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84858" y="4175139"/>
            <a:ext cx="5278871" cy="121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7649" y="3956795"/>
            <a:ext cx="50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</a:t>
            </a:r>
            <a:endParaRPr lang="en-AU" baseline="-25000" dirty="0"/>
          </a:p>
        </p:txBody>
      </p:sp>
      <p:sp>
        <p:nvSpPr>
          <p:cNvPr id="12" name="Freeform 11"/>
          <p:cNvSpPr/>
          <p:nvPr/>
        </p:nvSpPr>
        <p:spPr>
          <a:xfrm>
            <a:off x="3170487" y="2530525"/>
            <a:ext cx="2220686" cy="2415652"/>
          </a:xfrm>
          <a:custGeom>
            <a:avLst/>
            <a:gdLst>
              <a:gd name="connsiteX0" fmla="*/ 0 w 2220686"/>
              <a:gd name="connsiteY0" fmla="*/ 1931437 h 2415652"/>
              <a:gd name="connsiteX1" fmla="*/ 746449 w 2220686"/>
              <a:gd name="connsiteY1" fmla="*/ 2286000 h 2415652"/>
              <a:gd name="connsiteX2" fmla="*/ 2220686 w 2220686"/>
              <a:gd name="connsiteY2" fmla="*/ 0 h 241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2415652">
                <a:moveTo>
                  <a:pt x="0" y="1931437"/>
                </a:moveTo>
                <a:cubicBezTo>
                  <a:pt x="188167" y="2269671"/>
                  <a:pt x="376335" y="2607906"/>
                  <a:pt x="746449" y="2286000"/>
                </a:cubicBezTo>
                <a:cubicBezTo>
                  <a:pt x="1116563" y="1964094"/>
                  <a:pt x="1668624" y="982047"/>
                  <a:pt x="2220686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/>
          <p:cNvSpPr/>
          <p:nvPr/>
        </p:nvSpPr>
        <p:spPr>
          <a:xfrm>
            <a:off x="2680307" y="2998640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/>
          <p:cNvSpPr/>
          <p:nvPr/>
        </p:nvSpPr>
        <p:spPr>
          <a:xfrm>
            <a:off x="2451201" y="3586890"/>
            <a:ext cx="4245429" cy="923993"/>
          </a:xfrm>
          <a:custGeom>
            <a:avLst/>
            <a:gdLst>
              <a:gd name="connsiteX0" fmla="*/ 0 w 4245429"/>
              <a:gd name="connsiteY0" fmla="*/ 74645 h 923993"/>
              <a:gd name="connsiteX1" fmla="*/ 1800808 w 4245429"/>
              <a:gd name="connsiteY1" fmla="*/ 923730 h 923993"/>
              <a:gd name="connsiteX2" fmla="*/ 4245429 w 4245429"/>
              <a:gd name="connsiteY2" fmla="*/ 0 h 9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5429" h="923993">
                <a:moveTo>
                  <a:pt x="0" y="74645"/>
                </a:moveTo>
                <a:cubicBezTo>
                  <a:pt x="546618" y="505408"/>
                  <a:pt x="1093237" y="936171"/>
                  <a:pt x="1800808" y="923730"/>
                </a:cubicBezTo>
                <a:cubicBezTo>
                  <a:pt x="2508379" y="911289"/>
                  <a:pt x="3376904" y="455644"/>
                  <a:pt x="4245429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391173" y="2220113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MC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6962840" y="2706115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ATC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6705023" y="3371627"/>
            <a:ext cx="81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AVC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19" y="907519"/>
            <a:ext cx="320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Assuming</a:t>
            </a:r>
            <a:endParaRPr lang="en-A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62835" y="2117684"/>
            <a:ext cx="3202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Show the loss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119" y="907519"/>
            <a:ext cx="3202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Assuming the firm to be profit-maximising, is it making a profit or loss?</a:t>
            </a:r>
            <a:endParaRPr lang="en-A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447496" y="4733846"/>
            <a:ext cx="320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Should the firm therefore shut down?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67780" y="6017078"/>
            <a:ext cx="320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Show the loss if they shut down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876455" y="3922632"/>
            <a:ext cx="2551529" cy="252507"/>
          </a:xfrm>
          <a:prstGeom prst="rect">
            <a:avLst/>
          </a:prstGeom>
          <a:solidFill>
            <a:srgbClr val="FFFF00">
              <a:alpha val="32000"/>
            </a:srgb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879601" y="3938956"/>
            <a:ext cx="2548384" cy="577164"/>
          </a:xfrm>
          <a:prstGeom prst="rect">
            <a:avLst/>
          </a:prstGeom>
          <a:solidFill>
            <a:srgbClr val="FF0000">
              <a:alpha val="32000"/>
            </a:srgb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55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 animBg="1"/>
      <p:bldP spid="29" grpId="0" animBg="1"/>
    </p:bld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32159</TotalTime>
  <Words>546</Words>
  <Application>Microsoft Office PowerPoint</Application>
  <PresentationFormat>On-screen Show (4:3)</PresentationFormat>
  <Paragraphs>162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1.5 Theory of the Firm and Market Structures</vt:lpstr>
      <vt:lpstr>Perfect Competition – Assumptions of the model</vt:lpstr>
      <vt:lpstr>Perfect competition – Revenue curves</vt:lpstr>
      <vt:lpstr>Perfect competition – Revenue curves</vt:lpstr>
      <vt:lpstr>Perfect Competition – Profit maximisation </vt:lpstr>
      <vt:lpstr>Perfect Competition – Profit maximisation</vt:lpstr>
      <vt:lpstr>Perfect Competition – Profit maximisation</vt:lpstr>
      <vt:lpstr>Perfect Competition – Profit maximisation</vt:lpstr>
      <vt:lpstr>Perfect Competition – Profit maximisation</vt:lpstr>
      <vt:lpstr>Perfect Competition</vt:lpstr>
      <vt:lpstr>Perfect Competition - Diagrams</vt:lpstr>
      <vt:lpstr>Perfect Competition - Practice</vt:lpstr>
      <vt:lpstr>Perfect competition - Efficiency</vt:lpstr>
      <vt:lpstr>Perfect competition - Efficiency</vt:lpstr>
      <vt:lpstr>Perfect competition - Efficiency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293</cp:revision>
  <dcterms:created xsi:type="dcterms:W3CDTF">2013-06-09T05:30:57Z</dcterms:created>
  <dcterms:modified xsi:type="dcterms:W3CDTF">2016-12-22T03:55:51Z</dcterms:modified>
</cp:coreProperties>
</file>