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5"/>
  </p:notesMasterIdLst>
  <p:handoutMasterIdLst>
    <p:handoutMasterId r:id="rId36"/>
  </p:handoutMasterIdLst>
  <p:sldIdLst>
    <p:sldId id="259" r:id="rId5"/>
    <p:sldId id="286" r:id="rId6"/>
    <p:sldId id="300" r:id="rId7"/>
    <p:sldId id="301" r:id="rId8"/>
    <p:sldId id="302" r:id="rId9"/>
    <p:sldId id="303" r:id="rId10"/>
    <p:sldId id="304" r:id="rId11"/>
    <p:sldId id="309" r:id="rId12"/>
    <p:sldId id="305" r:id="rId13"/>
    <p:sldId id="310" r:id="rId14"/>
    <p:sldId id="311" r:id="rId15"/>
    <p:sldId id="306" r:id="rId16"/>
    <p:sldId id="308" r:id="rId17"/>
    <p:sldId id="314" r:id="rId18"/>
    <p:sldId id="312" r:id="rId19"/>
    <p:sldId id="315" r:id="rId20"/>
    <p:sldId id="316" r:id="rId21"/>
    <p:sldId id="317" r:id="rId22"/>
    <p:sldId id="318" r:id="rId23"/>
    <p:sldId id="319" r:id="rId24"/>
    <p:sldId id="320" r:id="rId25"/>
    <p:sldId id="328" r:id="rId26"/>
    <p:sldId id="321" r:id="rId27"/>
    <p:sldId id="322" r:id="rId28"/>
    <p:sldId id="329" r:id="rId29"/>
    <p:sldId id="323" r:id="rId30"/>
    <p:sldId id="324" r:id="rId31"/>
    <p:sldId id="326" r:id="rId32"/>
    <p:sldId id="327" r:id="rId33"/>
    <p:sldId id="330" r:id="rId34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707"/>
    <a:srgbClr val="132F0F"/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7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lenungaEcon/status/593002913976320000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lenungaEcon/status/600427803712978944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pic>
        <p:nvPicPr>
          <p:cNvPr id="2" name="Picture 1" descr="Its-the-economy-stupid-pin-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4588"/>
            <a:ext cx="3949700" cy="4064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2.1 The Level of Overall Economic Activity</a:t>
            </a:r>
            <a:endParaRPr lang="en-US" sz="32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 vs GNI (GNP)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76650" indent="-3676650"/>
            <a:r>
              <a:rPr lang="en-AU" b="1" dirty="0" smtClean="0"/>
              <a:t>GNI – Gross </a:t>
            </a:r>
            <a:r>
              <a:rPr lang="en-AU" b="1" dirty="0"/>
              <a:t>N</a:t>
            </a:r>
            <a:r>
              <a:rPr lang="en-AU" b="1" dirty="0" smtClean="0"/>
              <a:t>ational Income </a:t>
            </a:r>
            <a:r>
              <a:rPr lang="en-AU" dirty="0" smtClean="0"/>
              <a:t>(formerly known as    GNP(Gross National Product))</a:t>
            </a:r>
          </a:p>
          <a:p>
            <a:pPr marL="3676650" indent="-3676650"/>
            <a:endParaRPr lang="en-AU" dirty="0" smtClean="0"/>
          </a:p>
          <a:p>
            <a:pPr marL="0" indent="0"/>
            <a:r>
              <a:rPr lang="en-AU" dirty="0" smtClean="0"/>
              <a:t>Total income earned by a country’s factors of production, regardless of where the assets are located.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833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 vs GNI (GNP)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0" y="1484784"/>
            <a:ext cx="7848798" cy="1728192"/>
          </a:xfrm>
        </p:spPr>
        <p:txBody>
          <a:bodyPr/>
          <a:lstStyle/>
          <a:p>
            <a:pPr marL="0" indent="0"/>
            <a:r>
              <a:rPr lang="en-AU" sz="2000" i="1" dirty="0" smtClean="0"/>
              <a:t>A US multinational operating in India remits (sends back)</a:t>
            </a:r>
            <a:r>
              <a:rPr lang="en-AU" sz="2000" i="1" dirty="0"/>
              <a:t> </a:t>
            </a:r>
            <a:r>
              <a:rPr lang="en-US" sz="2000" i="1" dirty="0" smtClean="0"/>
              <a:t>its profits </a:t>
            </a:r>
            <a:r>
              <a:rPr lang="en-US" sz="2000" i="1" dirty="0"/>
              <a:t>to the United States. The output of </a:t>
            </a:r>
            <a:r>
              <a:rPr lang="en-US" sz="2000" i="1" dirty="0" smtClean="0"/>
              <a:t>the multinational </a:t>
            </a:r>
            <a:r>
              <a:rPr lang="en-US" sz="2000" i="1" dirty="0"/>
              <a:t>is produced in India, but the </a:t>
            </a:r>
            <a:r>
              <a:rPr lang="en-US" sz="2000" i="1" dirty="0" smtClean="0"/>
              <a:t>profit income </a:t>
            </a:r>
            <a:r>
              <a:rPr lang="en-US" sz="2000" i="1" dirty="0"/>
              <a:t>is received by residents in the United </a:t>
            </a:r>
            <a:r>
              <a:rPr lang="en-US" sz="2000" i="1" dirty="0" smtClean="0"/>
              <a:t>States. Does </a:t>
            </a:r>
            <a:r>
              <a:rPr lang="en-US" sz="2000" i="1" dirty="0"/>
              <a:t>the </a:t>
            </a:r>
            <a:r>
              <a:rPr lang="en-US" sz="2000" i="1" dirty="0" smtClean="0"/>
              <a:t>profit </a:t>
            </a:r>
            <a:r>
              <a:rPr lang="en-US" sz="2000" i="1" dirty="0"/>
              <a:t>income count as Indian or US </a:t>
            </a:r>
            <a:r>
              <a:rPr lang="en-US" sz="2000" i="1" dirty="0" smtClean="0"/>
              <a:t>income </a:t>
            </a:r>
            <a:r>
              <a:rPr lang="en-AU" sz="2000" i="1" dirty="0" smtClean="0"/>
              <a:t>and </a:t>
            </a:r>
            <a:r>
              <a:rPr lang="en-AU" sz="2000" i="1" dirty="0"/>
              <a:t>output?</a:t>
            </a:r>
            <a:r>
              <a:rPr lang="en-AU" sz="2000" i="1" dirty="0" smtClean="0"/>
              <a:t> </a:t>
            </a:r>
            <a:endParaRPr lang="en-AU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84784"/>
            <a:ext cx="1368152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1573" y="4077047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Russian worker </a:t>
            </a:r>
            <a:r>
              <a:rPr lang="en-AU" sz="2000" i="1" dirty="0" smtClean="0"/>
              <a:t>who </a:t>
            </a:r>
            <a:r>
              <a:rPr lang="en-US" sz="2000" i="1" dirty="0" smtClean="0"/>
              <a:t>lives </a:t>
            </a:r>
            <a:r>
              <a:rPr lang="en-US" sz="2000" i="1" dirty="0"/>
              <a:t>and works in Spain, and sends a large part </a:t>
            </a:r>
            <a:r>
              <a:rPr lang="en-US" sz="2000" i="1" dirty="0" smtClean="0"/>
              <a:t>of her </a:t>
            </a:r>
            <a:r>
              <a:rPr lang="en-US" sz="2000" i="1" dirty="0"/>
              <a:t>income to her family in Russia. Her output </a:t>
            </a:r>
            <a:r>
              <a:rPr lang="en-US" sz="2000" i="1" dirty="0" smtClean="0"/>
              <a:t>is produced </a:t>
            </a:r>
            <a:r>
              <a:rPr lang="en-US" sz="2000" i="1" dirty="0"/>
              <a:t>in Spain, but the income she sends home </a:t>
            </a:r>
            <a:r>
              <a:rPr lang="en-US" sz="2000" i="1" dirty="0" smtClean="0"/>
              <a:t>is Russian </a:t>
            </a:r>
            <a:r>
              <a:rPr lang="en-US" sz="2000" i="1" dirty="0"/>
              <a:t>income; should this income count as </a:t>
            </a:r>
            <a:r>
              <a:rPr lang="en-US" sz="2000" i="1" dirty="0" smtClean="0"/>
              <a:t>Russia’s or </a:t>
            </a:r>
            <a:r>
              <a:rPr lang="en-US" sz="2000" i="1" dirty="0"/>
              <a:t>Spain’s income and output?</a:t>
            </a:r>
            <a:endParaRPr lang="en-AU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2" y="3441375"/>
            <a:ext cx="2101239" cy="29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95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180528" y="88945"/>
            <a:ext cx="759301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latin typeface="+mj-lt"/>
              </a:rPr>
              <a:t>Included or not </a:t>
            </a:r>
            <a:r>
              <a:rPr lang="en-US" altLang="en-US" sz="2800" dirty="0" smtClean="0">
                <a:latin typeface="+mj-lt"/>
              </a:rPr>
              <a:t>included </a:t>
            </a:r>
            <a:r>
              <a:rPr lang="en-US" altLang="en-US" sz="2800" dirty="0">
                <a:latin typeface="+mj-lt"/>
              </a:rPr>
              <a:t>in GDP?</a:t>
            </a:r>
            <a:endParaRPr lang="en-US" altLang="en-US" sz="11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09600"/>
            <a:ext cx="8991600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  <a:latin typeface="+mn-lt"/>
              </a:rPr>
              <a:t>For each situation, identify if it is included in GDP the identify the category C, I, G, or </a:t>
            </a:r>
            <a:r>
              <a:rPr lang="en-US" altLang="en-US" sz="2800" b="1" dirty="0" smtClean="0">
                <a:solidFill>
                  <a:srgbClr val="000099"/>
                </a:solidFill>
                <a:latin typeface="+mn-lt"/>
              </a:rPr>
              <a:t>(X</a:t>
            </a:r>
            <a:r>
              <a:rPr lang="en-US" altLang="en-US" sz="2800" b="1" baseline="-25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+mn-lt"/>
              </a:rPr>
              <a:t>– M)</a:t>
            </a:r>
            <a:endParaRPr lang="en-US" altLang="en-US" sz="2800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90600" y="1600200"/>
            <a:ext cx="7270750" cy="48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</a:t>
            </a:r>
            <a:r>
              <a:rPr lang="en-US" altLang="en-US" sz="2800" dirty="0" smtClean="0">
                <a:solidFill>
                  <a:srgbClr val="990000"/>
                </a:solidFill>
              </a:rPr>
              <a:t>15.00 </a:t>
            </a:r>
            <a:r>
              <a:rPr lang="en-US" altLang="en-US" sz="2800" dirty="0">
                <a:solidFill>
                  <a:srgbClr val="990000"/>
                </a:solidFill>
              </a:rPr>
              <a:t>for movie tickets</a:t>
            </a: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$5M Increase in </a:t>
            </a:r>
            <a:r>
              <a:rPr lang="en-US" altLang="en-US" sz="2800" dirty="0" err="1" smtClean="0">
                <a:solidFill>
                  <a:srgbClr val="990000"/>
                </a:solidFill>
              </a:rPr>
              <a:t>Defence</a:t>
            </a:r>
            <a:r>
              <a:rPr lang="en-US" altLang="en-US" sz="2800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</a:rPr>
              <a:t>expenditures</a:t>
            </a: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$45 for used economics textbook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Holden </a:t>
            </a:r>
            <a:r>
              <a:rPr lang="en-US" altLang="en-US" sz="2800" dirty="0">
                <a:solidFill>
                  <a:srgbClr val="990000"/>
                </a:solidFill>
              </a:rPr>
              <a:t>makes new $</a:t>
            </a:r>
            <a:r>
              <a:rPr lang="en-US" altLang="en-US" sz="2800" dirty="0" smtClean="0">
                <a:solidFill>
                  <a:srgbClr val="990000"/>
                </a:solidFill>
              </a:rPr>
              <a:t>20M factory in Lonsdale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$20K </a:t>
            </a:r>
            <a:r>
              <a:rPr lang="en-US" altLang="en-US" sz="2800" dirty="0" smtClean="0">
                <a:solidFill>
                  <a:srgbClr val="990000"/>
                </a:solidFill>
              </a:rPr>
              <a:t>Hyundai </a:t>
            </a:r>
            <a:r>
              <a:rPr lang="en-US" altLang="en-US" sz="2800" dirty="0">
                <a:solidFill>
                  <a:srgbClr val="990000"/>
                </a:solidFill>
              </a:rPr>
              <a:t>made in </a:t>
            </a:r>
            <a:r>
              <a:rPr lang="en-US" altLang="en-US" sz="2800" dirty="0" smtClean="0">
                <a:solidFill>
                  <a:srgbClr val="990000"/>
                </a:solidFill>
              </a:rPr>
              <a:t>Korea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$10K Profit from selling stocks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$45K </a:t>
            </a:r>
            <a:r>
              <a:rPr lang="en-US" altLang="en-US" sz="2800" dirty="0">
                <a:solidFill>
                  <a:srgbClr val="990000"/>
                </a:solidFill>
              </a:rPr>
              <a:t>car made in </a:t>
            </a:r>
            <a:r>
              <a:rPr lang="en-US" altLang="en-US" sz="2800" dirty="0" smtClean="0">
                <a:solidFill>
                  <a:srgbClr val="990000"/>
                </a:solidFill>
              </a:rPr>
              <a:t>Australia, </a:t>
            </a:r>
            <a:r>
              <a:rPr lang="en-US" altLang="en-US" sz="2800" dirty="0">
                <a:solidFill>
                  <a:srgbClr val="990000"/>
                </a:solidFill>
              </a:rPr>
              <a:t>sold in </a:t>
            </a:r>
            <a:r>
              <a:rPr lang="en-US" altLang="en-US" sz="2800" dirty="0" smtClean="0">
                <a:solidFill>
                  <a:srgbClr val="990000"/>
                </a:solidFill>
              </a:rPr>
              <a:t>New Zealand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$10K </a:t>
            </a:r>
            <a:r>
              <a:rPr lang="en-US" altLang="en-US" sz="2800" dirty="0" smtClean="0">
                <a:solidFill>
                  <a:srgbClr val="990000"/>
                </a:solidFill>
              </a:rPr>
              <a:t>fees </a:t>
            </a:r>
            <a:r>
              <a:rPr lang="en-US" altLang="en-US" sz="2800" dirty="0">
                <a:solidFill>
                  <a:srgbClr val="990000"/>
                </a:solidFill>
              </a:rPr>
              <a:t>to attend </a:t>
            </a:r>
            <a:r>
              <a:rPr lang="en-US" altLang="en-US" sz="2800" dirty="0" smtClean="0">
                <a:solidFill>
                  <a:srgbClr val="990000"/>
                </a:solidFill>
              </a:rPr>
              <a:t>University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$500 </a:t>
            </a:r>
            <a:r>
              <a:rPr lang="en-US" altLang="en-US" sz="2800" dirty="0" err="1" smtClean="0">
                <a:solidFill>
                  <a:srgbClr val="990000"/>
                </a:solidFill>
              </a:rPr>
              <a:t>NewStart</a:t>
            </a:r>
            <a:r>
              <a:rPr lang="en-US" altLang="en-US" sz="2800" dirty="0" smtClean="0">
                <a:solidFill>
                  <a:srgbClr val="990000"/>
                </a:solidFill>
              </a:rPr>
              <a:t> Allowance </a:t>
            </a:r>
            <a:r>
              <a:rPr lang="en-US" altLang="en-US" sz="2800" dirty="0">
                <a:solidFill>
                  <a:srgbClr val="990000"/>
                </a:solidFill>
              </a:rPr>
              <a:t>payment to </a:t>
            </a:r>
            <a:r>
              <a:rPr lang="en-US" altLang="en-US" sz="2800" dirty="0" smtClean="0">
                <a:solidFill>
                  <a:srgbClr val="990000"/>
                </a:solidFill>
              </a:rPr>
              <a:t>Bruce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Farmer purchases new $100K tractor</a:t>
            </a:r>
            <a:endParaRPr lang="en-US" altLang="en-US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8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180528" y="88945"/>
            <a:ext cx="759301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latin typeface="+mj-lt"/>
              </a:rPr>
              <a:t>Included or not </a:t>
            </a:r>
            <a:r>
              <a:rPr lang="en-US" altLang="en-US" sz="2800" dirty="0" smtClean="0">
                <a:latin typeface="+mj-lt"/>
              </a:rPr>
              <a:t>included </a:t>
            </a:r>
            <a:r>
              <a:rPr lang="en-US" altLang="en-US" sz="2800" dirty="0">
                <a:latin typeface="+mj-lt"/>
              </a:rPr>
              <a:t>in GDP?</a:t>
            </a:r>
            <a:endParaRPr lang="en-US" altLang="en-US" sz="11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09600"/>
            <a:ext cx="8991600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  <a:latin typeface="+mn-lt"/>
              </a:rPr>
              <a:t>For each situation, identify if it is included in GDP the identify the category C, I, G, or </a:t>
            </a:r>
            <a:r>
              <a:rPr lang="en-US" altLang="en-US" sz="2800" b="1" dirty="0" smtClean="0">
                <a:solidFill>
                  <a:srgbClr val="000099"/>
                </a:solidFill>
                <a:latin typeface="+mn-lt"/>
              </a:rPr>
              <a:t>(X</a:t>
            </a:r>
            <a:r>
              <a:rPr lang="en-US" altLang="en-US" sz="2800" b="1" baseline="-25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+mn-lt"/>
              </a:rPr>
              <a:t>– M)</a:t>
            </a:r>
            <a:endParaRPr lang="en-US" altLang="en-US" sz="2800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90600" y="1600200"/>
            <a:ext cx="7270750" cy="52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</a:t>
            </a:r>
            <a:r>
              <a:rPr lang="en-US" altLang="en-US" sz="2800" dirty="0" smtClean="0">
                <a:solidFill>
                  <a:srgbClr val="990000"/>
                </a:solidFill>
              </a:rPr>
              <a:t>15.00 </a:t>
            </a:r>
            <a:r>
              <a:rPr lang="en-US" altLang="en-US" sz="2800" dirty="0">
                <a:solidFill>
                  <a:srgbClr val="990000"/>
                </a:solidFill>
              </a:rPr>
              <a:t>for movie tickets</a:t>
            </a: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$5M Increase in </a:t>
            </a:r>
            <a:r>
              <a:rPr lang="en-US" altLang="en-US" sz="2800" dirty="0" err="1" smtClean="0">
                <a:solidFill>
                  <a:srgbClr val="990000"/>
                </a:solidFill>
              </a:rPr>
              <a:t>Defence</a:t>
            </a:r>
            <a:r>
              <a:rPr lang="en-US" altLang="en-US" sz="2800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</a:rPr>
              <a:t>expenditures</a:t>
            </a:r>
          </a:p>
          <a:p>
            <a:pPr>
              <a:buFontTx/>
              <a:buAutoNum type="arabicPeriod"/>
            </a:pPr>
            <a:r>
              <a:rPr lang="en-US" altLang="en-US" sz="2800" b="1" dirty="0"/>
              <a:t>$45 for used economics textbook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Holden </a:t>
            </a:r>
            <a:r>
              <a:rPr lang="en-US" altLang="en-US" sz="2800" dirty="0">
                <a:solidFill>
                  <a:srgbClr val="990000"/>
                </a:solidFill>
              </a:rPr>
              <a:t>makes new $</a:t>
            </a:r>
            <a:r>
              <a:rPr lang="en-US" altLang="en-US" sz="2800" dirty="0" smtClean="0">
                <a:solidFill>
                  <a:srgbClr val="990000"/>
                </a:solidFill>
              </a:rPr>
              <a:t>20M factory in Lonsdale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b="1" dirty="0"/>
              <a:t>$20K </a:t>
            </a:r>
            <a:r>
              <a:rPr lang="en-US" altLang="en-US" sz="2800" b="1" dirty="0" smtClean="0"/>
              <a:t>Hyundai </a:t>
            </a:r>
            <a:r>
              <a:rPr lang="en-US" altLang="en-US" sz="2800" b="1" dirty="0"/>
              <a:t>made in </a:t>
            </a:r>
            <a:r>
              <a:rPr lang="en-US" altLang="en-US" sz="2800" b="1" dirty="0" smtClean="0"/>
              <a:t>Korea</a:t>
            </a:r>
            <a:endParaRPr lang="en-US" altLang="en-US" sz="2800" b="1" dirty="0"/>
          </a:p>
          <a:p>
            <a:pPr>
              <a:buFontTx/>
              <a:buAutoNum type="arabicPeriod"/>
            </a:pPr>
            <a:r>
              <a:rPr lang="en-US" altLang="en-US" sz="2800" b="1" dirty="0"/>
              <a:t>$10K Profit from selling stocks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$45K </a:t>
            </a:r>
            <a:r>
              <a:rPr lang="en-US" altLang="en-US" sz="2800" dirty="0">
                <a:solidFill>
                  <a:srgbClr val="990000"/>
                </a:solidFill>
              </a:rPr>
              <a:t>car made in </a:t>
            </a:r>
            <a:r>
              <a:rPr lang="en-US" altLang="en-US" sz="2800" dirty="0" smtClean="0">
                <a:solidFill>
                  <a:srgbClr val="990000"/>
                </a:solidFill>
              </a:rPr>
              <a:t>Australia, </a:t>
            </a:r>
            <a:r>
              <a:rPr lang="en-US" altLang="en-US" sz="2800" dirty="0">
                <a:solidFill>
                  <a:srgbClr val="990000"/>
                </a:solidFill>
              </a:rPr>
              <a:t>sold in </a:t>
            </a:r>
            <a:r>
              <a:rPr lang="en-US" altLang="en-US" sz="2800" dirty="0" smtClean="0">
                <a:solidFill>
                  <a:srgbClr val="990000"/>
                </a:solidFill>
              </a:rPr>
              <a:t>New Zealand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990000"/>
                </a:solidFill>
              </a:rPr>
              <a:t>$10K </a:t>
            </a:r>
            <a:r>
              <a:rPr lang="en-US" altLang="en-US" sz="2800" dirty="0" smtClean="0">
                <a:solidFill>
                  <a:srgbClr val="990000"/>
                </a:solidFill>
              </a:rPr>
              <a:t>fees </a:t>
            </a:r>
            <a:r>
              <a:rPr lang="en-US" altLang="en-US" sz="2800" dirty="0">
                <a:solidFill>
                  <a:srgbClr val="990000"/>
                </a:solidFill>
              </a:rPr>
              <a:t>to attend </a:t>
            </a:r>
            <a:r>
              <a:rPr lang="en-US" altLang="en-US" sz="2800" dirty="0" smtClean="0">
                <a:solidFill>
                  <a:srgbClr val="990000"/>
                </a:solidFill>
              </a:rPr>
              <a:t>University</a:t>
            </a:r>
            <a:endParaRPr lang="en-US" altLang="en-US" sz="2800" dirty="0">
              <a:solidFill>
                <a:srgbClr val="990000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800" b="1" dirty="0" smtClean="0"/>
              <a:t>$500 </a:t>
            </a:r>
            <a:r>
              <a:rPr lang="en-US" altLang="en-US" sz="2800" b="1" dirty="0" err="1" smtClean="0"/>
              <a:t>NewStart</a:t>
            </a:r>
            <a:r>
              <a:rPr lang="en-US" altLang="en-US" sz="2800" b="1" dirty="0" smtClean="0"/>
              <a:t> Allowance </a:t>
            </a:r>
            <a:r>
              <a:rPr lang="en-US" altLang="en-US" sz="2800" b="1" dirty="0"/>
              <a:t>payment to </a:t>
            </a:r>
            <a:r>
              <a:rPr lang="en-US" altLang="en-US" sz="2800" b="1" dirty="0" smtClean="0"/>
              <a:t>Bruce</a:t>
            </a:r>
          </a:p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990000"/>
                </a:solidFill>
              </a:rPr>
              <a:t>Farmer purchases new $100K tractor</a:t>
            </a:r>
            <a:endParaRPr lang="en-US" altLang="en-US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(Nominal) GDP vs Real 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Nominal GDP or GNI is the dollar total for that year.</a:t>
            </a:r>
          </a:p>
          <a:p>
            <a:endParaRPr lang="en-AU" dirty="0"/>
          </a:p>
          <a:p>
            <a:r>
              <a:rPr lang="en-AU" dirty="0" smtClean="0"/>
              <a:t>Real GDP or GNI adjusts for inflation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833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087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Real vs. Nominal GDP Example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914400"/>
            <a:ext cx="4648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u="sng" dirty="0"/>
              <a:t>2008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cars at $15,000 each = $150,000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</a:t>
            </a:r>
            <a:r>
              <a:rPr lang="en-US" altLang="en-US" sz="2000" b="1" dirty="0" err="1" smtClean="0"/>
              <a:t>utes</a:t>
            </a:r>
            <a:r>
              <a:rPr lang="en-US" altLang="en-US" sz="2000" b="1" dirty="0" smtClean="0"/>
              <a:t> at </a:t>
            </a:r>
            <a:r>
              <a:rPr lang="en-US" altLang="en-US" sz="2000" b="1" dirty="0"/>
              <a:t>$20,000 each = $200,000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800000"/>
                </a:solidFill>
              </a:rPr>
              <a:t>Nominal GDP = $350,000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2895600"/>
            <a:ext cx="4648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u="sng" dirty="0"/>
              <a:t>2009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cars at $16,000 each = $160,000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</a:t>
            </a:r>
            <a:r>
              <a:rPr lang="en-US" altLang="en-US" sz="2000" b="1" dirty="0" err="1" smtClean="0"/>
              <a:t>utes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at $21,000 each= $210,000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800000"/>
                </a:solidFill>
              </a:rPr>
              <a:t>Nominal GDP = $370,000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648200" y="914400"/>
            <a:ext cx="434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The GDP in year 2008 shows the dollar value of all final goods produced. 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648200" y="2362200"/>
            <a:ext cx="4343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The nominal GDP in year 2009 is higher which suggests that the economy is improving.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But how much is the </a:t>
            </a:r>
            <a:r>
              <a:rPr lang="en-US" altLang="en-US" b="1">
                <a:solidFill>
                  <a:srgbClr val="990000"/>
                </a:solidFill>
              </a:rPr>
              <a:t>REAL GDP</a:t>
            </a:r>
            <a:r>
              <a:rPr lang="en-US" altLang="en-US" b="1">
                <a:solidFill>
                  <a:schemeClr val="accent2"/>
                </a:solidFill>
              </a:rPr>
              <a:t>? How do you get it?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648200" y="4724400"/>
            <a:ext cx="43434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u="sng">
                <a:solidFill>
                  <a:srgbClr val="800000"/>
                </a:solidFill>
              </a:rPr>
              <a:t>Use 2008 Prices.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The Real GDP for 2009 is the same as 2008 after we adjust for inflation.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28600" y="4800600"/>
            <a:ext cx="4648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u="sng" dirty="0"/>
              <a:t>2009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cars at </a:t>
            </a:r>
            <a:r>
              <a:rPr lang="en-US" altLang="en-US" sz="2000" b="1" dirty="0">
                <a:solidFill>
                  <a:srgbClr val="000099"/>
                </a:solidFill>
              </a:rPr>
              <a:t>$15,000</a:t>
            </a:r>
            <a:r>
              <a:rPr lang="en-US" altLang="en-US" sz="2000" b="1" dirty="0"/>
              <a:t> each = $150,000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10 </a:t>
            </a:r>
            <a:r>
              <a:rPr lang="en-US" altLang="en-US" sz="2000" b="1" dirty="0" err="1" smtClean="0"/>
              <a:t>utes</a:t>
            </a:r>
            <a:r>
              <a:rPr lang="en-US" altLang="en-US" sz="2000" b="1" dirty="0" smtClean="0"/>
              <a:t> at </a:t>
            </a:r>
            <a:r>
              <a:rPr lang="en-US" altLang="en-US" sz="2000" b="1" dirty="0">
                <a:solidFill>
                  <a:srgbClr val="000099"/>
                </a:solidFill>
              </a:rPr>
              <a:t>$20,000</a:t>
            </a:r>
            <a:r>
              <a:rPr lang="en-US" altLang="en-US" sz="2000" b="1" dirty="0"/>
              <a:t> each= $200,000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800000"/>
                </a:solidFill>
              </a:rPr>
              <a:t>REAL GDP = $350,000</a:t>
            </a:r>
          </a:p>
        </p:txBody>
      </p:sp>
      <p:sp>
        <p:nvSpPr>
          <p:cNvPr id="3584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93D8A5-DE30-4F55-B602-95043BB3C436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072706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build="p" autoUpdateAnimBg="0"/>
      <p:bldP spid="59399" grpId="0" build="p" autoUpdateAnimBg="0"/>
      <p:bldP spid="594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 per capita / GNI per capita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80728"/>
                <a:ext cx="8075613" cy="4525962"/>
              </a:xfrm>
            </p:spPr>
            <p:txBody>
              <a:bodyPr/>
              <a:lstStyle/>
              <a:p>
                <a:r>
                  <a:rPr lang="en-AU" i="1" dirty="0" smtClean="0"/>
                  <a:t>per capita – </a:t>
                </a:r>
                <a:r>
                  <a:rPr lang="en-AU" dirty="0" smtClean="0"/>
                  <a:t>from </a:t>
                </a:r>
                <a:r>
                  <a:rPr lang="en-AU" dirty="0" err="1" smtClean="0"/>
                  <a:t>latin</a:t>
                </a:r>
                <a:r>
                  <a:rPr lang="en-AU" dirty="0" smtClean="0"/>
                  <a:t>, meaning ‘by heads’</a:t>
                </a:r>
              </a:p>
              <a:p>
                <a:endParaRPr lang="en-AU" i="1" dirty="0"/>
              </a:p>
              <a:p>
                <a:r>
                  <a:rPr lang="en-AU" dirty="0" smtClean="0"/>
                  <a:t>GDP per capita = GDP per person</a:t>
                </a:r>
              </a:p>
              <a:p>
                <a:endParaRPr lang="en-AU" dirty="0"/>
              </a:p>
              <a:p>
                <a:r>
                  <a:rPr lang="en-AU" dirty="0" smtClean="0"/>
                  <a:t>Australia’s GDP per capita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𝐴𝑢𝑠𝑡𝑟𝑎𝑙𝑖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𝐺𝐷𝑃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𝐴𝑢𝑠𝑡𝑟𝑎𝑙𝑖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𝑝𝑜𝑝𝑢𝑙𝑎𝑡𝑖𝑜𝑛</m:t>
                        </m:r>
                      </m:den>
                    </m:f>
                  </m:oMath>
                </a14:m>
                <a:r>
                  <a:rPr lang="en-AU" dirty="0" smtClean="0"/>
                  <a:t> </a:t>
                </a:r>
              </a:p>
              <a:p>
                <a:endParaRPr lang="en-AU" dirty="0"/>
              </a:p>
              <a:p>
                <a:r>
                  <a:rPr lang="en-AU" dirty="0" smtClean="0"/>
                  <a:t>		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80728"/>
                <a:ext cx="8075613" cy="4525962"/>
              </a:xfrm>
              <a:blipFill rotWithShape="0">
                <a:blip r:embed="rId2"/>
                <a:stretch>
                  <a:fillRect l="-1132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69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use </a:t>
            </a:r>
            <a:r>
              <a:rPr lang="en-AU" i="1" dirty="0" smtClean="0"/>
              <a:t>per capita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980728"/>
            <a:ext cx="8075613" cy="51120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Comparing countries</a:t>
            </a:r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pPr marL="0" indent="0"/>
            <a:endParaRPr lang="en-AU" b="1" dirty="0" smtClean="0"/>
          </a:p>
          <a:p>
            <a:pPr marL="0" indent="0"/>
            <a:endParaRPr lang="en-A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Growing populations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78" y="3603731"/>
            <a:ext cx="4413100" cy="294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we use these measures for?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Governments use them to develop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Determining whether countries have met economic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Economists use them to develop models and make forecasts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Businesses use them to forecast future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Analysis of an economy over time (using real data)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Evaluating the standard of living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Comparing different countries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285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Unrecorded / Under-recorded economic activity</a:t>
            </a:r>
          </a:p>
          <a:p>
            <a:endParaRPr lang="en-AU" b="1" dirty="0"/>
          </a:p>
          <a:p>
            <a:r>
              <a:rPr lang="en-AU" dirty="0" smtClean="0"/>
              <a:t>Pay a painter  =  recorded in the stats</a:t>
            </a:r>
          </a:p>
          <a:p>
            <a:endParaRPr lang="en-AU" dirty="0"/>
          </a:p>
          <a:p>
            <a:r>
              <a:rPr lang="en-AU" dirty="0" smtClean="0"/>
              <a:t>Paint yourself = not recorded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Subsistence farming  = not recorded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99" y="1124744"/>
            <a:ext cx="2088232" cy="138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2097013" cy="140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22" y="3704385"/>
            <a:ext cx="2730662" cy="20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aims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3" cy="4525962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does a country’s economy work?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b="1" dirty="0" smtClean="0"/>
              <a:t>How do we measure an economy?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How do economies fluctuate?</a:t>
            </a:r>
          </a:p>
        </p:txBody>
      </p:sp>
      <p:pic>
        <p:nvPicPr>
          <p:cNvPr id="4" name="Picture 3" descr="art-money-42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423537" cy="29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Unrecorded / Under-recorded economic activity</a:t>
            </a:r>
          </a:p>
          <a:p>
            <a:endParaRPr lang="en-AU" b="1" dirty="0"/>
          </a:p>
          <a:p>
            <a:r>
              <a:rPr lang="en-AU" dirty="0" smtClean="0"/>
              <a:t>Illegal activity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0768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095500" cy="2181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40770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Drug trafficking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4104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35891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Cash jobs / undeclared work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445224"/>
            <a:ext cx="822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Greece in 2002, the GDP was thought to be underestimated by 28% due to the hidden economy.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31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93536"/>
            <a:ext cx="8075613" cy="4525962"/>
          </a:xfrm>
        </p:spPr>
        <p:txBody>
          <a:bodyPr/>
          <a:lstStyle/>
          <a:p>
            <a:r>
              <a:rPr lang="en-AU" b="1" dirty="0" smtClean="0"/>
              <a:t>External Costs</a:t>
            </a:r>
          </a:p>
          <a:p>
            <a:endParaRPr lang="en-AU" b="1" dirty="0"/>
          </a:p>
          <a:p>
            <a:r>
              <a:rPr lang="en-AU" b="1" dirty="0"/>
              <a:t>	</a:t>
            </a:r>
            <a:r>
              <a:rPr lang="en-AU" dirty="0" smtClean="0"/>
              <a:t>GDP will grow even as deforestation, air and water pollution and traffic congestion continue.  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Quality of life is reduced, but not reflected in GDP.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54726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 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Broken Window fallacy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472608" cy="36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069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Other quality of life concerns</a:t>
            </a:r>
          </a:p>
          <a:p>
            <a:endParaRPr lang="en-AU" b="1" dirty="0"/>
          </a:p>
          <a:p>
            <a:r>
              <a:rPr lang="en-AU" dirty="0" smtClean="0"/>
              <a:t>Working longer hours </a:t>
            </a:r>
            <a:r>
              <a:rPr lang="en-AU" dirty="0" smtClean="0">
                <a:sym typeface="Wingdings" panose="05000000000000000000" pitchFamily="2" charset="2"/>
              </a:rPr>
              <a:t> More income  Higher GDP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pPr marL="0" indent="0"/>
            <a:r>
              <a:rPr lang="en-AU" dirty="0" smtClean="0">
                <a:sym typeface="Wingdings" panose="05000000000000000000" pitchFamily="2" charset="2"/>
              </a:rPr>
              <a:t>Free activities such as volunteer work, caring for elderly or children at home are not included even though these make for a better society.</a:t>
            </a:r>
          </a:p>
          <a:p>
            <a:pPr marL="0" indent="0"/>
            <a:endParaRPr lang="en-AU" dirty="0">
              <a:sym typeface="Wingdings" panose="05000000000000000000" pitchFamily="2" charset="2"/>
            </a:endParaRPr>
          </a:p>
          <a:p>
            <a:pPr marL="0" indent="0"/>
            <a:r>
              <a:rPr lang="en-AU" dirty="0" smtClean="0">
                <a:sym typeface="Wingdings" panose="05000000000000000000" pitchFamily="2" charset="2"/>
              </a:rPr>
              <a:t>Security, peace, life expectancy, increased leisure, and political freedom are not accounted for.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596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of GDP / GNI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Composition of output</a:t>
            </a:r>
          </a:p>
          <a:p>
            <a:endParaRPr lang="en-AU" b="1" dirty="0"/>
          </a:p>
          <a:p>
            <a:r>
              <a:rPr lang="en-AU" dirty="0" smtClean="0"/>
              <a:t>Allocative efficiency.</a:t>
            </a:r>
          </a:p>
          <a:p>
            <a:endParaRPr lang="en-AU" dirty="0"/>
          </a:p>
          <a:p>
            <a:r>
              <a:rPr lang="en-AU" dirty="0" smtClean="0"/>
              <a:t>Defence goods, capital goods do not benefit consumers.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52559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9288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Should we use these statistics?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sz="2800" dirty="0">
                <a:solidFill>
                  <a:srgbClr val="091707"/>
                </a:solidFill>
                <a:hlinkClick r:id="rId2"/>
              </a:rPr>
              <a:t>GDP </a:t>
            </a:r>
            <a:r>
              <a:rPr lang="en-AU" sz="2800" dirty="0" err="1">
                <a:solidFill>
                  <a:srgbClr val="091707"/>
                </a:solidFill>
                <a:hlinkClick r:id="rId2"/>
              </a:rPr>
              <a:t>Smackdown</a:t>
            </a:r>
            <a:endParaRPr lang="en-AU" sz="2800" dirty="0">
              <a:solidFill>
                <a:srgbClr val="091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1107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50"/>
                </a:solidFill>
              </a:rPr>
              <a:t>Green GDP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064896" cy="5376598"/>
          </a:xfrm>
        </p:spPr>
      </p:pic>
    </p:spTree>
    <p:extLst>
      <p:ext uri="{BB962C8B-B14F-4D97-AF65-F5344CB8AC3E}">
        <p14:creationId xmlns:p14="http://schemas.microsoft.com/office/powerpoint/2010/main" val="34165842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50"/>
                </a:solidFill>
              </a:rPr>
              <a:t>Green GDP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04" y="1124744"/>
            <a:ext cx="4637400" cy="3154114"/>
          </a:xfrm>
        </p:spPr>
      </p:pic>
      <p:sp>
        <p:nvSpPr>
          <p:cNvPr id="5" name="TextBox 4"/>
          <p:cNvSpPr txBox="1"/>
          <p:nvPr/>
        </p:nvSpPr>
        <p:spPr>
          <a:xfrm>
            <a:off x="4074766" y="67636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Cleaning up an oil spill counts towards GDP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3748166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Riding your bike instead of buying petrol does not count towards GDP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5952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50"/>
                </a:solidFill>
              </a:rPr>
              <a:t>Green GDP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To account for what GDP does not, economist have created </a:t>
            </a:r>
            <a:r>
              <a:rPr lang="en-AU" sz="3600" b="1" dirty="0" smtClean="0">
                <a:solidFill>
                  <a:srgbClr val="00B050"/>
                </a:solidFill>
              </a:rPr>
              <a:t>Green GDP</a:t>
            </a:r>
          </a:p>
          <a:p>
            <a:pPr marL="0" indent="0"/>
            <a:endParaRPr lang="en-AU" sz="3600" b="1" dirty="0">
              <a:solidFill>
                <a:srgbClr val="00B050"/>
              </a:solidFill>
            </a:endParaRPr>
          </a:p>
          <a:p>
            <a:pPr marL="2865438" indent="-2865438"/>
            <a:r>
              <a:rPr lang="en-AU" sz="3600" b="1" dirty="0">
                <a:solidFill>
                  <a:srgbClr val="00B050"/>
                </a:solidFill>
              </a:rPr>
              <a:t>Green </a:t>
            </a:r>
            <a:r>
              <a:rPr lang="en-AU" sz="3600" b="1" dirty="0" smtClean="0">
                <a:solidFill>
                  <a:srgbClr val="00B050"/>
                </a:solidFill>
              </a:rPr>
              <a:t>GDP </a:t>
            </a:r>
            <a:r>
              <a:rPr lang="en-AU" b="1" dirty="0" smtClean="0"/>
              <a:t>= GDP – the value of environmental degradation – </a:t>
            </a:r>
            <a:r>
              <a:rPr lang="en-AU" b="1" i="1" dirty="0" smtClean="0"/>
              <a:t>P</a:t>
            </a:r>
          </a:p>
          <a:p>
            <a:pPr marL="2865438" indent="-2865438"/>
            <a:endParaRPr lang="en-AU" sz="3600" b="1" i="1" dirty="0">
              <a:solidFill>
                <a:srgbClr val="00B050"/>
              </a:solidFill>
            </a:endParaRPr>
          </a:p>
          <a:p>
            <a:pPr marL="631825" indent="-631825"/>
            <a:r>
              <a:rPr lang="en-AU" sz="2800" b="1" i="1" dirty="0" smtClean="0"/>
              <a:t>P </a:t>
            </a:r>
            <a:r>
              <a:rPr lang="en-AU" sz="2800" b="1" dirty="0" smtClean="0"/>
              <a:t>= </a:t>
            </a:r>
            <a:r>
              <a:rPr lang="en-US" sz="2800" dirty="0"/>
              <a:t>all expenditures resulting from </a:t>
            </a:r>
            <a:r>
              <a:rPr lang="en-US" sz="2800" dirty="0" smtClean="0"/>
              <a:t>cleaning up </a:t>
            </a:r>
            <a:r>
              <a:rPr lang="en-US" sz="2800" dirty="0"/>
              <a:t>pollution, avoiding further </a:t>
            </a:r>
            <a:r>
              <a:rPr lang="en-US" sz="2800" dirty="0" smtClean="0"/>
              <a:t>environmental damage, and </a:t>
            </a:r>
            <a:r>
              <a:rPr lang="en-US" sz="2800" dirty="0"/>
              <a:t>health care costs of pollution-induced illnesses</a:t>
            </a:r>
            <a:endParaRPr lang="en-AU" sz="2800" b="1" dirty="0"/>
          </a:p>
          <a:p>
            <a:pPr marL="0" indent="0"/>
            <a:endParaRPr lang="en-AU" sz="3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6476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50"/>
                </a:solidFill>
              </a:rPr>
              <a:t>Green GDP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b="1" dirty="0" smtClean="0"/>
              <a:t>Implications of </a:t>
            </a:r>
            <a:r>
              <a:rPr lang="en-AU" sz="3600" b="1" dirty="0" smtClean="0">
                <a:solidFill>
                  <a:srgbClr val="00B050"/>
                </a:solidFill>
              </a:rPr>
              <a:t>Green GDP</a:t>
            </a:r>
          </a:p>
          <a:p>
            <a:pPr marL="0" indent="0"/>
            <a:endParaRPr lang="en-AU" sz="3600" b="1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 smtClean="0"/>
              <a:t>Lower ‘growth’ rates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 smtClean="0"/>
              <a:t>High ‘growth’ rates would necessitate expenditure to protect and even enhance the environment</a:t>
            </a:r>
          </a:p>
          <a:p>
            <a:pPr marL="0" indent="0"/>
            <a:endParaRPr lang="en-A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915816" y="3789040"/>
            <a:ext cx="5184576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221088"/>
            <a:ext cx="5256584" cy="1754326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According </a:t>
            </a:r>
            <a:r>
              <a:rPr lang="en-US" dirty="0" smtClean="0"/>
              <a:t>to </a:t>
            </a:r>
            <a:r>
              <a:rPr lang="en-US" dirty="0"/>
              <a:t>conventional methods of </a:t>
            </a:r>
            <a:r>
              <a:rPr lang="en-US" dirty="0" smtClean="0"/>
              <a:t>measurement, China’s real </a:t>
            </a:r>
            <a:r>
              <a:rPr lang="en-US" dirty="0"/>
              <a:t>GDP has been growing at over 10% per </a:t>
            </a:r>
            <a:r>
              <a:rPr lang="en-US" dirty="0" smtClean="0"/>
              <a:t>year (for </a:t>
            </a:r>
            <a:r>
              <a:rPr lang="en-US" dirty="0"/>
              <a:t>several years), </a:t>
            </a:r>
            <a:r>
              <a:rPr lang="en-US" dirty="0" smtClean="0"/>
              <a:t>whereas early </a:t>
            </a:r>
            <a:r>
              <a:rPr lang="en-US" dirty="0"/>
              <a:t>results of the Green </a:t>
            </a:r>
            <a:r>
              <a:rPr lang="en-US" dirty="0" smtClean="0"/>
              <a:t>GDP method </a:t>
            </a:r>
            <a:r>
              <a:rPr lang="en-US" dirty="0"/>
              <a:t>showed it to be close to zero in some Chinese</a:t>
            </a:r>
          </a:p>
          <a:p>
            <a:r>
              <a:rPr lang="en-AU" dirty="0"/>
              <a:t>provinces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6207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Measures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66863"/>
            <a:ext cx="8075613" cy="565993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3568" y="3080684"/>
            <a:ext cx="8075613" cy="5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kern="0" dirty="0" smtClean="0"/>
              <a:t>Gross Domestic Product</a:t>
            </a:r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9" y="889373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646677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</a:rPr>
              <a:t>Gross Domestic Product (GDP)</a:t>
            </a:r>
            <a:r>
              <a:rPr lang="en-US" altLang="en-US" sz="2400" b="1" dirty="0"/>
              <a:t> is the </a:t>
            </a:r>
            <a:r>
              <a:rPr lang="en-US" altLang="en-US" sz="2400" b="1" dirty="0">
                <a:solidFill>
                  <a:srgbClr val="990000"/>
                </a:solidFill>
              </a:rPr>
              <a:t>dollar value</a:t>
            </a:r>
            <a:r>
              <a:rPr lang="en-US" altLang="en-US" sz="2400" b="1" dirty="0"/>
              <a:t> of all </a:t>
            </a:r>
            <a:r>
              <a:rPr lang="en-US" altLang="en-US" sz="2400" b="1" dirty="0">
                <a:solidFill>
                  <a:srgbClr val="990000"/>
                </a:solidFill>
              </a:rPr>
              <a:t>final goods and services</a:t>
            </a:r>
            <a:r>
              <a:rPr lang="en-US" altLang="en-US" sz="2400" b="1" dirty="0"/>
              <a:t> produced within a country’s borders in </a:t>
            </a:r>
            <a:r>
              <a:rPr lang="en-US" altLang="en-US" sz="2400" b="1" dirty="0">
                <a:solidFill>
                  <a:srgbClr val="990000"/>
                </a:solidFill>
              </a:rPr>
              <a:t>one year</a:t>
            </a:r>
            <a:r>
              <a:rPr lang="en-US" altLang="en-US" sz="2400" b="1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14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A Nobel prize-winning economist’s take on the GDP statistic</a:t>
            </a:r>
          </a:p>
          <a:p>
            <a:pPr marL="0" indent="0"/>
            <a:r>
              <a:rPr lang="en-AU" dirty="0" smtClean="0">
                <a:hlinkClick r:id="rId2"/>
              </a:rPr>
              <a:t>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31868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GDP = </a:t>
            </a:r>
            <a:r>
              <a:rPr lang="en-AU" sz="3600" b="1" dirty="0" smtClean="0"/>
              <a:t>C</a:t>
            </a:r>
            <a:r>
              <a:rPr lang="en-AU" dirty="0" smtClean="0"/>
              <a:t> + I + G + (X – M)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C – Consumption spending</a:t>
            </a:r>
          </a:p>
          <a:p>
            <a:r>
              <a:rPr lang="en-AU" b="1" dirty="0"/>
              <a:t>	</a:t>
            </a:r>
            <a:r>
              <a:rPr lang="en-AU" dirty="0" smtClean="0"/>
              <a:t>All household purchases of final goods and services in a year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57765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GDP = C +</a:t>
            </a:r>
            <a:r>
              <a:rPr lang="en-AU" b="1" dirty="0" smtClean="0"/>
              <a:t> </a:t>
            </a:r>
            <a:r>
              <a:rPr lang="en-AU" sz="3600" b="1" dirty="0" smtClean="0"/>
              <a:t>I</a:t>
            </a:r>
            <a:r>
              <a:rPr lang="en-AU" b="1" dirty="0" smtClean="0"/>
              <a:t> </a:t>
            </a:r>
            <a:r>
              <a:rPr lang="en-AU" dirty="0" smtClean="0"/>
              <a:t>+ G + (X – M)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I - Investment</a:t>
            </a:r>
          </a:p>
          <a:p>
            <a:r>
              <a:rPr lang="en-AU" b="1" dirty="0"/>
              <a:t>	</a:t>
            </a:r>
            <a:r>
              <a:rPr lang="en-AU" dirty="0" smtClean="0"/>
              <a:t>Spending by firms on capital goods.</a:t>
            </a:r>
          </a:p>
          <a:p>
            <a:endParaRPr lang="en-AU" b="1" dirty="0"/>
          </a:p>
          <a:p>
            <a:r>
              <a:rPr lang="en-AU" b="1" dirty="0"/>
              <a:t>	</a:t>
            </a:r>
            <a:r>
              <a:rPr lang="en-AU" dirty="0" smtClean="0"/>
              <a:t>Spending on new construction (houses and other buildings)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09888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GDP = C +</a:t>
            </a:r>
            <a:r>
              <a:rPr lang="en-AU" b="1" dirty="0" smtClean="0"/>
              <a:t> </a:t>
            </a:r>
            <a:r>
              <a:rPr lang="en-AU" dirty="0" smtClean="0"/>
              <a:t>I</a:t>
            </a:r>
            <a:r>
              <a:rPr lang="en-AU" b="1" dirty="0" smtClean="0"/>
              <a:t> </a:t>
            </a:r>
            <a:r>
              <a:rPr lang="en-AU" dirty="0" smtClean="0"/>
              <a:t>+ </a:t>
            </a:r>
            <a:r>
              <a:rPr lang="en-AU" sz="3600" b="1" dirty="0" smtClean="0"/>
              <a:t>G</a:t>
            </a:r>
            <a:r>
              <a:rPr lang="en-AU" dirty="0" smtClean="0"/>
              <a:t> + (X – M)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/>
              <a:t>G</a:t>
            </a:r>
            <a:r>
              <a:rPr lang="en-AU" b="1" dirty="0" smtClean="0"/>
              <a:t> – Government </a:t>
            </a:r>
          </a:p>
          <a:p>
            <a:r>
              <a:rPr lang="en-AU" b="1" dirty="0"/>
              <a:t>	</a:t>
            </a:r>
            <a:r>
              <a:rPr lang="en-AU" dirty="0" smtClean="0"/>
              <a:t>Spending by government on factors of production (including labour)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Includes investment spending by government (schools, hospitals, roads,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b="1" i="1" dirty="0" smtClean="0"/>
              <a:t>Does not include</a:t>
            </a:r>
            <a:r>
              <a:rPr lang="en-AU" i="1" dirty="0" smtClean="0"/>
              <a:t> </a:t>
            </a:r>
            <a:r>
              <a:rPr lang="en-AU" dirty="0" smtClean="0"/>
              <a:t>transfer payments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8823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GDP = C +</a:t>
            </a:r>
            <a:r>
              <a:rPr lang="en-AU" b="1" dirty="0" smtClean="0"/>
              <a:t> </a:t>
            </a:r>
            <a:r>
              <a:rPr lang="en-AU" dirty="0" smtClean="0"/>
              <a:t>I</a:t>
            </a:r>
            <a:r>
              <a:rPr lang="en-AU" b="1" dirty="0" smtClean="0"/>
              <a:t> </a:t>
            </a:r>
            <a:r>
              <a:rPr lang="en-AU" dirty="0" smtClean="0"/>
              <a:t>+ G + </a:t>
            </a:r>
            <a:r>
              <a:rPr lang="en-AU" sz="3600" b="1" dirty="0" smtClean="0"/>
              <a:t>(X – M)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(X – M) – Net Exports</a:t>
            </a:r>
          </a:p>
          <a:p>
            <a:r>
              <a:rPr lang="en-AU" b="1" dirty="0"/>
              <a:t>	</a:t>
            </a:r>
            <a:r>
              <a:rPr lang="en-AU" dirty="0" smtClean="0"/>
              <a:t>Total value of exports minus total value of imports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Includes investment spending by government (schools, hospitals, roads,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b="1" i="1" dirty="0" smtClean="0"/>
              <a:t>Does not include</a:t>
            </a:r>
            <a:r>
              <a:rPr lang="en-AU" i="1" dirty="0" smtClean="0"/>
              <a:t> </a:t>
            </a:r>
            <a:r>
              <a:rPr lang="en-AU" dirty="0" smtClean="0"/>
              <a:t>transfer payments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0728"/>
            <a:ext cx="1628800" cy="16288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104658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075613" cy="4525962"/>
          </a:xfrm>
        </p:spPr>
        <p:txBody>
          <a:bodyPr/>
          <a:lstStyle/>
          <a:p>
            <a:r>
              <a:rPr lang="en-AU" dirty="0" smtClean="0"/>
              <a:t>What don’t we include?</a:t>
            </a:r>
          </a:p>
          <a:p>
            <a:endParaRPr lang="en-AU" dirty="0"/>
          </a:p>
          <a:p>
            <a:pPr marL="457200" indent="-457200">
              <a:buAutoNum type="arabicPeriod"/>
            </a:pPr>
            <a:r>
              <a:rPr lang="en-AU" dirty="0" smtClean="0"/>
              <a:t>Intermediate goods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457200" indent="-457200">
              <a:buAutoNum type="arabicPeriod"/>
            </a:pPr>
            <a:r>
              <a:rPr lang="en-AU" dirty="0" smtClean="0"/>
              <a:t>Non-production transactions</a:t>
            </a:r>
          </a:p>
          <a:p>
            <a:pPr marL="400050" lvl="1" indent="0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	a) Financial transactions </a:t>
            </a:r>
          </a:p>
          <a:p>
            <a:pPr marL="400050" lvl="1" indent="0">
              <a:buNone/>
            </a:pP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	</a:t>
            </a:r>
            <a:endParaRPr lang="en-AU" sz="2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AU" sz="2400" dirty="0">
                <a:solidFill>
                  <a:schemeClr val="tx1"/>
                </a:solidFill>
              </a:rPr>
              <a:t>	</a:t>
            </a:r>
            <a:r>
              <a:rPr lang="en-AU" sz="2400" dirty="0" smtClean="0">
                <a:solidFill>
                  <a:schemeClr val="tx1"/>
                </a:solidFill>
              </a:rPr>
              <a:t>b) Used goods</a:t>
            </a:r>
          </a:p>
          <a:p>
            <a:pPr marL="400050" lvl="1" indent="0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3.   Non-market activities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1728167" cy="172816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887"/>
            <a:ext cx="2495550" cy="18288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16400"/>
            <a:ext cx="1495134" cy="1035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75" y="4999437"/>
            <a:ext cx="1116212" cy="1677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47971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4.  Transfer Payments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69" y="5258817"/>
            <a:ext cx="1532878" cy="14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79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GDP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075613" cy="4525962"/>
          </a:xfrm>
        </p:spPr>
        <p:txBody>
          <a:bodyPr/>
          <a:lstStyle/>
          <a:p>
            <a:r>
              <a:rPr lang="en-AU" dirty="0" smtClean="0"/>
              <a:t>Three ways to measure:</a:t>
            </a:r>
          </a:p>
          <a:p>
            <a:endParaRPr lang="en-AU" dirty="0"/>
          </a:p>
          <a:p>
            <a:pPr lvl="1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1. Expenditures </a:t>
            </a:r>
            <a:r>
              <a:rPr lang="en-US" altLang="en-US" sz="2400" dirty="0" smtClean="0">
                <a:solidFill>
                  <a:schemeClr val="tx1"/>
                </a:solidFill>
              </a:rPr>
              <a:t>approach-Add </a:t>
            </a:r>
            <a:r>
              <a:rPr lang="en-US" altLang="en-US" sz="2400" dirty="0">
                <a:solidFill>
                  <a:schemeClr val="tx1"/>
                </a:solidFill>
              </a:rPr>
              <a:t>up all the </a:t>
            </a:r>
            <a:r>
              <a:rPr lang="en-US" altLang="en-US" sz="2400" u="sng" dirty="0">
                <a:solidFill>
                  <a:schemeClr val="tx1"/>
                </a:solidFill>
              </a:rPr>
              <a:t>spending</a:t>
            </a:r>
            <a:r>
              <a:rPr lang="en-US" altLang="en-US" sz="2400" dirty="0">
                <a:solidFill>
                  <a:schemeClr val="tx1"/>
                </a:solidFill>
              </a:rPr>
              <a:t> on final goods and services produced in a given year. 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2. Income </a:t>
            </a:r>
            <a:r>
              <a:rPr lang="en-US" altLang="en-US" sz="2400" dirty="0" smtClean="0">
                <a:solidFill>
                  <a:schemeClr val="tx1"/>
                </a:solidFill>
              </a:rPr>
              <a:t>approach-Add </a:t>
            </a:r>
            <a:r>
              <a:rPr lang="en-US" altLang="en-US" sz="2400" dirty="0">
                <a:solidFill>
                  <a:schemeClr val="tx1"/>
                </a:solidFill>
              </a:rPr>
              <a:t>up all the </a:t>
            </a:r>
            <a:r>
              <a:rPr lang="en-US" altLang="en-US" sz="2400" u="sng" dirty="0">
                <a:solidFill>
                  <a:schemeClr val="tx1"/>
                </a:solidFill>
              </a:rPr>
              <a:t>income</a:t>
            </a:r>
            <a:r>
              <a:rPr lang="en-US" altLang="en-US" sz="2400" dirty="0">
                <a:solidFill>
                  <a:schemeClr val="tx1"/>
                </a:solidFill>
              </a:rPr>
              <a:t> that resulted from selling all final goods and services produced in a given year.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3. Output approach – Add up all of the value added by all the firms in an economy.  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84870" y="5877272"/>
            <a:ext cx="8640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Output = National Income = National Expenditure</a:t>
            </a:r>
            <a:endParaRPr lang="en-AU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5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12005</TotalTime>
  <Words>1170</Words>
  <Application>Microsoft Office PowerPoint</Application>
  <PresentationFormat>On-screen Show (4:3)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Cambria Math</vt:lpstr>
      <vt:lpstr>Neo Sans</vt:lpstr>
      <vt:lpstr>Times New Roman</vt:lpstr>
      <vt:lpstr>Wingdings</vt:lpstr>
      <vt:lpstr>m62-black-currency</vt:lpstr>
      <vt:lpstr>3_2</vt:lpstr>
      <vt:lpstr>2_2</vt:lpstr>
      <vt:lpstr>1_It’s not the design of your template</vt:lpstr>
      <vt:lpstr>Macroeconomics</vt:lpstr>
      <vt:lpstr>Key aims </vt:lpstr>
      <vt:lpstr>Macroeconomic Measures</vt:lpstr>
      <vt:lpstr>GDP</vt:lpstr>
      <vt:lpstr>GDP</vt:lpstr>
      <vt:lpstr>GDP</vt:lpstr>
      <vt:lpstr>GDP</vt:lpstr>
      <vt:lpstr>GDP </vt:lpstr>
      <vt:lpstr>GDP</vt:lpstr>
      <vt:lpstr>GDP vs GNI (GNP)</vt:lpstr>
      <vt:lpstr>GDP vs GNI (GNP)</vt:lpstr>
      <vt:lpstr>PowerPoint Presentation</vt:lpstr>
      <vt:lpstr>PowerPoint Presentation</vt:lpstr>
      <vt:lpstr>(Nominal) GDP vs Real GDP</vt:lpstr>
      <vt:lpstr>Real vs. Nominal GDP Example</vt:lpstr>
      <vt:lpstr>GDP per capita / GNI per capita</vt:lpstr>
      <vt:lpstr>Why use per capita?</vt:lpstr>
      <vt:lpstr>What do we use these measures for?</vt:lpstr>
      <vt:lpstr>Limitations of GDP / GNI</vt:lpstr>
      <vt:lpstr>Limitations of GDP / GNI</vt:lpstr>
      <vt:lpstr>Limitations of GDP / GNI</vt:lpstr>
      <vt:lpstr>Limitations of GDP / GNI  </vt:lpstr>
      <vt:lpstr>Limitations of GDP / GNI</vt:lpstr>
      <vt:lpstr>Limitations of GDP / GNI</vt:lpstr>
      <vt:lpstr>Should we use these statistics?</vt:lpstr>
      <vt:lpstr>Green GDP</vt:lpstr>
      <vt:lpstr>Green GDP</vt:lpstr>
      <vt:lpstr>Green GDP</vt:lpstr>
      <vt:lpstr>Green GDP</vt:lpstr>
      <vt:lpstr>GDP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158</cp:revision>
  <dcterms:created xsi:type="dcterms:W3CDTF">2013-11-05T23:10:43Z</dcterms:created>
  <dcterms:modified xsi:type="dcterms:W3CDTF">2015-05-18T22:58:52Z</dcterms:modified>
</cp:coreProperties>
</file>