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0"/>
  </p:notesMasterIdLst>
  <p:handoutMasterIdLst>
    <p:handoutMasterId r:id="rId21"/>
  </p:handoutMasterIdLst>
  <p:sldIdLst>
    <p:sldId id="259" r:id="rId5"/>
    <p:sldId id="286" r:id="rId6"/>
    <p:sldId id="300" r:id="rId7"/>
    <p:sldId id="301" r:id="rId8"/>
    <p:sldId id="303" r:id="rId9"/>
    <p:sldId id="306" r:id="rId10"/>
    <p:sldId id="302" r:id="rId11"/>
    <p:sldId id="305" r:id="rId12"/>
    <p:sldId id="304" r:id="rId13"/>
    <p:sldId id="307" r:id="rId14"/>
    <p:sldId id="308" r:id="rId15"/>
    <p:sldId id="293" r:id="rId16"/>
    <p:sldId id="294" r:id="rId17"/>
    <p:sldId id="295" r:id="rId18"/>
    <p:sldId id="296" r:id="rId19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F0F"/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GPgMsL5SU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pic>
        <p:nvPicPr>
          <p:cNvPr id="2" name="Picture 1" descr="Its-the-economy-stupid-pin-Clin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4588"/>
            <a:ext cx="3949700" cy="4064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2.1 The Level of Overall Economic Activity</a:t>
            </a:r>
            <a:endParaRPr lang="en-US" sz="3200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969" y="2229644"/>
            <a:ext cx="47529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8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613" cy="4525962"/>
          </a:xfrm>
        </p:spPr>
        <p:txBody>
          <a:bodyPr/>
          <a:lstStyle/>
          <a:p>
            <a:r>
              <a:rPr lang="en-AU" dirty="0" smtClean="0"/>
              <a:t>Decrease in real GDP vs Decrease in real GDP growth</a:t>
            </a:r>
          </a:p>
          <a:p>
            <a:endParaRPr lang="en-AU" dirty="0"/>
          </a:p>
          <a:p>
            <a:r>
              <a:rPr lang="en-AU" b="1" dirty="0" smtClean="0"/>
              <a:t>Decrease in real GDP</a:t>
            </a:r>
          </a:p>
          <a:p>
            <a:r>
              <a:rPr lang="en-AU" dirty="0" smtClean="0"/>
              <a:t>The economy shrinks, GDP growth is negative</a:t>
            </a:r>
          </a:p>
          <a:p>
            <a:endParaRPr lang="en-AU" dirty="0"/>
          </a:p>
          <a:p>
            <a:r>
              <a:rPr lang="en-AU" b="1" dirty="0" smtClean="0"/>
              <a:t>Decrease in real GDP growth</a:t>
            </a:r>
          </a:p>
          <a:p>
            <a:r>
              <a:rPr lang="en-AU" dirty="0" smtClean="0"/>
              <a:t>The economy grows at a slower rate</a:t>
            </a:r>
          </a:p>
          <a:p>
            <a:r>
              <a:rPr lang="en-AU" dirty="0" smtClean="0"/>
              <a:t>e.g. 	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66960"/>
              </p:ext>
            </p:extLst>
          </p:nvPr>
        </p:nvGraphicFramePr>
        <p:xfrm>
          <a:off x="1403648" y="443711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487186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Year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Real GDP growth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2011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2012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4.5</a:t>
                      </a:r>
                      <a:r>
                        <a:rPr lang="en-AU" baseline="0" dirty="0" smtClean="0"/>
                        <a:t>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2013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3%               </a:t>
                      </a:r>
                      <a:r>
                        <a:rPr lang="en-AU" b="1" i="1" dirty="0" smtClean="0"/>
                        <a:t>Decrease in real GDP growth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2014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3.25%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2015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- 1.0%          </a:t>
                      </a:r>
                      <a:r>
                        <a:rPr lang="en-AU" b="1" i="1" dirty="0" smtClean="0"/>
                        <a:t>Decrease</a:t>
                      </a:r>
                      <a:r>
                        <a:rPr lang="en-AU" b="1" i="1" baseline="0" dirty="0" smtClean="0"/>
                        <a:t> in real GDP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12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Cycle - Boom</a:t>
            </a:r>
            <a:endParaRPr lang="en-US" dirty="0"/>
          </a:p>
        </p:txBody>
      </p:sp>
      <p:pic>
        <p:nvPicPr>
          <p:cNvPr id="4" name="Content Placeholder 3" descr="summer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2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07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Cycle - Downturn</a:t>
            </a:r>
            <a:endParaRPr lang="en-US" dirty="0"/>
          </a:p>
        </p:txBody>
      </p:sp>
      <p:pic>
        <p:nvPicPr>
          <p:cNvPr id="4" name="Content Placeholder 3" descr="autum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5673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Cycle - Recession</a:t>
            </a:r>
            <a:endParaRPr lang="en-US" dirty="0"/>
          </a:p>
        </p:txBody>
      </p:sp>
      <p:pic>
        <p:nvPicPr>
          <p:cNvPr id="4" name="Content Placeholder 3" descr="winter sky 2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2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0750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Cycle - Recovery</a:t>
            </a:r>
            <a:endParaRPr lang="en-US" dirty="0"/>
          </a:p>
        </p:txBody>
      </p:sp>
      <p:pic>
        <p:nvPicPr>
          <p:cNvPr id="4" name="Content Placeholder 3" descr="Spring_Beginning_3_by_Mylee_en_fol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b="8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265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aims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3" cy="4525962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How does a country’s economy work?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How do we measure an economy?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b="1" dirty="0" smtClean="0"/>
              <a:t>How do economies fluctuate?</a:t>
            </a:r>
          </a:p>
        </p:txBody>
      </p:sp>
      <p:pic>
        <p:nvPicPr>
          <p:cNvPr id="4" name="Picture 3" descr="art-money-42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423537" cy="29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2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www.youtube.com/watch?v=FOGPgMsL5SU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56002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5" y="1628800"/>
            <a:ext cx="9000709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6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273300" y="1381125"/>
            <a:ext cx="4873625" cy="4405313"/>
            <a:chOff x="1755" y="922"/>
            <a:chExt cx="3070" cy="2775"/>
          </a:xfrm>
        </p:grpSpPr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7" name="Rectangle 32"/>
          <p:cNvSpPr>
            <a:spLocks noChangeArrowheads="1"/>
          </p:cNvSpPr>
          <p:nvPr/>
        </p:nvSpPr>
        <p:spPr bwMode="auto">
          <a:xfrm rot="-5400000">
            <a:off x="443224" y="3164882"/>
            <a:ext cx="2890216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Capital goods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2821275" y="5791200"/>
            <a:ext cx="355225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Consumer goods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Arc 24"/>
          <p:cNvSpPr>
            <a:spLocks/>
          </p:cNvSpPr>
          <p:nvPr/>
        </p:nvSpPr>
        <p:spPr bwMode="auto">
          <a:xfrm>
            <a:off x="2286000" y="3861048"/>
            <a:ext cx="2206625" cy="1890465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Arc 24"/>
          <p:cNvSpPr>
            <a:spLocks/>
          </p:cNvSpPr>
          <p:nvPr/>
        </p:nvSpPr>
        <p:spPr bwMode="auto">
          <a:xfrm>
            <a:off x="2301344" y="2953518"/>
            <a:ext cx="3359769" cy="2797995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Arc 24"/>
          <p:cNvSpPr>
            <a:spLocks noGrp="1"/>
          </p:cNvSpPr>
          <p:nvPr>
            <p:ph idx="1"/>
          </p:nvPr>
        </p:nvSpPr>
        <p:spPr bwMode="auto">
          <a:xfrm>
            <a:off x="2320754" y="2379926"/>
            <a:ext cx="4192924" cy="332745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8367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Long-term growth trend in PPC form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742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48" y="1916000"/>
            <a:ext cx="8075613" cy="854025"/>
          </a:xfrm>
        </p:spPr>
        <p:txBody>
          <a:bodyPr/>
          <a:lstStyle/>
          <a:p>
            <a:r>
              <a:rPr lang="en-AU" b="1" dirty="0" smtClean="0"/>
              <a:t>Peak - </a:t>
            </a:r>
            <a:r>
              <a:rPr lang="en-AU" dirty="0" smtClean="0"/>
              <a:t> represents maximum real GDP, unemployment of resources has fallen substantially, price level rising rapidly.</a:t>
            </a:r>
          </a:p>
          <a:p>
            <a:endParaRPr lang="en-AU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549" y="824071"/>
            <a:ext cx="8075613" cy="8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b="1" kern="0" dirty="0" smtClean="0"/>
              <a:t>Expansion (recovery) - </a:t>
            </a:r>
            <a:r>
              <a:rPr lang="en-AU" kern="0" dirty="0" smtClean="0"/>
              <a:t> represents a growing economy, rising employment of resources, rising price level.</a:t>
            </a:r>
          </a:p>
          <a:p>
            <a:endParaRPr lang="en-AU" b="1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4994" y="3109583"/>
            <a:ext cx="8075613" cy="8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b="1" kern="0" dirty="0" smtClean="0"/>
              <a:t>Contraction (recession) - </a:t>
            </a:r>
            <a:r>
              <a:rPr lang="en-AU" kern="0" dirty="0" smtClean="0"/>
              <a:t> represents a shrinking economy (two quarters or more is a recession), growing unemployment of resources, price level rises very slowly or falls.</a:t>
            </a:r>
          </a:p>
          <a:p>
            <a:endParaRPr lang="en-AU" b="1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3729" y="4797152"/>
            <a:ext cx="8075613" cy="8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b="1" kern="0" dirty="0" smtClean="0"/>
              <a:t>Trough - </a:t>
            </a:r>
            <a:r>
              <a:rPr lang="en-AU" kern="0" dirty="0" smtClean="0"/>
              <a:t> represents the minimum real GDP, price level rises very slowly or falls.</a:t>
            </a:r>
          </a:p>
          <a:p>
            <a:endParaRPr lang="en-AU" b="1" kern="0" dirty="0"/>
          </a:p>
        </p:txBody>
      </p:sp>
    </p:spTree>
    <p:extLst>
      <p:ext uri="{BB962C8B-B14F-4D97-AF65-F5344CB8AC3E}">
        <p14:creationId xmlns:p14="http://schemas.microsoft.com/office/powerpoint/2010/main" val="636608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23941"/>
              </p:ext>
            </p:extLst>
          </p:nvPr>
        </p:nvGraphicFramePr>
        <p:xfrm>
          <a:off x="611560" y="1052736"/>
          <a:ext cx="72008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159595"/>
                <a:gridCol w="1800845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Real GDP growth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Inflation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Unemployment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Peak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Contraction</a:t>
                      </a:r>
                    </a:p>
                    <a:p>
                      <a:r>
                        <a:rPr lang="en-AU" dirty="0" smtClean="0"/>
                        <a:t>(recession)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Trough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Expansion</a:t>
                      </a:r>
                    </a:p>
                    <a:p>
                      <a:r>
                        <a:rPr lang="en-AU" dirty="0" smtClean="0"/>
                        <a:t>(recovery)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104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763918"/>
              </p:ext>
            </p:extLst>
          </p:nvPr>
        </p:nvGraphicFramePr>
        <p:xfrm>
          <a:off x="611560" y="1052736"/>
          <a:ext cx="756084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159595"/>
                <a:gridCol w="1944861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Real GDP growth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Inflation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Unemployment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Peak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Overheating &gt; 5%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Overheating</a:t>
                      </a:r>
                      <a:r>
                        <a:rPr lang="en-AU" baseline="0" dirty="0" smtClean="0"/>
                        <a:t> &gt; 5%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At or just below natural rate of u/e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Contraction</a:t>
                      </a:r>
                    </a:p>
                    <a:p>
                      <a:r>
                        <a:rPr lang="en-AU" dirty="0" smtClean="0"/>
                        <a:t>(recession)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Negative</a:t>
                      </a:r>
                      <a:r>
                        <a:rPr lang="en-AU" baseline="0" dirty="0" smtClean="0"/>
                        <a:t> growth</a:t>
                      </a:r>
                    </a:p>
                    <a:p>
                      <a:r>
                        <a:rPr lang="en-AU" baseline="0" dirty="0" smtClean="0"/>
                        <a:t>&lt; 0%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Low</a:t>
                      </a:r>
                      <a:r>
                        <a:rPr lang="en-AU" baseline="0" dirty="0" smtClean="0"/>
                        <a:t> &lt; 2%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Higher &gt;</a:t>
                      </a:r>
                      <a:r>
                        <a:rPr lang="en-AU" baseline="0" dirty="0" smtClean="0"/>
                        <a:t> 8%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Trough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Negative</a:t>
                      </a:r>
                      <a:r>
                        <a:rPr lang="en-AU" baseline="0" dirty="0" smtClean="0"/>
                        <a:t> growth</a:t>
                      </a:r>
                    </a:p>
                    <a:p>
                      <a:r>
                        <a:rPr lang="en-AU" baseline="0" dirty="0" smtClean="0"/>
                        <a:t>&lt; 0%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Very</a:t>
                      </a:r>
                      <a:r>
                        <a:rPr lang="en-AU" baseline="0" dirty="0" smtClean="0"/>
                        <a:t> low &lt; 1%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Very high &gt; 10%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Expansion</a:t>
                      </a:r>
                    </a:p>
                    <a:p>
                      <a:r>
                        <a:rPr lang="en-AU" dirty="0" smtClean="0"/>
                        <a:t>(recovery)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Growing 3-4%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Stable 2-3%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At or just above</a:t>
                      </a:r>
                      <a:r>
                        <a:rPr lang="en-AU" baseline="0" dirty="0" smtClean="0"/>
                        <a:t> natural rate of u/e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517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Not regular or predictable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Expansions usually last longer than contractions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Correlation between employment and real GDP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1254125">
              <a:buFont typeface="Wingdings" panose="05000000000000000000" pitchFamily="2" charset="2"/>
              <a:buChar char="Ø"/>
            </a:pPr>
            <a:r>
              <a:rPr lang="en-AU" dirty="0" smtClean="0"/>
              <a:t>	</a:t>
            </a:r>
            <a:r>
              <a:rPr lang="en-AU" b="1" dirty="0" smtClean="0"/>
              <a:t>Natural rate of unemployment – </a:t>
            </a:r>
            <a:r>
              <a:rPr lang="en-AU" dirty="0" smtClean="0"/>
              <a:t>the unemployment that still exists when an economy is at full employment of resources.</a:t>
            </a:r>
            <a:endParaRPr lang="en-AU" b="1" dirty="0" smtClean="0"/>
          </a:p>
          <a:p>
            <a:pPr marL="1654175" lvl="1">
              <a:buFont typeface="Wingdings" panose="05000000000000000000" pitchFamily="2" charset="2"/>
              <a:buChar char="Ø"/>
            </a:pPr>
            <a:endParaRPr lang="en-AU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2713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11011</TotalTime>
  <Words>337</Words>
  <Application>Microsoft Office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Neo Sans</vt:lpstr>
      <vt:lpstr>Wingdings</vt:lpstr>
      <vt:lpstr>m62-black-currency</vt:lpstr>
      <vt:lpstr>3_2</vt:lpstr>
      <vt:lpstr>2_2</vt:lpstr>
      <vt:lpstr>1_It’s not the design of your template</vt:lpstr>
      <vt:lpstr>Macroeconomics</vt:lpstr>
      <vt:lpstr>Key aims </vt:lpstr>
      <vt:lpstr>Business Cycle</vt:lpstr>
      <vt:lpstr>Business Cycle</vt:lpstr>
      <vt:lpstr>Business Cycle</vt:lpstr>
      <vt:lpstr>Business Cycle</vt:lpstr>
      <vt:lpstr>Business Cycle</vt:lpstr>
      <vt:lpstr>Business Cycle</vt:lpstr>
      <vt:lpstr>Business Cycle</vt:lpstr>
      <vt:lpstr>Business Cycle</vt:lpstr>
      <vt:lpstr>Business Cycle</vt:lpstr>
      <vt:lpstr>The Business Cycle - Boom</vt:lpstr>
      <vt:lpstr>The Business Cycle - Downturn</vt:lpstr>
      <vt:lpstr>The Business Cycle - Recession</vt:lpstr>
      <vt:lpstr>The Business Cycle - Recovery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160</cp:revision>
  <dcterms:created xsi:type="dcterms:W3CDTF">2013-11-05T23:10:43Z</dcterms:created>
  <dcterms:modified xsi:type="dcterms:W3CDTF">2015-05-19T05:43:44Z</dcterms:modified>
</cp:coreProperties>
</file>