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1"/>
  </p:notesMasterIdLst>
  <p:handoutMasterIdLst>
    <p:handoutMasterId r:id="rId22"/>
  </p:handoutMasterIdLst>
  <p:sldIdLst>
    <p:sldId id="259" r:id="rId5"/>
    <p:sldId id="286" r:id="rId6"/>
    <p:sldId id="272" r:id="rId7"/>
    <p:sldId id="300" r:id="rId8"/>
    <p:sldId id="302" r:id="rId9"/>
    <p:sldId id="276" r:id="rId10"/>
    <p:sldId id="282" r:id="rId11"/>
    <p:sldId id="287" r:id="rId12"/>
    <p:sldId id="290" r:id="rId13"/>
    <p:sldId id="278" r:id="rId14"/>
    <p:sldId id="283" r:id="rId15"/>
    <p:sldId id="280" r:id="rId16"/>
    <p:sldId id="292" r:id="rId17"/>
    <p:sldId id="291" r:id="rId18"/>
    <p:sldId id="279" r:id="rId19"/>
    <p:sldId id="284" r:id="rId20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68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Start with the 2-sector</a:t>
            </a:r>
            <a:r>
              <a:rPr lang="en-AU" baseline="0" dirty="0" smtClean="0"/>
              <a:t> model and then build and build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20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60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00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76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44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Profit repatriation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35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Foreign</a:t>
            </a:r>
            <a:r>
              <a:rPr lang="en-AU" baseline="0" dirty="0" smtClean="0"/>
              <a:t> investment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65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pic>
        <p:nvPicPr>
          <p:cNvPr id="2" name="Picture 1" descr="Its-the-economy-stupid-pin-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4588"/>
            <a:ext cx="3949700" cy="4064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2.1 The Level of Overall Economic Activity</a:t>
            </a:r>
            <a:endParaRPr lang="en-US" sz="32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Government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Leakage: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Taxes (T)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r>
              <a:rPr lang="en-AU" dirty="0" smtClean="0"/>
              <a:t>Y = C + S + T</a:t>
            </a:r>
          </a:p>
          <a:p>
            <a:pPr marL="0" indent="0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752975" cy="476250"/>
          </a:xfrm>
        </p:spPr>
        <p:txBody>
          <a:bodyPr/>
          <a:lstStyle/>
          <a:p>
            <a:pPr algn="r"/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556792"/>
            <a:ext cx="34563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</a:pPr>
            <a:endParaRPr lang="en-AU" dirty="0" smtClean="0"/>
          </a:p>
        </p:txBody>
      </p:sp>
      <p:pic>
        <p:nvPicPr>
          <p:cNvPr id="2" name="Picture 1" descr="taxe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1"/>
            <a:ext cx="3240360" cy="42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4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Government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Injection: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Government spending (G)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r>
              <a:rPr lang="en-AU" dirty="0" smtClean="0"/>
              <a:t>Y = C + I + G</a:t>
            </a:r>
          </a:p>
          <a:p>
            <a:pPr marL="0" indent="0"/>
            <a:endParaRPr lang="en-A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556792"/>
            <a:ext cx="34563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</a:pPr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/>
          <a:stretch/>
        </p:blipFill>
        <p:spPr>
          <a:xfrm>
            <a:off x="3635896" y="1412776"/>
            <a:ext cx="5112568" cy="29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9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Government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dirty="0" smtClean="0"/>
              <a:t>Government spending (G) and Taxes (T)</a:t>
            </a:r>
          </a:p>
          <a:p>
            <a:pPr marL="0" indent="0">
              <a:lnSpc>
                <a:spcPct val="200000"/>
              </a:lnSpc>
            </a:pPr>
            <a:r>
              <a:rPr lang="en-AU" dirty="0"/>
              <a:t>	</a:t>
            </a:r>
            <a:r>
              <a:rPr lang="en-AU" dirty="0" smtClean="0"/>
              <a:t>The Budget is the government documenting spending and taxation plans.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50818"/>
            <a:ext cx="2590800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0" y="3828782"/>
            <a:ext cx="3153522" cy="2064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73" y="3828782"/>
            <a:ext cx="2743200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0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Expenditure </a:t>
            </a:r>
            <a:r>
              <a:rPr lang="en-US" dirty="0" smtClean="0"/>
              <a:t>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pPr marL="0" indent="0"/>
            <a:r>
              <a:rPr lang="en-US" b="1" dirty="0" smtClean="0"/>
              <a:t>The </a:t>
            </a:r>
            <a:r>
              <a:rPr lang="en-US" b="1" dirty="0" smtClean="0"/>
              <a:t>expenditure multiplier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When </a:t>
            </a:r>
            <a:r>
              <a:rPr lang="en-US" dirty="0" smtClean="0"/>
              <a:t>money is spent in an economy, its effects are multiplied because the money is spent over and over again.  This works in reverse for a decrease in spending.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99693"/>
            <a:ext cx="5111797" cy="34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4-Sector Circular Flow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790583"/>
              </p:ext>
            </p:extLst>
          </p:nvPr>
        </p:nvGraphicFramePr>
        <p:xfrm>
          <a:off x="22675" y="1556792"/>
          <a:ext cx="89646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77"/>
                <a:gridCol w="1120577"/>
                <a:gridCol w="1120577"/>
                <a:gridCol w="1120577"/>
                <a:gridCol w="1120577"/>
                <a:gridCol w="1120577"/>
                <a:gridCol w="1120577"/>
                <a:gridCol w="11205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+</a:t>
                      </a:r>
                      <a:r>
                        <a:rPr lang="en-US" baseline="0" dirty="0" smtClean="0"/>
                        <a:t> I + 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$10,640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99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Overseas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Leakage: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Imports (M)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752975" cy="476250"/>
          </a:xfrm>
        </p:spPr>
        <p:txBody>
          <a:bodyPr/>
          <a:lstStyle/>
          <a:p>
            <a:pPr algn="r"/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9992" y="1628800"/>
            <a:ext cx="34563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</a:pPr>
            <a:endParaRPr lang="en-AU" b="1" dirty="0" smtClean="0"/>
          </a:p>
        </p:txBody>
      </p:sp>
      <p:pic>
        <p:nvPicPr>
          <p:cNvPr id="2" name="Picture 1" descr="Impo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52" y="83671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Overseas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Injection: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Exports (X)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r>
              <a:rPr lang="en-AU" dirty="0" smtClean="0"/>
              <a:t>Y = C + I + G + (X - M)</a:t>
            </a:r>
          </a:p>
          <a:p>
            <a:pPr marL="0" indent="0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752975" cy="476250"/>
          </a:xfrm>
        </p:spPr>
        <p:txBody>
          <a:bodyPr/>
          <a:lstStyle/>
          <a:p>
            <a:pPr algn="r"/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9992" y="1628800"/>
            <a:ext cx="34563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</a:pPr>
            <a:endParaRPr lang="en-AU" b="1" dirty="0" smtClean="0"/>
          </a:p>
        </p:txBody>
      </p:sp>
      <p:pic>
        <p:nvPicPr>
          <p:cNvPr id="8" name="Content Placeholder 3" descr="huge mining truck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1340768"/>
            <a:ext cx="541043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004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aims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6336704" cy="4525962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How does a country’s economy work?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How do we measure an economy?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How do economies fluctuate?</a:t>
            </a:r>
          </a:p>
        </p:txBody>
      </p:sp>
      <p:pic>
        <p:nvPicPr>
          <p:cNvPr id="4" name="Picture 3" descr="art-money-42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423537" cy="29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2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How does a country’s economy work?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b="1" dirty="0" smtClean="0"/>
              <a:t>The Circular Flow model</a:t>
            </a:r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r>
              <a:rPr lang="en-AU" dirty="0" smtClean="0"/>
              <a:t>Households				  	Businesses</a:t>
            </a:r>
          </a:p>
          <a:p>
            <a:pPr marL="457200" lvl="1" indent="0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752975" cy="476250"/>
          </a:xfrm>
        </p:spPr>
        <p:txBody>
          <a:bodyPr/>
          <a:lstStyle/>
          <a:p>
            <a:pPr algn="r"/>
            <a:endParaRPr lang="en-AU" dirty="0"/>
          </a:p>
        </p:txBody>
      </p:sp>
      <p:pic>
        <p:nvPicPr>
          <p:cNvPr id="2" name="Picture 1" descr="Fac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1496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6" y="2204864"/>
            <a:ext cx="2904690" cy="28661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Circular Flow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r>
              <a:rPr lang="en-AU" dirty="0" smtClean="0"/>
              <a:t>Factors of Production</a:t>
            </a:r>
          </a:p>
          <a:p>
            <a:endParaRPr lang="en-AU" dirty="0"/>
          </a:p>
          <a:p>
            <a:pPr marL="0" indent="0"/>
            <a:r>
              <a:rPr lang="en-AU" dirty="0"/>
              <a:t>	</a:t>
            </a:r>
            <a:r>
              <a:rPr lang="en-AU" dirty="0" smtClean="0"/>
              <a:t>	</a:t>
            </a:r>
            <a:endParaRPr lang="en-AU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05772"/>
              </p:ext>
            </p:extLst>
          </p:nvPr>
        </p:nvGraphicFramePr>
        <p:xfrm>
          <a:off x="1115616" y="198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Factor / Resource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Income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Land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Labour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Capital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Interest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Entrepreneurship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Profit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303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Circular Flow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075613" cy="720080"/>
          </a:xfrm>
        </p:spPr>
        <p:txBody>
          <a:bodyPr/>
          <a:lstStyle/>
          <a:p>
            <a:r>
              <a:rPr lang="en-AU" dirty="0" smtClean="0"/>
              <a:t>Is it this simple?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36912"/>
            <a:ext cx="4999349" cy="34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1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Financial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Leakage: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Saving (S)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r>
              <a:rPr lang="en-AU" dirty="0" smtClean="0"/>
              <a:t>Y = C + S</a:t>
            </a:r>
          </a:p>
          <a:p>
            <a:pPr marL="0" indent="0"/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99992" y="1556792"/>
            <a:ext cx="3960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Injection: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400" dirty="0" smtClean="0"/>
              <a:t>Investment (I)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smtClean="0"/>
              <a:t>Y = C + I</a:t>
            </a:r>
          </a:p>
        </p:txBody>
      </p:sp>
      <p:pic>
        <p:nvPicPr>
          <p:cNvPr id="7" name="Picture 6" descr="saving-money-73327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3057996" cy="3543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5157192"/>
            <a:ext cx="797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Saving: </a:t>
            </a:r>
            <a:r>
              <a:rPr lang="en-AU" dirty="0" smtClean="0"/>
              <a:t>The portion of consumer income that is not spent, but saved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0885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Financial Sector		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1566863"/>
            <a:ext cx="3456310" cy="4525962"/>
          </a:xfrm>
        </p:spPr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AU" b="1" dirty="0" smtClean="0"/>
              <a:t>Injection: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AU" dirty="0" smtClean="0"/>
              <a:t>Investment (I)</a:t>
            </a:r>
          </a:p>
          <a:p>
            <a:pPr marL="0" indent="0">
              <a:lnSpc>
                <a:spcPct val="200000"/>
              </a:lnSpc>
            </a:pPr>
            <a:endParaRPr lang="en-AU" dirty="0" smtClean="0"/>
          </a:p>
          <a:p>
            <a:pPr marL="0" indent="0">
              <a:lnSpc>
                <a:spcPct val="200000"/>
              </a:lnSpc>
            </a:pPr>
            <a:r>
              <a:rPr lang="en-AU" dirty="0" smtClean="0"/>
              <a:t>Y = C + I</a:t>
            </a:r>
          </a:p>
          <a:p>
            <a:pPr marL="0" indent="0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752975" cy="476250"/>
          </a:xfrm>
        </p:spPr>
        <p:txBody>
          <a:bodyPr/>
          <a:lstStyle/>
          <a:p>
            <a:pPr algn="r"/>
            <a:endParaRPr lang="en-AU" dirty="0"/>
          </a:p>
        </p:txBody>
      </p:sp>
      <p:pic>
        <p:nvPicPr>
          <p:cNvPr id="2" name="Picture 1" descr="Responsible Investment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86054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229200"/>
            <a:ext cx="781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Investment: </a:t>
            </a:r>
            <a:r>
              <a:rPr lang="en-AU" dirty="0" smtClean="0"/>
              <a:t>Spending by firms on capital goods</a:t>
            </a:r>
            <a:r>
              <a:rPr lang="en-AU" b="1" dirty="0" smtClean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6226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Flow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800258"/>
              </p:ext>
            </p:extLst>
          </p:nvPr>
        </p:nvGraphicFramePr>
        <p:xfrm>
          <a:off x="683568" y="1484784"/>
          <a:ext cx="80756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30"/>
                <a:gridCol w="1368152"/>
                <a:gridCol w="1733626"/>
                <a:gridCol w="1218702"/>
                <a:gridCol w="1473170"/>
                <a:gridCol w="1345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r>
                        <a:rPr lang="en-US" baseline="0" dirty="0" smtClean="0"/>
                        <a:t>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Savings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Investment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+ 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81287"/>
              </p:ext>
            </p:extLst>
          </p:nvPr>
        </p:nvGraphicFramePr>
        <p:xfrm>
          <a:off x="660599" y="2780928"/>
          <a:ext cx="8064896" cy="370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36104"/>
                <a:gridCol w="1368152"/>
                <a:gridCol w="1728192"/>
                <a:gridCol w="1224136"/>
                <a:gridCol w="151216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$9,000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$7,200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$1,800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$8,200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34757"/>
              </p:ext>
            </p:extLst>
          </p:nvPr>
        </p:nvGraphicFramePr>
        <p:xfrm>
          <a:off x="665034" y="3501008"/>
          <a:ext cx="8064896" cy="370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36104"/>
                <a:gridCol w="1368152"/>
                <a:gridCol w="1728192"/>
                <a:gridCol w="1224136"/>
                <a:gridCol w="151216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$8,200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6,560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1,640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$7,560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Suppose that in an economy, Households always save 20% of their incomes and that there is constant investment of $1,000.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75810"/>
              </p:ext>
            </p:extLst>
          </p:nvPr>
        </p:nvGraphicFramePr>
        <p:xfrm>
          <a:off x="683568" y="4140046"/>
          <a:ext cx="8064896" cy="370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36104"/>
                <a:gridCol w="1368152"/>
                <a:gridCol w="1728192"/>
                <a:gridCol w="1224136"/>
                <a:gridCol w="151216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$7,560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$6,048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$1,512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$7,048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530120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size of the circular flow depends on the size of the injections and leakages</a:t>
            </a:r>
          </a:p>
          <a:p>
            <a:endParaRPr lang="en-AU" dirty="0"/>
          </a:p>
          <a:p>
            <a:r>
              <a:rPr lang="en-AU" dirty="0" smtClean="0"/>
              <a:t>	 injections &gt; leakage = growth</a:t>
            </a:r>
          </a:p>
          <a:p>
            <a:r>
              <a:rPr lang="en-AU" dirty="0"/>
              <a:t>	</a:t>
            </a:r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injections &lt; leakages = contraction</a:t>
            </a:r>
          </a:p>
          <a:p>
            <a:endParaRPr lang="en-AU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12310"/>
              </p:ext>
            </p:extLst>
          </p:nvPr>
        </p:nvGraphicFramePr>
        <p:xfrm>
          <a:off x="655607" y="4843407"/>
          <a:ext cx="8064896" cy="370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36104"/>
                <a:gridCol w="1368152"/>
                <a:gridCol w="1728192"/>
                <a:gridCol w="1224136"/>
                <a:gridCol w="151216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…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$4,000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51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Flow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else is missing?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026470" cy="40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34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8277</TotalTime>
  <Words>457</Words>
  <Application>Microsoft Office PowerPoint</Application>
  <PresentationFormat>On-screen Show (4:3)</PresentationFormat>
  <Paragraphs>173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Macroeconomics</vt:lpstr>
      <vt:lpstr>Key aims </vt:lpstr>
      <vt:lpstr>How does a country’s economy work?</vt:lpstr>
      <vt:lpstr>Circular Flow model</vt:lpstr>
      <vt:lpstr>Circular Flow model</vt:lpstr>
      <vt:lpstr>Financial Sector  </vt:lpstr>
      <vt:lpstr>Financial Sector  </vt:lpstr>
      <vt:lpstr>Circular Flow model</vt:lpstr>
      <vt:lpstr>Circular Flow model </vt:lpstr>
      <vt:lpstr>Government Sector  </vt:lpstr>
      <vt:lpstr>Government Sector  </vt:lpstr>
      <vt:lpstr>Government Sector  </vt:lpstr>
      <vt:lpstr>The Expenditure Multiplier</vt:lpstr>
      <vt:lpstr>4-Sector Circular Flow</vt:lpstr>
      <vt:lpstr>Overseas Sector  </vt:lpstr>
      <vt:lpstr>Overseas Sector  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123</cp:revision>
  <dcterms:created xsi:type="dcterms:W3CDTF">2013-11-05T23:10:43Z</dcterms:created>
  <dcterms:modified xsi:type="dcterms:W3CDTF">2016-05-15T11:48:27Z</dcterms:modified>
</cp:coreProperties>
</file>