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6" r:id="rId2"/>
    <p:sldMasterId id="2147483654" r:id="rId3"/>
    <p:sldMasterId id="2147483657" r:id="rId4"/>
  </p:sldMasterIdLst>
  <p:notesMasterIdLst>
    <p:notesMasterId r:id="rId22"/>
  </p:notesMasterIdLst>
  <p:handoutMasterIdLst>
    <p:handoutMasterId r:id="rId23"/>
  </p:handoutMasterIdLst>
  <p:sldIdLst>
    <p:sldId id="259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30" r:id="rId21"/>
  </p:sldIdLst>
  <p:sldSz cx="9144000" cy="6858000" type="screen4x3"/>
  <p:notesSz cx="9906000" cy="67945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6B97"/>
    <a:srgbClr val="00003E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461" autoAdjust="0"/>
    <p:restoredTop sz="94660"/>
  </p:normalViewPr>
  <p:slideViewPr>
    <p:cSldViewPr>
      <p:cViewPr varScale="1">
        <p:scale>
          <a:sx n="81" d="100"/>
          <a:sy n="81" d="100"/>
        </p:scale>
        <p:origin x="106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5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5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7304FC-2894-4BE3-88D3-E68583326C86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6063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1108" y="0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/>
          </a:p>
        </p:txBody>
      </p:sp>
      <p:sp>
        <p:nvSpPr>
          <p:cNvPr id="214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437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4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3227388"/>
            <a:ext cx="792480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214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AU"/>
          </a:p>
        </p:txBody>
      </p:sp>
      <p:sp>
        <p:nvSpPr>
          <p:cNvPr id="214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1108" y="6453596"/>
            <a:ext cx="4292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192547-FFA7-417A-8F63-F8B7FBC53DAD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8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192547-FFA7-417A-8F63-F8B7FBC53DAD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9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2" name="Picture 12" descr="t1tit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1600" y="1984375"/>
            <a:ext cx="8999538" cy="723900"/>
          </a:xfrm>
        </p:spPr>
        <p:txBody>
          <a:bodyPr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1225" y="3516313"/>
            <a:ext cx="7380288" cy="674687"/>
          </a:xfrm>
        </p:spPr>
        <p:txBody>
          <a:bodyPr/>
          <a:lstStyle>
            <a:lvl1pPr marL="0" indent="0"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>
        <p:tmplLst>
          <p:tmpl lvl="1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4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1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3812D-9F43-4150-89AB-F1AE33864299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BCC9D8-73E6-4477-BD0E-9034041437E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69913-B1DC-447A-91D2-B8B16A16E2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1ECC8-B253-4ECB-A077-8D58F1D7C0B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8E53B-A775-4DC8-9619-C08B15146D1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9506F-4531-4235-B528-B4F9559EE4F6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AB4E3-D55F-4BBD-B31B-4ACC85E5797E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9060A-5D5D-4A36-9BF6-4124C2D79DE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4544C-E44A-4AE3-B0AE-5F36CBDBA4A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2DF03-EFB1-4EEB-B0F0-B60EF068EF1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39BFD-326A-4B7E-9E2D-3B5937878D7F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D92E-2EEF-4C8A-98A2-297F7ADF4D4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092C5-FCF2-47C1-B669-1372555E510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ECECD-0DD3-4A7F-AC0F-5389BC363AC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CE976-7958-40FC-898A-2C80157B51E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C4644-AA5E-4398-89BC-DA9FD9558B7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A3F96-98AE-4E21-AD8A-2B9C3491D5B7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F9277-5A86-42C5-A44A-1DEC65E52EA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17B329-9516-4AFE-8D7D-9A862E261C88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90AF1-0C3E-474E-98EA-86A21432276C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E675A-2446-4F2D-BE4C-923064280E8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0176A-2247-4001-B73A-1CEC618AB255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6C9B8-0C72-4AC5-B6A8-3E752D61620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DCD75-1340-4463-A4A4-5228CF682F0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91BDC-4B66-419E-BD70-209DB1F8EF6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6913" y="150813"/>
            <a:ext cx="2097087" cy="5942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150813"/>
            <a:ext cx="6138863" cy="5942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9B05C-022E-48E8-96D9-E5362DCFD971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566863"/>
            <a:ext cx="39608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8863" y="1566863"/>
            <a:ext cx="3962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4C88B-376E-460C-A660-B280BD6F472A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12F3A-CEEE-4D3C-8039-711440FC1E54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F6BB0-EC99-4E15-A068-983C9ECA741D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F30D-EC84-43C0-9F64-5F904060143B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EFBFB-A6F9-496C-8B1A-1A9403D4DC83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C63A0-F938-4AAB-A6C2-47A25D1CBCF2}" type="slidenum">
              <a:rPr lang="en-AU"/>
              <a:pPr/>
              <a:t>‹#›</a:t>
            </a:fld>
            <a:endParaRPr lang="en-A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62.net/" TargetMode="External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hyperlink" Target="http://www.m62.net/powerpoint-slides/" TargetMode="Externa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5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hyperlink" Target="http://www.m62.net/presentation-theory/bullet-points-dont-work/beyond-bullet-points/" TargetMode="External"/><Relationship Id="rId10" Type="http://schemas.openxmlformats.org/officeDocument/2006/relationships/slideLayout" Target="../slideLayouts/slideLayout43.xml"/><Relationship Id="rId19" Type="http://schemas.openxmlformats.org/officeDocument/2006/relationships/hyperlink" Target="http://www.m62.net/powerpoint-training/" TargetMode="Externa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5FC783C7-A2EC-41E9-AA7B-F0D50F3E0A8B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82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6488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63DEADC0-C932-46E8-BB52-CC605D59CE20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3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4" name="Picture 2" descr="1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66"/>
          </a:solidFill>
        </p:spPr>
      </p:pic>
      <p:pic>
        <p:nvPicPr>
          <p:cNvPr id="274440" name="Picture 8" descr="M62FB&amp;F006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44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0813"/>
            <a:ext cx="8229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66863"/>
            <a:ext cx="80756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04013" y="61309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19250" y="6130925"/>
            <a:ext cx="47529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274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135688"/>
            <a:ext cx="6842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46953A54-48A6-4925-9BE1-F6898663E197}" type="slidenum">
              <a:rPr lang="en-AU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4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4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rgbClr val="00003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D9D9D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-93663" y="6453188"/>
            <a:ext cx="8532813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r"/>
            <a:r>
              <a:rPr lang="en-AU" sz="1200">
                <a:solidFill>
                  <a:srgbClr val="4D4D4D"/>
                </a:solidFill>
                <a:latin typeface="Neo Sans" pitchFamily="34" charset="0"/>
              </a:rPr>
              <a:t>m62 visualcommunications is the global leader in presentation effectiveness, from offices in the UK, USA, and Singapore</a:t>
            </a:r>
          </a:p>
        </p:txBody>
      </p:sp>
      <p:pic>
        <p:nvPicPr>
          <p:cNvPr id="281604" name="Picture 4" descr="m62-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502650" y="6484938"/>
            <a:ext cx="381000" cy="257175"/>
          </a:xfrm>
          <a:prstGeom prst="rect">
            <a:avLst/>
          </a:prstGeom>
          <a:noFill/>
        </p:spPr>
      </p:pic>
      <p:pic>
        <p:nvPicPr>
          <p:cNvPr id="281605" name="Picture 5" descr="1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60350" y="777875"/>
            <a:ext cx="2000250" cy="1457325"/>
          </a:xfrm>
          <a:prstGeom prst="rect">
            <a:avLst/>
          </a:prstGeom>
          <a:noFill/>
        </p:spPr>
      </p:pic>
      <p:pic>
        <p:nvPicPr>
          <p:cNvPr id="281606" name="Picture 6" descr="2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87338" y="2673350"/>
            <a:ext cx="2000250" cy="1457325"/>
          </a:xfrm>
          <a:prstGeom prst="rect">
            <a:avLst/>
          </a:prstGeom>
          <a:noFill/>
        </p:spPr>
      </p:pic>
      <p:pic>
        <p:nvPicPr>
          <p:cNvPr id="281607" name="Picture 7" descr="3">
            <a:hlinkClick r:id="rId19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7338" y="4568825"/>
            <a:ext cx="2000250" cy="1457325"/>
          </a:xfrm>
          <a:prstGeom prst="rect">
            <a:avLst/>
          </a:prstGeom>
          <a:noFill/>
        </p:spPr>
      </p:pic>
      <p:sp>
        <p:nvSpPr>
          <p:cNvPr id="281608" name="Text Box 8">
            <a:hlinkClick r:id="rId15"/>
          </p:cNvPr>
          <p:cNvSpPr txBox="1">
            <a:spLocks noChangeArrowheads="1"/>
          </p:cNvSpPr>
          <p:nvPr/>
        </p:nvSpPr>
        <p:spPr bwMode="auto">
          <a:xfrm>
            <a:off x="379413" y="2290763"/>
            <a:ext cx="16367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Beyond Bullet Points</a:t>
            </a:r>
          </a:p>
        </p:txBody>
      </p:sp>
      <p:sp>
        <p:nvSpPr>
          <p:cNvPr id="281609" name="Text Box 9">
            <a:hlinkClick r:id="rId17"/>
          </p:cNvPr>
          <p:cNvSpPr txBox="1">
            <a:spLocks noChangeArrowheads="1"/>
          </p:cNvSpPr>
          <p:nvPr/>
        </p:nvSpPr>
        <p:spPr bwMode="auto">
          <a:xfrm>
            <a:off x="379413" y="4189413"/>
            <a:ext cx="1417637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Slides</a:t>
            </a:r>
          </a:p>
        </p:txBody>
      </p:sp>
      <p:sp>
        <p:nvSpPr>
          <p:cNvPr id="281610" name="Text Box 10">
            <a:hlinkClick r:id="rId19"/>
          </p:cNvPr>
          <p:cNvSpPr txBox="1">
            <a:spLocks noChangeArrowheads="1"/>
          </p:cNvSpPr>
          <p:nvPr/>
        </p:nvSpPr>
        <p:spPr bwMode="auto">
          <a:xfrm>
            <a:off x="379413" y="6084888"/>
            <a:ext cx="1598612" cy="2127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r>
              <a:rPr lang="en-AU" sz="1400">
                <a:solidFill>
                  <a:srgbClr val="135971"/>
                </a:solidFill>
                <a:latin typeface="Neo Sans" pitchFamily="34" charset="0"/>
              </a:rPr>
              <a:t>PowerPoint Training</a:t>
            </a:r>
          </a:p>
        </p:txBody>
      </p:sp>
      <p:pic>
        <p:nvPicPr>
          <p:cNvPr id="281611" name="Picture 11" descr="b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20950" y="777875"/>
            <a:ext cx="6362700" cy="5248275"/>
          </a:xfrm>
          <a:prstGeom prst="rect">
            <a:avLst/>
          </a:prstGeom>
          <a:noFill/>
        </p:spPr>
      </p:pic>
      <p:sp>
        <p:nvSpPr>
          <p:cNvPr id="281612" name="Text Box 12"/>
          <p:cNvSpPr txBox="1">
            <a:spLocks noChangeArrowheads="1"/>
          </p:cNvSpPr>
          <p:nvPr/>
        </p:nvSpPr>
        <p:spPr bwMode="auto">
          <a:xfrm>
            <a:off x="28575" y="188913"/>
            <a:ext cx="9115425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It’s not the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design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of your template, it’s what you </a:t>
            </a:r>
            <a:r>
              <a:rPr lang="en-AU" sz="2100" b="1">
                <a:solidFill>
                  <a:srgbClr val="333333"/>
                </a:solidFill>
                <a:latin typeface="Neo Sans" pitchFamily="34" charset="0"/>
              </a:rPr>
              <a:t>do with it</a:t>
            </a:r>
            <a:r>
              <a:rPr lang="en-AU" sz="2100">
                <a:solidFill>
                  <a:srgbClr val="333333"/>
                </a:solidFill>
                <a:latin typeface="Neo Sans" pitchFamily="34" charset="0"/>
              </a:rPr>
              <a:t> that counts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rgbClr val="333333"/>
          </a:solidFill>
          <a:latin typeface="Neo Sans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0688"/>
            <a:ext cx="8999538" cy="723900"/>
          </a:xfrm>
          <a:ln/>
        </p:spPr>
        <p:txBody>
          <a:bodyPr/>
          <a:lstStyle/>
          <a:p>
            <a:r>
              <a:rPr lang="en-AU" dirty="0" smtClean="0"/>
              <a:t>Macroeconomics</a:t>
            </a:r>
            <a:endParaRPr lang="en-US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	</a:t>
            </a:r>
          </a:p>
          <a:p>
            <a:endParaRPr lang="en-AU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46881" y="5683345"/>
            <a:ext cx="8999538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600">
                <a:solidFill>
                  <a:srgbClr val="00003E"/>
                </a:solidFill>
                <a:latin typeface="Arial" charset="0"/>
              </a:defRPr>
            </a:lvl9pPr>
          </a:lstStyle>
          <a:p>
            <a:r>
              <a:rPr lang="en-AU" sz="3200" kern="0" dirty="0" smtClean="0"/>
              <a:t>2.2 Aggregate Demand and Aggregate Supply</a:t>
            </a:r>
            <a:endParaRPr lang="en-US" sz="3200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402" y="1261818"/>
            <a:ext cx="4464495" cy="4546162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391" y="0"/>
            <a:ext cx="8075613" cy="2843169"/>
          </a:xfrm>
        </p:spPr>
        <p:txBody>
          <a:bodyPr/>
          <a:lstStyle/>
          <a:p>
            <a:r>
              <a:rPr lang="en-AU" dirty="0" smtClean="0"/>
              <a:t>        </a:t>
            </a:r>
          </a:p>
          <a:p>
            <a:endParaRPr lang="en-AU" dirty="0"/>
          </a:p>
          <a:p>
            <a:r>
              <a:rPr lang="en-AU" dirty="0" smtClean="0"/>
              <a:t>		</a:t>
            </a:r>
            <a:r>
              <a:rPr lang="en-AU" sz="4000" dirty="0" smtClean="0"/>
              <a:t>D                    AD</a:t>
            </a:r>
          </a:p>
          <a:p>
            <a:endParaRPr lang="en-AU" sz="4000" dirty="0"/>
          </a:p>
          <a:p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98" y="635121"/>
            <a:ext cx="1943100" cy="1943100"/>
          </a:xfrm>
          <a:prstGeom prst="rect">
            <a:avLst/>
          </a:prstGeom>
        </p:spPr>
      </p:pic>
      <p:pic>
        <p:nvPicPr>
          <p:cNvPr id="5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94" y="2843169"/>
            <a:ext cx="1952141" cy="1480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96" y="3284984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194" y="2583906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392737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121" y="3839948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228" y="2410852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2267" y="4430570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309" y="3834552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696" y="2978797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886200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money wife tak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568" y="4397880"/>
            <a:ext cx="2133600" cy="16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5915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391" y="0"/>
            <a:ext cx="8075613" cy="2843169"/>
          </a:xfrm>
        </p:spPr>
        <p:txBody>
          <a:bodyPr/>
          <a:lstStyle/>
          <a:p>
            <a:r>
              <a:rPr lang="en-AU" dirty="0" smtClean="0"/>
              <a:t>        </a:t>
            </a:r>
          </a:p>
          <a:p>
            <a:endParaRPr lang="en-AU" dirty="0"/>
          </a:p>
          <a:p>
            <a:r>
              <a:rPr lang="en-AU" dirty="0" smtClean="0"/>
              <a:t>		</a:t>
            </a:r>
            <a:r>
              <a:rPr lang="en-AU" sz="4000" dirty="0" smtClean="0"/>
              <a:t>D                    AD</a:t>
            </a:r>
          </a:p>
          <a:p>
            <a:endParaRPr lang="en-AU" sz="4000" dirty="0"/>
          </a:p>
          <a:p>
            <a:r>
              <a:rPr lang="en-AU" dirty="0" smtClean="0"/>
              <a:t>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098" y="635121"/>
            <a:ext cx="1943100" cy="19431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1560" y="3284984"/>
            <a:ext cx="32403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willingness and ability of </a:t>
            </a:r>
            <a:r>
              <a:rPr lang="en-US" i="1" dirty="0"/>
              <a:t>consumers </a:t>
            </a:r>
            <a:r>
              <a:rPr lang="en-US" dirty="0"/>
              <a:t>to buy </a:t>
            </a:r>
            <a:r>
              <a:rPr lang="en-US" dirty="0" smtClean="0"/>
              <a:t>a </a:t>
            </a:r>
            <a:r>
              <a:rPr lang="en-US" i="1" dirty="0" smtClean="0"/>
              <a:t>single </a:t>
            </a:r>
            <a:r>
              <a:rPr lang="en-US" i="1" dirty="0"/>
              <a:t>product </a:t>
            </a:r>
            <a:r>
              <a:rPr lang="en-US" dirty="0"/>
              <a:t>at different possible prices of </a:t>
            </a:r>
            <a:r>
              <a:rPr lang="en-US" dirty="0" smtClean="0"/>
              <a:t>that product</a:t>
            </a:r>
            <a:r>
              <a:rPr lang="en-US" dirty="0"/>
              <a:t>, over a particular time period (</a:t>
            </a:r>
            <a:r>
              <a:rPr lang="en-US" i="1" dirty="0"/>
              <a:t>ceteris paribus</a:t>
            </a:r>
            <a:r>
              <a:rPr lang="en-US" dirty="0"/>
              <a:t>)</a:t>
            </a:r>
            <a:endParaRPr lang="en-AU" dirty="0"/>
          </a:p>
        </p:txBody>
      </p:sp>
      <p:sp>
        <p:nvSpPr>
          <p:cNvPr id="17" name="TextBox 16"/>
          <p:cNvSpPr txBox="1"/>
          <p:nvPr/>
        </p:nvSpPr>
        <p:spPr>
          <a:xfrm>
            <a:off x="4427984" y="3284984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willingness and ability of </a:t>
            </a:r>
            <a:r>
              <a:rPr lang="en-US" i="1" dirty="0"/>
              <a:t>all possible </a:t>
            </a:r>
            <a:r>
              <a:rPr lang="en-US" i="1" dirty="0" smtClean="0"/>
              <a:t>buyers </a:t>
            </a:r>
            <a:r>
              <a:rPr lang="en-US" dirty="0" smtClean="0"/>
              <a:t>(consumers</a:t>
            </a:r>
            <a:r>
              <a:rPr lang="en-US" dirty="0"/>
              <a:t>, businesses, government and </a:t>
            </a:r>
            <a:r>
              <a:rPr lang="en-US" dirty="0" smtClean="0"/>
              <a:t>foreigners) to </a:t>
            </a:r>
            <a:r>
              <a:rPr lang="en-US" dirty="0"/>
              <a:t>buy the economy’s </a:t>
            </a:r>
            <a:r>
              <a:rPr lang="en-US" i="1" dirty="0"/>
              <a:t>aggregate output</a:t>
            </a:r>
            <a:r>
              <a:rPr lang="en-US" dirty="0"/>
              <a:t>, or total real</a:t>
            </a:r>
          </a:p>
          <a:p>
            <a:r>
              <a:rPr lang="en-US" dirty="0"/>
              <a:t>GDP, at different possible price levels, over a </a:t>
            </a:r>
            <a:r>
              <a:rPr lang="en-US" dirty="0" smtClean="0"/>
              <a:t>time </a:t>
            </a:r>
            <a:r>
              <a:rPr lang="en-AU" dirty="0" smtClean="0"/>
              <a:t>period </a:t>
            </a:r>
            <a:r>
              <a:rPr lang="en-AU" dirty="0"/>
              <a:t>(</a:t>
            </a:r>
            <a:r>
              <a:rPr lang="en-AU" i="1" dirty="0"/>
              <a:t>ceteris paribus</a:t>
            </a:r>
            <a:r>
              <a:rPr lang="en-A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72897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 = C + I + G + (X – M)</a:t>
            </a:r>
          </a:p>
          <a:p>
            <a:r>
              <a:rPr lang="en-AU" dirty="0"/>
              <a:t>	</a:t>
            </a:r>
            <a:r>
              <a:rPr lang="en-AU" dirty="0" smtClean="0"/>
              <a:t>	A change in one of these will shift the curve</a:t>
            </a:r>
            <a:endParaRPr lang="en-AU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564904"/>
            <a:ext cx="6264696" cy="402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801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1" y="1566863"/>
            <a:ext cx="1296070" cy="1790129"/>
          </a:xfrm>
        </p:spPr>
        <p:txBody>
          <a:bodyPr/>
          <a:lstStyle/>
          <a:p>
            <a:r>
              <a:rPr lang="en-AU" sz="11500" b="1" dirty="0" smtClean="0"/>
              <a:t>C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772816"/>
            <a:ext cx="59766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consumer confidence </a:t>
            </a:r>
            <a:r>
              <a:rPr lang="en-AU" sz="2000" b="1" i="1" dirty="0" smtClean="0"/>
              <a:t>(Will things keep being this good?)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interest rates </a:t>
            </a:r>
            <a:r>
              <a:rPr lang="en-AU" sz="2000" b="1" i="1" dirty="0" smtClean="0"/>
              <a:t>(Will it cost me more to consume? Will I have more money to consume?)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wealth (</a:t>
            </a:r>
            <a:r>
              <a:rPr lang="en-AU" sz="2000" i="1" u="sng" dirty="0" smtClean="0"/>
              <a:t>not income</a:t>
            </a:r>
            <a:r>
              <a:rPr lang="en-AU" sz="2000" i="1" dirty="0" smtClean="0"/>
              <a:t>)</a:t>
            </a:r>
            <a:r>
              <a:rPr lang="en-AU" sz="2000" dirty="0" smtClean="0"/>
              <a:t> </a:t>
            </a:r>
            <a:r>
              <a:rPr lang="en-AU" sz="2000" b="1" i="1" dirty="0" smtClean="0"/>
              <a:t>(I feel richer, I’ll spend more)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income tax </a:t>
            </a:r>
            <a:r>
              <a:rPr lang="en-AU" sz="2000" b="1" i="1" dirty="0" smtClean="0"/>
              <a:t>(They tax me more, I’ve got less disposable income)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Level of household indebtedness </a:t>
            </a:r>
            <a:r>
              <a:rPr lang="en-AU" sz="2000" b="1" i="1" dirty="0" smtClean="0"/>
              <a:t>(I’ve got loads of debt, therefore loads of debt repayments)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639057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1" y="1566863"/>
            <a:ext cx="1296070" cy="1790129"/>
          </a:xfrm>
        </p:spPr>
        <p:txBody>
          <a:bodyPr/>
          <a:lstStyle/>
          <a:p>
            <a:r>
              <a:rPr lang="en-AU" sz="11500" b="1" dirty="0" smtClean="0"/>
              <a:t>I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772816"/>
            <a:ext cx="59766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business confidence </a:t>
            </a:r>
            <a:r>
              <a:rPr lang="en-AU" sz="2000" b="1" i="1" dirty="0" smtClean="0"/>
              <a:t>(Will things keep being this good?)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interest rates </a:t>
            </a:r>
            <a:r>
              <a:rPr lang="en-AU" sz="2000" b="1" i="1" dirty="0" smtClean="0"/>
              <a:t>(Will it cost me more to invest?)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technology </a:t>
            </a:r>
            <a:r>
              <a:rPr lang="en-AU" sz="2000" b="1" i="1" dirty="0" smtClean="0"/>
              <a:t>(What new tech do I need buy for the business?)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 in corporate tax </a:t>
            </a:r>
            <a:r>
              <a:rPr lang="en-AU" sz="2000" b="1" i="1" dirty="0" smtClean="0"/>
              <a:t>(We have more to invest, let’s invest!)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 in corporate indebtedness </a:t>
            </a:r>
            <a:r>
              <a:rPr lang="en-AU" sz="2000" b="1" i="1" dirty="0" smtClean="0"/>
              <a:t>(Maybe we should pay off our current debt before adding to it)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Legal changes </a:t>
            </a:r>
            <a:r>
              <a:rPr lang="en-AU" sz="2000" b="1" i="1" dirty="0" smtClean="0"/>
              <a:t>(Can I access credit? Do I have property rights?)</a:t>
            </a:r>
            <a:endParaRPr lang="en-AU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8663925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651" y="1566863"/>
            <a:ext cx="1296070" cy="1790129"/>
          </a:xfrm>
        </p:spPr>
        <p:txBody>
          <a:bodyPr/>
          <a:lstStyle/>
          <a:p>
            <a:r>
              <a:rPr lang="en-AU" sz="11500" b="1" dirty="0" smtClean="0"/>
              <a:t>G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1772816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political priorities </a:t>
            </a:r>
            <a:r>
              <a:rPr lang="en-AU" sz="2000" b="1" i="1" dirty="0" smtClean="0"/>
              <a:t>(What will keep us in power?)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economic priorities </a:t>
            </a:r>
            <a:r>
              <a:rPr lang="en-AU" sz="2000" b="1" i="1" dirty="0" smtClean="0"/>
              <a:t>(How should we spend/save to control AD?)</a:t>
            </a:r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8342219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66863"/>
            <a:ext cx="3672408" cy="1790129"/>
          </a:xfrm>
        </p:spPr>
        <p:txBody>
          <a:bodyPr/>
          <a:lstStyle/>
          <a:p>
            <a:r>
              <a:rPr lang="en-AU" sz="11500" b="1" dirty="0" smtClean="0"/>
              <a:t>X - M</a:t>
            </a:r>
            <a:endParaRPr lang="en-A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707904" y="1772816"/>
            <a:ext cx="532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national income of other countries </a:t>
            </a:r>
            <a:r>
              <a:rPr lang="en-AU" sz="2000" b="1" i="1" dirty="0" smtClean="0"/>
              <a:t>(Who could buy more of our stuff?)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exchange rates </a:t>
            </a:r>
            <a:r>
              <a:rPr lang="en-AU" sz="2000" b="1" i="1" dirty="0" smtClean="0"/>
              <a:t>(Is our stuff more or less attractive?)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Changes in trade protection </a:t>
            </a:r>
            <a:r>
              <a:rPr lang="en-AU" sz="2000" b="1" i="1" dirty="0" smtClean="0"/>
              <a:t>(How free is trade?)</a:t>
            </a:r>
            <a:endParaRPr lang="en-AU" sz="2000" dirty="0" smtClean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291636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Shifting Aggregate Demand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268760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/>
              <a:t>Using diagrams, show the impact of each of the following on the Aggregate Demand curve; explain what happens to AD in each case and identify the component of expenditure involved.</a:t>
            </a:r>
          </a:p>
          <a:p>
            <a:endParaRPr lang="en-AU" sz="2000" dirty="0"/>
          </a:p>
          <a:p>
            <a:pPr marL="457200" indent="-457200">
              <a:buAutoNum type="arabicPeriod"/>
            </a:pPr>
            <a:r>
              <a:rPr lang="en-AU" sz="2000" dirty="0" smtClean="0"/>
              <a:t>Decline in value of the real estate market.</a:t>
            </a:r>
          </a:p>
          <a:p>
            <a:pPr marL="457200" indent="-457200">
              <a:buAutoNum type="arabicPeriod"/>
            </a:pPr>
            <a:r>
              <a:rPr lang="en-AU" sz="2000" dirty="0" smtClean="0"/>
              <a:t>Increased taxes on firms’ profits.</a:t>
            </a:r>
          </a:p>
          <a:p>
            <a:pPr marL="457200" indent="-457200">
              <a:buAutoNum type="arabicPeriod"/>
            </a:pPr>
            <a:r>
              <a:rPr lang="en-AU" sz="2000" dirty="0" smtClean="0"/>
              <a:t>Consumers become optimistic about future economic conditions.</a:t>
            </a:r>
          </a:p>
          <a:p>
            <a:pPr marL="457200" indent="-457200">
              <a:buAutoNum type="arabicPeriod"/>
            </a:pPr>
            <a:r>
              <a:rPr lang="en-AU" sz="2000" dirty="0" smtClean="0"/>
              <a:t>Real incomes in countries that purchase a large share of country A’s exports fall; examine the impact of AD in country A.</a:t>
            </a:r>
          </a:p>
          <a:p>
            <a:pPr marL="457200" indent="-457200">
              <a:buAutoNum type="arabicPeriod"/>
            </a:pPr>
            <a:r>
              <a:rPr lang="en-AU" sz="2000" dirty="0" smtClean="0"/>
              <a:t>An NGO introduces a programme providing credit to small farmers, making it easier for them to borrow to finance the building of </a:t>
            </a:r>
            <a:r>
              <a:rPr lang="en-AU" sz="2000" smtClean="0"/>
              <a:t>irrigation projects.</a:t>
            </a:r>
            <a:endParaRPr lang="en-AU" sz="2000" dirty="0" smtClean="0"/>
          </a:p>
          <a:p>
            <a:pPr marL="457200" indent="-457200">
              <a:buAutoNum type="arabicPeriod"/>
            </a:pPr>
            <a:endParaRPr lang="en-AU" sz="2000" dirty="0" smtClean="0"/>
          </a:p>
          <a:p>
            <a:pPr marL="457200" indent="-457200">
              <a:buAutoNum type="arabicPeriod"/>
            </a:pP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5055699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Demand and Supply review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075613" cy="4525962"/>
          </a:xfrm>
        </p:spPr>
        <p:txBody>
          <a:bodyPr/>
          <a:lstStyle/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Define Demand and the Law of Demand.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Identify the three concepts that explain why demand is downward sloping.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Identify the difference between a change in demand and a change in quantity demanded.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Identify the Shifters of Demand. 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Define Supply and the Law of Supply.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Why is supply upward sloping?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Identify the Shifters of Supply.</a:t>
            </a:r>
          </a:p>
          <a:p>
            <a:pPr marL="609600" indent="-609600" eaLnBrk="1" hangingPunct="1">
              <a:lnSpc>
                <a:spcPct val="15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2000" b="1" dirty="0">
                <a:solidFill>
                  <a:srgbClr val="000099"/>
                </a:solidFill>
              </a:rPr>
              <a:t>What does it mean if there is a perfectly inelastic supply curve?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238126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Core concepts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Demand		</a:t>
            </a:r>
            <a:r>
              <a:rPr lang="en-AU" dirty="0" smtClean="0">
                <a:sym typeface="Wingdings" panose="05000000000000000000" pitchFamily="2" charset="2"/>
              </a:rPr>
              <a:t> 		Aggregate Demand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>
                <a:sym typeface="Wingdings" panose="05000000000000000000" pitchFamily="2" charset="2"/>
              </a:rPr>
              <a:t>Supply 		 		Aggregate Supply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Markets 		</a:t>
            </a:r>
            <a:r>
              <a:rPr lang="en-AU" dirty="0" smtClean="0">
                <a:sym typeface="Wingdings" panose="05000000000000000000" pitchFamily="2" charset="2"/>
              </a:rPr>
              <a:t> 		Economies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>
                <a:sym typeface="Wingdings" panose="05000000000000000000" pitchFamily="2" charset="2"/>
              </a:rPr>
              <a:t>Prices 		 		Price 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Quantity 		</a:t>
            </a:r>
            <a:r>
              <a:rPr lang="en-AU" dirty="0" smtClean="0">
                <a:sym typeface="Wingdings" panose="05000000000000000000" pitchFamily="2" charset="2"/>
              </a:rPr>
              <a:t> 		Output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ym typeface="Wingdings" panose="05000000000000000000" pitchFamily="2" charset="2"/>
            </a:endParaRPr>
          </a:p>
          <a:p>
            <a:pPr marL="0" indent="0"/>
            <a:r>
              <a:rPr lang="en-AU" dirty="0" smtClean="0">
                <a:sym typeface="Wingdings" panose="05000000000000000000" pitchFamily="2" charset="2"/>
              </a:rPr>
              <a:t>C + I + G + (X – M)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3819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24744"/>
            <a:ext cx="8075613" cy="4525962"/>
          </a:xfrm>
        </p:spPr>
        <p:txBody>
          <a:bodyPr/>
          <a:lstStyle/>
          <a:p>
            <a:r>
              <a:rPr lang="en-AU" dirty="0" smtClean="0"/>
              <a:t>Aggregate  =  all added together</a:t>
            </a:r>
          </a:p>
          <a:p>
            <a:endParaRPr lang="en-AU" dirty="0"/>
          </a:p>
          <a:p>
            <a:r>
              <a:rPr lang="en-AU" dirty="0" smtClean="0"/>
              <a:t>Aggregate Demand = D + D + D + D + D …</a:t>
            </a:r>
          </a:p>
          <a:p>
            <a:endParaRPr lang="en-AU" dirty="0"/>
          </a:p>
          <a:p>
            <a:r>
              <a:rPr lang="en-A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Demand of everything by everyone</a:t>
            </a:r>
          </a:p>
          <a:p>
            <a:endParaRPr lang="en-A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AU" sz="3200" b="1" dirty="0" smtClean="0"/>
              <a:t>Who is everyone?</a:t>
            </a:r>
            <a:endParaRPr lang="en-AU" sz="3200" b="1" dirty="0"/>
          </a:p>
        </p:txBody>
      </p:sp>
    </p:spTree>
    <p:extLst>
      <p:ext uri="{BB962C8B-B14F-4D97-AF65-F5344CB8AC3E}">
        <p14:creationId xmlns:p14="http://schemas.microsoft.com/office/powerpoint/2010/main" val="29068897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 – A definition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Aggregate Demand </a:t>
            </a:r>
            <a:r>
              <a:rPr lang="en-US" dirty="0" smtClean="0"/>
              <a:t>is </a:t>
            </a:r>
            <a:r>
              <a:rPr lang="en-US" dirty="0"/>
              <a:t>the total amount of </a:t>
            </a:r>
            <a:r>
              <a:rPr lang="en-US" dirty="0" smtClean="0"/>
              <a:t>real output </a:t>
            </a:r>
            <a:r>
              <a:rPr lang="en-US" dirty="0"/>
              <a:t>(real GDP) that consumers, </a:t>
            </a:r>
            <a:r>
              <a:rPr lang="en-US" dirty="0" smtClean="0"/>
              <a:t>firms</a:t>
            </a:r>
            <a:r>
              <a:rPr lang="en-US" dirty="0"/>
              <a:t>, </a:t>
            </a:r>
            <a:r>
              <a:rPr lang="en-US" dirty="0" smtClean="0"/>
              <a:t>the government </a:t>
            </a:r>
            <a:r>
              <a:rPr lang="en-US" dirty="0"/>
              <a:t>and foreigners want to buy at </a:t>
            </a:r>
            <a:r>
              <a:rPr lang="en-US" dirty="0" smtClean="0"/>
              <a:t>each possible </a:t>
            </a:r>
            <a:r>
              <a:rPr lang="en-US" dirty="0"/>
              <a:t>price level, over a particular time period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5251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 – A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052736"/>
            <a:ext cx="8075613" cy="854025"/>
          </a:xfrm>
        </p:spPr>
        <p:txBody>
          <a:bodyPr/>
          <a:lstStyle/>
          <a:p>
            <a:r>
              <a:rPr lang="en-AU" dirty="0" smtClean="0"/>
              <a:t>Will the AD curve slope upward or downward?</a:t>
            </a:r>
            <a:endParaRPr lang="en-AU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11560" y="4437112"/>
            <a:ext cx="9299749" cy="26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19499999"/>
            </a:camera>
            <a:lightRig rig="threePt" dir="t"/>
          </a:scene3d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r>
              <a:rPr lang="en-AU" sz="4000" kern="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AGGREGATE DEMAND</a:t>
            </a:r>
            <a:endParaRPr lang="en-AU" sz="3600" kern="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482391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 – A curve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Why does it slope downward?</a:t>
            </a:r>
          </a:p>
          <a:p>
            <a:endParaRPr lang="en-AU" dirty="0"/>
          </a:p>
          <a:p>
            <a:pPr marL="457200" indent="-457200">
              <a:buAutoNum type="arabicPeriod"/>
            </a:pPr>
            <a:r>
              <a:rPr lang="en-AU" dirty="0" smtClean="0"/>
              <a:t>The Wealth Effect</a:t>
            </a:r>
          </a:p>
          <a:p>
            <a:pPr marL="0" indent="0"/>
            <a:r>
              <a:rPr lang="en-AU" dirty="0"/>
              <a:t>	</a:t>
            </a:r>
            <a:endParaRPr lang="en-AU" dirty="0" smtClean="0"/>
          </a:p>
          <a:p>
            <a:pPr marL="0" indent="0"/>
            <a:r>
              <a:rPr lang="en-AU" dirty="0"/>
              <a:t>	</a:t>
            </a:r>
            <a:r>
              <a:rPr lang="en-AU" dirty="0" smtClean="0"/>
              <a:t>Prices ↑    , </a:t>
            </a:r>
            <a:r>
              <a:rPr lang="en-AU" i="1" dirty="0" smtClean="0"/>
              <a:t>real</a:t>
            </a:r>
            <a:r>
              <a:rPr lang="en-AU" dirty="0" smtClean="0"/>
              <a:t> value of wealth ↓, spending ↓</a:t>
            </a:r>
          </a:p>
          <a:p>
            <a:pPr marL="0" indent="0"/>
            <a:endParaRPr lang="en-AU" dirty="0"/>
          </a:p>
          <a:p>
            <a:pPr marL="0" indent="0"/>
            <a:r>
              <a:rPr lang="en-AU" dirty="0" smtClean="0"/>
              <a:t>	Prices ↓    , </a:t>
            </a:r>
            <a:r>
              <a:rPr lang="en-AU" i="1" dirty="0" smtClean="0"/>
              <a:t>real </a:t>
            </a:r>
            <a:r>
              <a:rPr lang="en-AU" dirty="0" smtClean="0"/>
              <a:t>value of wealth ↑, spending ↑        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35625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 – A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2. The interest rate effect</a:t>
            </a:r>
          </a:p>
          <a:p>
            <a:endParaRPr lang="en-AU" dirty="0"/>
          </a:p>
          <a:p>
            <a:pPr marL="0" indent="0"/>
            <a:r>
              <a:rPr lang="en-AU" dirty="0"/>
              <a:t>	</a:t>
            </a:r>
            <a:r>
              <a:rPr lang="en-AU" dirty="0" smtClean="0"/>
              <a:t>prices ↑, interest rates ↑, spending ↓</a:t>
            </a:r>
          </a:p>
          <a:p>
            <a:pPr marL="0" indent="0"/>
            <a:endParaRPr lang="en-AU" dirty="0"/>
          </a:p>
          <a:p>
            <a:pPr marL="0" indent="0"/>
            <a:endParaRPr lang="en-AU" dirty="0" smtClean="0"/>
          </a:p>
          <a:p>
            <a:pPr marL="0" indent="0"/>
            <a:r>
              <a:rPr lang="en-AU" b="1" dirty="0" smtClean="0"/>
              <a:t>If interest rates go up from 5% to 6%, are you more or less likely to borrow to improve your business?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581128"/>
            <a:ext cx="310534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557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Aggregate Demand – A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3. The International Trade effect</a:t>
            </a:r>
          </a:p>
          <a:p>
            <a:endParaRPr lang="en-AU" dirty="0"/>
          </a:p>
          <a:p>
            <a:r>
              <a:rPr lang="en-AU" dirty="0"/>
              <a:t>	</a:t>
            </a:r>
            <a:r>
              <a:rPr lang="en-AU" dirty="0" smtClean="0"/>
              <a:t>Prices ↑, exports ↓, X is smaller</a:t>
            </a:r>
          </a:p>
          <a:p>
            <a:endParaRPr lang="en-AU" dirty="0"/>
          </a:p>
          <a:p>
            <a:r>
              <a:rPr lang="en-AU" dirty="0" smtClean="0"/>
              <a:t>	Prices ↑, imports ↑, M is bigger </a:t>
            </a:r>
          </a:p>
          <a:p>
            <a:endParaRPr lang="en-AU" dirty="0"/>
          </a:p>
          <a:p>
            <a:pPr marL="0" indent="0"/>
            <a:r>
              <a:rPr lang="en-AU" b="1" dirty="0" smtClean="0"/>
              <a:t>If French prices go up 5%, it costs more to buy their exports, so fewer are bought.</a:t>
            </a:r>
            <a:endParaRPr lang="en-AU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869160"/>
            <a:ext cx="3313642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37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62-black-currency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m62-black-currenc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62-black-currenc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62-black-currency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62-black-currency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3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">
  <a:themeElements>
    <a:clrScheme name="">
      <a:dk1>
        <a:srgbClr val="000032"/>
      </a:dk1>
      <a:lt1>
        <a:srgbClr val="FFFFFF"/>
      </a:lt1>
      <a:dk2>
        <a:srgbClr val="000000"/>
      </a:dk2>
      <a:lt2>
        <a:srgbClr val="CEF3FE"/>
      </a:lt2>
      <a:accent1>
        <a:srgbClr val="003366"/>
      </a:accent1>
      <a:accent2>
        <a:srgbClr val="4C5E86"/>
      </a:accent2>
      <a:accent3>
        <a:srgbClr val="FFFFFF"/>
      </a:accent3>
      <a:accent4>
        <a:srgbClr val="000029"/>
      </a:accent4>
      <a:accent5>
        <a:srgbClr val="AAADB8"/>
      </a:accent5>
      <a:accent6>
        <a:srgbClr val="445479"/>
      </a:accent6>
      <a:hlink>
        <a:srgbClr val="B4D3E2"/>
      </a:hlink>
      <a:folHlink>
        <a:srgbClr val="000000"/>
      </a:folHlink>
    </a:clrScheme>
    <a:fontScheme name="2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AE1616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D191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3ABAB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 15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33339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 16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It’s not the design of your template">
  <a:themeElements>
    <a:clrScheme name="1_It’s not the design of your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135971"/>
      </a:hlink>
      <a:folHlink>
        <a:srgbClr val="99CC00"/>
      </a:folHlink>
    </a:clrScheme>
    <a:fontScheme name="1_It’s not the design of your template">
      <a:majorFont>
        <a:latin typeface="Neo San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4D4D4D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It’s not the design of your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t’s not the design of your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t’s not the design of your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135971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m62-black-currency</Template>
  <TotalTime>9517</TotalTime>
  <Words>656</Words>
  <Application>Microsoft Office PowerPoint</Application>
  <PresentationFormat>On-screen Show (4:3)</PresentationFormat>
  <Paragraphs>107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Neo Sans</vt:lpstr>
      <vt:lpstr>Wingdings</vt:lpstr>
      <vt:lpstr>m62-black-currency</vt:lpstr>
      <vt:lpstr>3_2</vt:lpstr>
      <vt:lpstr>2_2</vt:lpstr>
      <vt:lpstr>1_It’s not the design of your template</vt:lpstr>
      <vt:lpstr>Macroeconomics</vt:lpstr>
      <vt:lpstr>Demand and Supply review</vt:lpstr>
      <vt:lpstr>Core concepts</vt:lpstr>
      <vt:lpstr>Aggregate Demand</vt:lpstr>
      <vt:lpstr>Aggregate Demand – A definition</vt:lpstr>
      <vt:lpstr>Aggregate Demand – A curve</vt:lpstr>
      <vt:lpstr>Aggregate Demand – A curve </vt:lpstr>
      <vt:lpstr>Aggregate Demand – A curve</vt:lpstr>
      <vt:lpstr>Aggregate Demand – A curve</vt:lpstr>
      <vt:lpstr>Aggregate Demand</vt:lpstr>
      <vt:lpstr>Aggregate Demand</vt:lpstr>
      <vt:lpstr>Shifting Aggregate Demand</vt:lpstr>
      <vt:lpstr>Shifting Aggregate Demand</vt:lpstr>
      <vt:lpstr>Shifting Aggregate Demand</vt:lpstr>
      <vt:lpstr>Shifting Aggregate Demand</vt:lpstr>
      <vt:lpstr>Shifting Aggregate Demand</vt:lpstr>
      <vt:lpstr>Shifting Aggregate Demand</vt:lpstr>
    </vt:vector>
  </TitlesOfParts>
  <Company>The University of Adelaide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MIC2307-16</dc:subject>
  <dc:creator>a1077144</dc:creator>
  <cp:lastModifiedBy>Richard BAUM</cp:lastModifiedBy>
  <cp:revision>149</cp:revision>
  <dcterms:created xsi:type="dcterms:W3CDTF">2013-11-05T23:10:43Z</dcterms:created>
  <dcterms:modified xsi:type="dcterms:W3CDTF">2015-05-25T22:24:48Z</dcterms:modified>
</cp:coreProperties>
</file>