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37"/>
  </p:notesMasterIdLst>
  <p:handoutMasterIdLst>
    <p:handoutMasterId r:id="rId38"/>
  </p:handoutMasterIdLst>
  <p:sldIdLst>
    <p:sldId id="259" r:id="rId5"/>
    <p:sldId id="320" r:id="rId6"/>
    <p:sldId id="324" r:id="rId7"/>
    <p:sldId id="321" r:id="rId8"/>
    <p:sldId id="323" r:id="rId9"/>
    <p:sldId id="327" r:id="rId10"/>
    <p:sldId id="328" r:id="rId11"/>
    <p:sldId id="329" r:id="rId12"/>
    <p:sldId id="331" r:id="rId13"/>
    <p:sldId id="325" r:id="rId14"/>
    <p:sldId id="332" r:id="rId15"/>
    <p:sldId id="333" r:id="rId16"/>
    <p:sldId id="334" r:id="rId17"/>
    <p:sldId id="322" r:id="rId18"/>
    <p:sldId id="336" r:id="rId19"/>
    <p:sldId id="337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61" autoAdjust="0"/>
    <p:restoredTop sz="94660"/>
  </p:normalViewPr>
  <p:slideViewPr>
    <p:cSldViewPr>
      <p:cViewPr varScale="1">
        <p:scale>
          <a:sx n="81" d="100"/>
          <a:sy n="81" d="100"/>
        </p:scale>
        <p:origin x="106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06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680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9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620688"/>
            <a:ext cx="8999538" cy="723900"/>
          </a:xfrm>
          <a:ln/>
        </p:spPr>
        <p:txBody>
          <a:bodyPr/>
          <a:lstStyle/>
          <a:p>
            <a:r>
              <a:rPr lang="en-AU" dirty="0" smtClean="0"/>
              <a:t>Macroeconomics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6881" y="5683345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r>
              <a:rPr lang="en-AU" sz="3200" kern="0" dirty="0" smtClean="0"/>
              <a:t>2.2 Aggregate Demand and Aggregate Supply</a:t>
            </a:r>
            <a:endParaRPr lang="en-US" sz="32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02" y="1261818"/>
            <a:ext cx="4464495" cy="45461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Short-run equilibrium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852" y="1052736"/>
            <a:ext cx="8075613" cy="4525962"/>
          </a:xfrm>
        </p:spPr>
        <p:txBody>
          <a:bodyPr/>
          <a:lstStyle/>
          <a:p>
            <a:r>
              <a:rPr lang="en-AU" dirty="0" smtClean="0"/>
              <a:t>Short-run equilibrium is where AD and SRAS intersect.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00808"/>
            <a:ext cx="6219974" cy="45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7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Short-run equilibrium – three 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852" y="1052736"/>
            <a:ext cx="8075613" cy="4525962"/>
          </a:xfrm>
        </p:spPr>
        <p:txBody>
          <a:bodyPr/>
          <a:lstStyle/>
          <a:p>
            <a:r>
              <a:rPr lang="en-AU" b="1" dirty="0" smtClean="0"/>
              <a:t>Inflationary gap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11309"/>
            <a:ext cx="5595004" cy="40499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6136" y="1746056"/>
            <a:ext cx="3168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Too much demand in the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Huge demand for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Employment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Upwards pressure on prices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Output beyond the full employment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7215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Short-run equilibrium – three 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852" y="1052736"/>
            <a:ext cx="8075613" cy="4525962"/>
          </a:xfrm>
        </p:spPr>
        <p:txBody>
          <a:bodyPr/>
          <a:lstStyle/>
          <a:p>
            <a:r>
              <a:rPr lang="en-AU" b="1" dirty="0" smtClean="0"/>
              <a:t>Recessionary gap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3253" y="1844824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Not enough demand in the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Not worthwhile to produce at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Unemployment less than natural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498" y="1717745"/>
            <a:ext cx="5761043" cy="42767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1920" y="111727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AKA deflationary gap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113401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AKA unemployment gap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26827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Short-run equilibrium – three 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852" y="1052736"/>
            <a:ext cx="8075613" cy="4525962"/>
          </a:xfrm>
        </p:spPr>
        <p:txBody>
          <a:bodyPr/>
          <a:lstStyle/>
          <a:p>
            <a:r>
              <a:rPr lang="en-AU" b="1" dirty="0" smtClean="0"/>
              <a:t>Full employment equilibrium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3253" y="1844824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Economy produces at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150" y="1968256"/>
            <a:ext cx="5776315" cy="424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Long-run Aggregate Supply (LRAS)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980728"/>
            <a:ext cx="8075613" cy="4525962"/>
          </a:xfrm>
        </p:spPr>
        <p:txBody>
          <a:bodyPr/>
          <a:lstStyle/>
          <a:p>
            <a:r>
              <a:rPr lang="en-AU" dirty="0" smtClean="0"/>
              <a:t>LRAS is vertical – why?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78911"/>
            <a:ext cx="5931702" cy="4392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9206" y="1678911"/>
            <a:ext cx="3168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New classical / monetarist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In the long run, always produce at potential GDP (full employment)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Wages and other factor prices now change    (no more sticky wages)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AD only affects Price Level in the Long run</a:t>
            </a:r>
            <a:endParaRPr lang="en-AU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0" t="4335" r="18200" b="8430"/>
          <a:stretch/>
        </p:blipFill>
        <p:spPr>
          <a:xfrm>
            <a:off x="6437219" y="196866"/>
            <a:ext cx="1807189" cy="128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72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AD-AS in the Keynesian model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075613" cy="4525962"/>
          </a:xfrm>
        </p:spPr>
        <p:txBody>
          <a:bodyPr/>
          <a:lstStyle/>
          <a:p>
            <a:r>
              <a:rPr lang="en-AU" b="1" dirty="0" smtClean="0"/>
              <a:t>Wages rise faster than they fall (sticky)</a:t>
            </a:r>
          </a:p>
          <a:p>
            <a:endParaRPr lang="en-AU" dirty="0"/>
          </a:p>
          <a:p>
            <a:pPr marL="1257300">
              <a:buFont typeface="Arial" panose="020B0604020202020204" pitchFamily="34" charset="0"/>
              <a:buChar char="•"/>
            </a:pPr>
            <a:r>
              <a:rPr lang="en-AU" dirty="0" smtClean="0"/>
              <a:t>Minimum wage laws</a:t>
            </a:r>
          </a:p>
          <a:p>
            <a:pPr marL="1257300">
              <a:buFont typeface="Arial" panose="020B0604020202020204" pitchFamily="34" charset="0"/>
              <a:buChar char="•"/>
            </a:pPr>
            <a:r>
              <a:rPr lang="en-AU" dirty="0" smtClean="0"/>
              <a:t>Labour contracts</a:t>
            </a:r>
          </a:p>
          <a:p>
            <a:pPr marL="1257300">
              <a:buFont typeface="Arial" panose="020B0604020202020204" pitchFamily="34" charset="0"/>
              <a:buChar char="•"/>
            </a:pPr>
            <a:r>
              <a:rPr lang="en-AU" dirty="0" smtClean="0"/>
              <a:t>Workers and unions resist</a:t>
            </a:r>
          </a:p>
          <a:p>
            <a:pPr marL="1257300">
              <a:buFont typeface="Arial" panose="020B0604020202020204" pitchFamily="34" charset="0"/>
              <a:buChar char="•"/>
            </a:pPr>
            <a:r>
              <a:rPr lang="en-AU" dirty="0" smtClean="0"/>
              <a:t>Morale issues </a:t>
            </a:r>
          </a:p>
          <a:p>
            <a:pPr marL="0" indent="0"/>
            <a:endParaRPr lang="en-AU" dirty="0"/>
          </a:p>
          <a:p>
            <a:pPr marL="0" indent="0"/>
            <a:r>
              <a:rPr lang="en-AU" b="1" dirty="0" smtClean="0"/>
              <a:t>Prices rise faster than they fall</a:t>
            </a:r>
          </a:p>
          <a:p>
            <a:pPr marL="1257300">
              <a:buFont typeface="Arial" panose="020B0604020202020204" pitchFamily="34" charset="0"/>
              <a:buChar char="•"/>
            </a:pPr>
            <a:r>
              <a:rPr lang="en-AU" dirty="0" smtClean="0"/>
              <a:t>If wages are sticky, then firms reluctant to lower prices</a:t>
            </a:r>
            <a:r>
              <a:rPr lang="en-AU" dirty="0"/>
              <a:t>	</a:t>
            </a:r>
            <a:endParaRPr lang="en-AU" dirty="0" smtClean="0"/>
          </a:p>
          <a:p>
            <a:pPr marL="125730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388" y="150813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7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AD-AS in the Keynesian model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075613" cy="4525962"/>
          </a:xfrm>
        </p:spPr>
        <p:txBody>
          <a:bodyPr/>
          <a:lstStyle/>
          <a:p>
            <a:r>
              <a:rPr lang="en-AU" sz="2800" b="1" dirty="0" smtClean="0"/>
              <a:t>Stuck in the short run </a:t>
            </a:r>
            <a:r>
              <a:rPr lang="en-AU" dirty="0" smtClean="0"/>
              <a:t>– if the SRAS won’t shift downwards, then the recessionary gap will stay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111031"/>
            <a:ext cx="508956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1671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8075613" cy="4525962"/>
          </a:xfrm>
        </p:spPr>
        <p:txBody>
          <a:bodyPr/>
          <a:lstStyle/>
          <a:p>
            <a:r>
              <a:rPr lang="en-AU" b="1" dirty="0" smtClean="0"/>
              <a:t>3 sections:</a:t>
            </a:r>
          </a:p>
          <a:p>
            <a:endParaRPr lang="en-AU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Section 1 </a:t>
            </a:r>
            <a:r>
              <a:rPr lang="en-AU" sz="2000" dirty="0" smtClean="0"/>
              <a:t>(Depression)</a:t>
            </a:r>
            <a:endParaRPr lang="en-AU" dirty="0" smtClean="0"/>
          </a:p>
          <a:p>
            <a:pPr marL="0" indent="0"/>
            <a:r>
              <a:rPr lang="en-AU" dirty="0"/>
              <a:t>	</a:t>
            </a:r>
            <a:endParaRPr lang="en-AU" dirty="0" smtClean="0"/>
          </a:p>
          <a:p>
            <a:endParaRPr lang="en-AU" b="1" dirty="0"/>
          </a:p>
          <a:p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492896"/>
            <a:ext cx="5657405" cy="374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638132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Only occurs in a depression (prolonged recession)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64" y="219485"/>
            <a:ext cx="2219325" cy="20574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755576" y="159172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r>
              <a:rPr lang="en-AU" kern="0" dirty="0" smtClean="0"/>
              <a:t>AD-AS in the Keynesian model</a:t>
            </a:r>
            <a:endParaRPr lang="en-AU" kern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2555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8075613" cy="4525962"/>
          </a:xfrm>
        </p:spPr>
        <p:txBody>
          <a:bodyPr/>
          <a:lstStyle/>
          <a:p>
            <a:r>
              <a:rPr lang="en-AU" b="1" dirty="0" smtClean="0"/>
              <a:t>3 sections:</a:t>
            </a:r>
          </a:p>
          <a:p>
            <a:endParaRPr lang="en-AU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Section 2 </a:t>
            </a:r>
            <a:r>
              <a:rPr lang="en-AU" sz="2000" dirty="0" smtClean="0"/>
              <a:t>(Normal)</a:t>
            </a:r>
          </a:p>
          <a:p>
            <a:pPr marL="0" indent="0"/>
            <a:r>
              <a:rPr lang="en-AU" dirty="0"/>
              <a:t>	</a:t>
            </a:r>
            <a:endParaRPr lang="en-AU" dirty="0" smtClean="0"/>
          </a:p>
          <a:p>
            <a:endParaRPr lang="en-AU" b="1" dirty="0"/>
          </a:p>
          <a:p>
            <a:endParaRPr lang="en-A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638132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Producers’ </a:t>
            </a:r>
            <a:r>
              <a:rPr lang="en-AU" i="1" dirty="0" smtClean="0"/>
              <a:t>normal</a:t>
            </a:r>
            <a:r>
              <a:rPr lang="en-AU" dirty="0" smtClean="0"/>
              <a:t> response to a raise in price level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495425"/>
            <a:ext cx="5356601" cy="3533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357" y="321216"/>
            <a:ext cx="941832" cy="146304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150813"/>
            <a:ext cx="8229600" cy="469900"/>
          </a:xfrm>
        </p:spPr>
        <p:txBody>
          <a:bodyPr/>
          <a:lstStyle/>
          <a:p>
            <a:r>
              <a:rPr lang="en-AU" dirty="0" smtClean="0"/>
              <a:t>AD-AS in the Keynesian model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0430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8075613" cy="4525962"/>
          </a:xfrm>
        </p:spPr>
        <p:txBody>
          <a:bodyPr/>
          <a:lstStyle/>
          <a:p>
            <a:r>
              <a:rPr lang="en-AU" b="1" dirty="0" smtClean="0"/>
              <a:t>3 sections:</a:t>
            </a:r>
          </a:p>
          <a:p>
            <a:endParaRPr lang="en-AU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Section 3 </a:t>
            </a:r>
            <a:r>
              <a:rPr lang="en-AU" sz="2000" dirty="0" smtClean="0"/>
              <a:t>(Physical limit)</a:t>
            </a:r>
            <a:endParaRPr lang="en-AU" dirty="0" smtClean="0"/>
          </a:p>
          <a:p>
            <a:pPr marL="0" indent="0"/>
            <a:r>
              <a:rPr lang="en-AU" dirty="0"/>
              <a:t>	</a:t>
            </a:r>
            <a:endParaRPr lang="en-AU" dirty="0" smtClean="0"/>
          </a:p>
          <a:p>
            <a:endParaRPr lang="en-AU" b="1" dirty="0"/>
          </a:p>
          <a:p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30" y="170917"/>
            <a:ext cx="1500259" cy="180031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150813"/>
            <a:ext cx="8229600" cy="469900"/>
          </a:xfrm>
        </p:spPr>
        <p:txBody>
          <a:bodyPr/>
          <a:lstStyle/>
          <a:p>
            <a:r>
              <a:rPr lang="en-AU" dirty="0" smtClean="0"/>
              <a:t>AD-AS in the Keynesian model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420888"/>
            <a:ext cx="6192688" cy="418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69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Aggregate Supply – A definition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sz="3200" b="1" dirty="0" smtClean="0"/>
              <a:t>Aggregate Supply – </a:t>
            </a:r>
            <a:r>
              <a:rPr lang="en-AU" dirty="0" smtClean="0"/>
              <a:t>the total quantity of goods and services produced in an economy (real GDP) over a particular time period at different price levels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844205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Equilibrium in the Keynesian model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124744"/>
            <a:ext cx="6552728" cy="4525962"/>
          </a:xfrm>
        </p:spPr>
        <p:txBody>
          <a:bodyPr/>
          <a:lstStyle/>
          <a:p>
            <a:pPr marL="3233738" indent="-3233738"/>
            <a:r>
              <a:rPr lang="en-AU" dirty="0" smtClean="0"/>
              <a:t>3 types of equilibrium </a:t>
            </a:r>
            <a:r>
              <a:rPr lang="en-AU" sz="2000" dirty="0" smtClean="0"/>
              <a:t>(same names, you should be able to tell which is which)</a:t>
            </a:r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50813"/>
            <a:ext cx="1428750" cy="1838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025879"/>
            <a:ext cx="6897960" cy="472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2192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Equilibrium in the Keynesian model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980728"/>
            <a:ext cx="6615908" cy="4525962"/>
          </a:xfrm>
        </p:spPr>
        <p:txBody>
          <a:bodyPr/>
          <a:lstStyle/>
          <a:p>
            <a:pPr marL="3233738" indent="-3233738"/>
            <a:r>
              <a:rPr lang="en-AU" dirty="0"/>
              <a:t>3 types of equilibrium </a:t>
            </a:r>
            <a:r>
              <a:rPr lang="en-AU" sz="2000" dirty="0"/>
              <a:t>(same names, you should be able to tell which is which)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06" y="118830"/>
            <a:ext cx="1472952" cy="1940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79" y="1772816"/>
            <a:ext cx="7079690" cy="496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2589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Equilibrium in the Keynesian model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15" y="87684"/>
            <a:ext cx="1534170" cy="216080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80428" y="1093030"/>
            <a:ext cx="661590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233738" indent="-3233738"/>
            <a:r>
              <a:rPr lang="en-AU" kern="0" smtClean="0"/>
              <a:t>3 types of equilibrium </a:t>
            </a:r>
            <a:r>
              <a:rPr lang="en-AU" sz="2000" kern="0" smtClean="0"/>
              <a:t>(same names, you should be able to tell which is which)</a:t>
            </a:r>
          </a:p>
          <a:p>
            <a:endParaRPr lang="en-AU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44824"/>
            <a:ext cx="72485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35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Keynesian model </a:t>
            </a:r>
            <a:r>
              <a:rPr lang="en-AU" sz="2400" dirty="0" smtClean="0"/>
              <a:t>(the need to know)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980728"/>
            <a:ext cx="6048671" cy="4525962"/>
          </a:xfrm>
        </p:spPr>
        <p:txBody>
          <a:bodyPr/>
          <a:lstStyle/>
          <a:p>
            <a:pPr marL="0" indent="0"/>
            <a:r>
              <a:rPr lang="en-AU" b="1" dirty="0" smtClean="0"/>
              <a:t>Recessionary gaps  can persist</a:t>
            </a:r>
          </a:p>
          <a:p>
            <a:pPr marL="990600">
              <a:buFont typeface="Arial" panose="020B0604020202020204" pitchFamily="34" charset="0"/>
              <a:buChar char="•"/>
            </a:pPr>
            <a:r>
              <a:rPr lang="en-AU" dirty="0" smtClean="0"/>
              <a:t>Reject the notion that economies tend towards full employment</a:t>
            </a:r>
          </a:p>
          <a:p>
            <a:pPr marL="990600">
              <a:buFont typeface="Arial" panose="020B0604020202020204" pitchFamily="34" charset="0"/>
              <a:buChar char="•"/>
            </a:pPr>
            <a:r>
              <a:rPr lang="en-AU" dirty="0" smtClean="0"/>
              <a:t>Governments must step in to increase AD</a:t>
            </a:r>
          </a:p>
          <a:p>
            <a:pPr marL="990600"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/>
            <a:r>
              <a:rPr lang="en-AU" b="1" dirty="0" smtClean="0"/>
              <a:t>Increase in AD need not push up prices</a:t>
            </a:r>
          </a:p>
          <a:p>
            <a:pPr marL="990600">
              <a:buFont typeface="Arial" panose="020B0604020202020204" pitchFamily="34" charset="0"/>
              <a:buChar char="•"/>
            </a:pPr>
            <a:r>
              <a:rPr lang="en-AU" dirty="0" smtClean="0"/>
              <a:t>Horizontal section</a:t>
            </a:r>
          </a:p>
          <a:p>
            <a:pPr marL="99060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56792"/>
            <a:ext cx="2973987" cy="180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16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Shifting LRAS in the long run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Both the New Classical/Monetarist and Keynesian models can shift in the long run.</a:t>
            </a:r>
          </a:p>
          <a:p>
            <a:pPr marL="0" indent="0"/>
            <a:endParaRPr lang="en-AU" dirty="0"/>
          </a:p>
          <a:p>
            <a:pPr marL="0" indent="0"/>
            <a:r>
              <a:rPr lang="en-AU" b="1" dirty="0" smtClean="0"/>
              <a:t>What could cause potential output to increase?</a:t>
            </a:r>
          </a:p>
          <a:p>
            <a:pPr marL="0" indent="0"/>
            <a:endParaRPr lang="en-AU" b="1" dirty="0"/>
          </a:p>
          <a:p>
            <a:pPr marL="457200" indent="-457200">
              <a:buFont typeface="+mj-lt"/>
              <a:buAutoNum type="arabicPeriod"/>
            </a:pPr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 in quantity of resources</a:t>
            </a:r>
          </a:p>
          <a:p>
            <a:pPr marL="457200" indent="-457200">
              <a:buFont typeface="+mj-lt"/>
              <a:buAutoNum type="arabicPeriod"/>
            </a:pPr>
            <a:endParaRPr lang="en-A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/>
            <a:endParaRPr lang="en-A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2" y="4086990"/>
            <a:ext cx="2581275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509120"/>
            <a:ext cx="2828925" cy="1619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15" y="3613770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9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Shifting potential output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Increase in quality of resources</a:t>
            </a: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3068960" cy="3068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03" y="2140285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93" y="4184407"/>
            <a:ext cx="439059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83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Shifting potential output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3. Technology improvements</a:t>
            </a: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12976"/>
            <a:ext cx="24765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60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Shifting potential output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Increases in efficiency or productivity</a:t>
            </a: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436558" cy="29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60848"/>
            <a:ext cx="3755567" cy="249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70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Shifting potential output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 Institutional changes</a:t>
            </a: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AU" dirty="0" err="1" smtClean="0"/>
              <a:t>Privitisation</a:t>
            </a:r>
            <a:r>
              <a:rPr lang="en-AU" dirty="0" smtClean="0"/>
              <a:t>			Competition policy</a:t>
            </a:r>
          </a:p>
          <a:p>
            <a:pPr marL="4665663">
              <a:buFont typeface="Arial" panose="020B0604020202020204" pitchFamily="34" charset="0"/>
              <a:buChar char="•"/>
            </a:pPr>
            <a:r>
              <a:rPr lang="en-AU" dirty="0" smtClean="0"/>
              <a:t>Tariffs</a:t>
            </a:r>
          </a:p>
          <a:p>
            <a:pPr marL="4665663">
              <a:buFont typeface="Arial" panose="020B0604020202020204" pitchFamily="34" charset="0"/>
              <a:buChar char="•"/>
            </a:pPr>
            <a:r>
              <a:rPr lang="en-AU" dirty="0" smtClean="0"/>
              <a:t>Market power allowed</a:t>
            </a: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3810000" cy="10033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 bwMode="auto">
          <a:xfrm>
            <a:off x="2012504" y="4005064"/>
            <a:ext cx="864096" cy="936104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02652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73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Shifting potential output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 Institutional changes</a:t>
            </a: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AU" dirty="0" smtClean="0"/>
              <a:t>Quality and amount of regulation</a:t>
            </a:r>
          </a:p>
          <a:p>
            <a:pPr marL="715963">
              <a:buFont typeface="Arial" panose="020B0604020202020204" pitchFamily="34" charset="0"/>
              <a:buChar char="•"/>
            </a:pPr>
            <a:r>
              <a:rPr lang="en-AU" dirty="0" smtClean="0"/>
              <a:t>Price floors, price ceilings</a:t>
            </a:r>
          </a:p>
          <a:p>
            <a:pPr marL="715963">
              <a:buFont typeface="Arial" panose="020B0604020202020204" pitchFamily="34" charset="0"/>
              <a:buChar char="•"/>
            </a:pPr>
            <a:r>
              <a:rPr lang="en-AU" dirty="0" smtClean="0"/>
              <a:t>Laws governing production methods</a:t>
            </a:r>
            <a:endParaRPr lang="en-AU" dirty="0"/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67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Aggregate Supply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008" y="-61818"/>
            <a:ext cx="8075613" cy="2843169"/>
          </a:xfrm>
        </p:spPr>
        <p:txBody>
          <a:bodyPr/>
          <a:lstStyle/>
          <a:p>
            <a:r>
              <a:rPr lang="en-AU" dirty="0" smtClean="0"/>
              <a:t>        </a:t>
            </a:r>
          </a:p>
          <a:p>
            <a:endParaRPr lang="en-AU" dirty="0"/>
          </a:p>
          <a:p>
            <a:r>
              <a:rPr lang="en-AU" dirty="0" smtClean="0"/>
              <a:t>		</a:t>
            </a:r>
            <a:r>
              <a:rPr lang="en-AU" sz="4000" dirty="0"/>
              <a:t>S</a:t>
            </a:r>
            <a:r>
              <a:rPr lang="en-AU" sz="4000" dirty="0" smtClean="0"/>
              <a:t>                    AS</a:t>
            </a:r>
          </a:p>
          <a:p>
            <a:endParaRPr lang="en-AU" sz="4000" dirty="0"/>
          </a:p>
          <a:p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98" y="635121"/>
            <a:ext cx="1943100" cy="1943100"/>
          </a:xfrm>
          <a:prstGeom prst="rect">
            <a:avLst/>
          </a:prstGeom>
        </p:spPr>
      </p:pic>
      <p:pic>
        <p:nvPicPr>
          <p:cNvPr id="16" name="Picture 3" descr="oil_pum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4556"/>
            <a:ext cx="287655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oil_pum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287655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oil_pum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287655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oil_pum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54476"/>
            <a:ext cx="287655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oil_pum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43" y="3878412"/>
            <a:ext cx="287655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oil_pum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16" y="2726284"/>
            <a:ext cx="287655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oil_pum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11" y="3357415"/>
            <a:ext cx="287655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oil_pum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62" y="3086747"/>
            <a:ext cx="287655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oil_pum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61" y="4526459"/>
            <a:ext cx="287655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oil_pum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105" y="2351020"/>
            <a:ext cx="287655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oil_pum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38" y="4982925"/>
            <a:ext cx="287655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oil_pum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765" y="4940745"/>
            <a:ext cx="287655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263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Shifting potential output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Decrease in the natural rate of unemployment</a:t>
            </a: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90600">
              <a:buFont typeface="Arial" panose="020B0604020202020204" pitchFamily="34" charset="0"/>
              <a:buChar char="•"/>
            </a:pPr>
            <a:r>
              <a:rPr lang="en-AU" dirty="0" smtClean="0"/>
              <a:t>Linking employers to employees</a:t>
            </a:r>
          </a:p>
          <a:p>
            <a:pPr marL="647700" indent="0"/>
            <a:endParaRPr lang="en-AU" dirty="0"/>
          </a:p>
          <a:p>
            <a:pPr marL="647700" indent="0"/>
            <a:endParaRPr lang="en-AU" dirty="0"/>
          </a:p>
          <a:p>
            <a:pPr marL="647700" indent="0"/>
            <a:endParaRPr lang="en-AU" dirty="0" smtClean="0"/>
          </a:p>
          <a:p>
            <a:pPr marL="647700" indent="0"/>
            <a:endParaRPr lang="en-AU" dirty="0" smtClean="0"/>
          </a:p>
          <a:p>
            <a:pPr marL="990600">
              <a:buFont typeface="Arial" panose="020B0604020202020204" pitchFamily="34" charset="0"/>
              <a:buChar char="•"/>
            </a:pPr>
            <a:r>
              <a:rPr lang="en-AU" dirty="0" smtClean="0"/>
              <a:t>Retraining</a:t>
            </a:r>
          </a:p>
          <a:p>
            <a:pPr marL="647700" indent="0"/>
            <a:endParaRPr lang="en-AU" dirty="0"/>
          </a:p>
          <a:p>
            <a:pPr marL="647700" indent="0"/>
            <a:endParaRPr lang="en-AU" dirty="0" smtClean="0"/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24944"/>
            <a:ext cx="1867238" cy="1446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24944"/>
            <a:ext cx="1777682" cy="1777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81" y="5013176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7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Shifting potential output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075613" cy="4525962"/>
          </a:xfrm>
        </p:spPr>
        <p:txBody>
          <a:bodyPr/>
          <a:lstStyle/>
          <a:p>
            <a:r>
              <a:rPr lang="en-AU" dirty="0" smtClean="0"/>
              <a:t>Draw in </a:t>
            </a:r>
          </a:p>
          <a:p>
            <a:endParaRPr lang="en-AU" dirty="0"/>
          </a:p>
          <a:p>
            <a:r>
              <a:rPr lang="en-AU" dirty="0" smtClean="0"/>
              <a:t>New Classical/Monetarist  			Keynesian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99" y="2918529"/>
            <a:ext cx="4321351" cy="2952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785020"/>
            <a:ext cx="4340589" cy="286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89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Shifting potential output - practice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424936" cy="4525962"/>
          </a:xfrm>
        </p:spPr>
        <p:txBody>
          <a:bodyPr/>
          <a:lstStyle/>
          <a:p>
            <a:pPr marL="0" indent="0"/>
            <a:r>
              <a:rPr lang="en-US" sz="1800" dirty="0" smtClean="0"/>
              <a:t>Illustrate </a:t>
            </a:r>
            <a:r>
              <a:rPr lang="en-US" sz="1800" dirty="0"/>
              <a:t>diagrammatically the impacts on </a:t>
            </a:r>
            <a:r>
              <a:rPr lang="en-US" sz="1800" dirty="0" smtClean="0"/>
              <a:t>an economy’s </a:t>
            </a:r>
            <a:r>
              <a:rPr lang="en-US" sz="1800" i="1" dirty="0"/>
              <a:t>LRAS </a:t>
            </a:r>
            <a:r>
              <a:rPr lang="en-US" sz="1800" dirty="0"/>
              <a:t>and the Keynesian </a:t>
            </a:r>
            <a:r>
              <a:rPr lang="en-US" sz="1800" i="1" dirty="0"/>
              <a:t>AS </a:t>
            </a:r>
            <a:r>
              <a:rPr lang="en-US" sz="1800" dirty="0"/>
              <a:t>curve </a:t>
            </a:r>
            <a:r>
              <a:rPr lang="en-US" sz="1800" dirty="0" smtClean="0"/>
              <a:t>of </a:t>
            </a:r>
            <a:r>
              <a:rPr lang="en-AU" sz="1800" dirty="0" smtClean="0"/>
              <a:t>the </a:t>
            </a:r>
            <a:r>
              <a:rPr lang="en-AU" sz="1800" dirty="0"/>
              <a:t>following:</a:t>
            </a:r>
          </a:p>
          <a:p>
            <a:r>
              <a:rPr lang="en-US" sz="1800" b="1" dirty="0"/>
              <a:t>(a) </a:t>
            </a:r>
            <a:r>
              <a:rPr lang="en-US" sz="1800" dirty="0"/>
              <a:t>There is a widespread introduction of </a:t>
            </a:r>
            <a:r>
              <a:rPr lang="en-US" sz="1800" dirty="0" smtClean="0"/>
              <a:t>a new </a:t>
            </a:r>
            <a:r>
              <a:rPr lang="en-US" sz="1800" dirty="0"/>
              <a:t>technology that increases </a:t>
            </a:r>
            <a:r>
              <a:rPr lang="en-US" sz="1800" dirty="0" err="1" smtClean="0"/>
              <a:t>labour</a:t>
            </a:r>
            <a:r>
              <a:rPr lang="en-US" sz="1800" dirty="0" smtClean="0"/>
              <a:t> </a:t>
            </a:r>
            <a:r>
              <a:rPr lang="en-AU" sz="1800" dirty="0" smtClean="0"/>
              <a:t>productivity</a:t>
            </a:r>
            <a:r>
              <a:rPr lang="en-AU" sz="1800" dirty="0"/>
              <a:t>.</a:t>
            </a:r>
          </a:p>
          <a:p>
            <a:pPr marL="538163" indent="-538163"/>
            <a:r>
              <a:rPr lang="en-US" sz="1800" b="1" dirty="0"/>
              <a:t>(b) </a:t>
            </a:r>
            <a:r>
              <a:rPr lang="en-US" sz="1800" dirty="0"/>
              <a:t>The government provides </a:t>
            </a:r>
            <a:r>
              <a:rPr lang="en-US" sz="1800" dirty="0" smtClean="0"/>
              <a:t>training </a:t>
            </a:r>
            <a:r>
              <a:rPr lang="en-US" sz="1800" dirty="0" err="1" smtClean="0"/>
              <a:t>programmes</a:t>
            </a:r>
            <a:r>
              <a:rPr lang="en-US" sz="1800" dirty="0" smtClean="0"/>
              <a:t> </a:t>
            </a:r>
            <a:r>
              <a:rPr lang="en-US" sz="1800" dirty="0"/>
              <a:t>for workers to retrain and</a:t>
            </a:r>
          </a:p>
          <a:p>
            <a:pPr marL="538163" indent="-538163"/>
            <a:r>
              <a:rPr lang="en-AU" sz="1800" dirty="0"/>
              <a:t>improve their skills.</a:t>
            </a:r>
          </a:p>
          <a:p>
            <a:r>
              <a:rPr lang="en-US" sz="1800" b="1" dirty="0"/>
              <a:t>(c) </a:t>
            </a:r>
            <a:r>
              <a:rPr lang="en-US" sz="1800" dirty="0"/>
              <a:t>A developing country receives </a:t>
            </a:r>
            <a:r>
              <a:rPr lang="en-US" sz="1800" dirty="0" smtClean="0"/>
              <a:t>large amounts </a:t>
            </a:r>
            <a:r>
              <a:rPr lang="en-US" sz="1800" dirty="0"/>
              <a:t>of foreign aid, which allows it </a:t>
            </a:r>
            <a:r>
              <a:rPr lang="en-US" sz="1800" dirty="0" smtClean="0"/>
              <a:t>to purchase </a:t>
            </a:r>
            <a:r>
              <a:rPr lang="en-US" sz="1800" dirty="0"/>
              <a:t>a large quantity of capital goods.</a:t>
            </a:r>
          </a:p>
          <a:p>
            <a:r>
              <a:rPr lang="en-US" sz="1800" b="1" dirty="0"/>
              <a:t>(d) </a:t>
            </a:r>
            <a:r>
              <a:rPr lang="en-US" sz="1800" dirty="0"/>
              <a:t>An extensive nationwide public </a:t>
            </a:r>
            <a:r>
              <a:rPr lang="en-US" sz="1800" dirty="0" smtClean="0"/>
              <a:t>health campaign </a:t>
            </a:r>
            <a:r>
              <a:rPr lang="en-US" sz="1800" dirty="0"/>
              <a:t>undertaken by the </a:t>
            </a:r>
            <a:r>
              <a:rPr lang="en-US" sz="1800" dirty="0" smtClean="0"/>
              <a:t>government improves </a:t>
            </a:r>
            <a:r>
              <a:rPr lang="en-US" sz="1800" dirty="0"/>
              <a:t>levels of health of the population.</a:t>
            </a:r>
          </a:p>
          <a:p>
            <a:r>
              <a:rPr lang="en-US" sz="1800" b="1" dirty="0"/>
              <a:t>(e) </a:t>
            </a:r>
            <a:r>
              <a:rPr lang="en-US" sz="1800" dirty="0"/>
              <a:t>The government introduces </a:t>
            </a:r>
            <a:r>
              <a:rPr lang="en-US" sz="1800" dirty="0" smtClean="0"/>
              <a:t>anti-monopoly legislation</a:t>
            </a:r>
            <a:r>
              <a:rPr lang="en-US" sz="1800" dirty="0"/>
              <a:t>, reducing the monopoly </a:t>
            </a:r>
            <a:r>
              <a:rPr lang="en-US" sz="1800" dirty="0" smtClean="0"/>
              <a:t>power of firms </a:t>
            </a:r>
            <a:r>
              <a:rPr lang="en-US" sz="1800" dirty="0"/>
              <a:t>and increasing the </a:t>
            </a:r>
            <a:r>
              <a:rPr lang="en-US" sz="1800" dirty="0" smtClean="0"/>
              <a:t>economy’s </a:t>
            </a:r>
            <a:r>
              <a:rPr lang="en-AU" sz="1800" dirty="0" smtClean="0"/>
              <a:t>productive efficiency</a:t>
            </a:r>
            <a:r>
              <a:rPr lang="en-A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8368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Aggregate Supply – the short-run (SRAS)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sz="3200" b="1" dirty="0" smtClean="0"/>
              <a:t>Short-run – </a:t>
            </a:r>
            <a:r>
              <a:rPr lang="en-AU" dirty="0" smtClean="0"/>
              <a:t>Prices of final goods change, factor prices do not change. 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52936"/>
            <a:ext cx="307507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2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Aggregate Supply – the short-run (SRAS)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sz="3200" b="1" dirty="0" smtClean="0"/>
              <a:t>Sticky wages –</a:t>
            </a:r>
            <a:r>
              <a:rPr lang="en-AU" dirty="0" smtClean="0"/>
              <a:t>. </a:t>
            </a:r>
            <a:endParaRPr lang="en-AU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64904"/>
            <a:ext cx="4555380" cy="336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41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Short-Run Aggregate Supply (SRAS) – A curve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613" cy="854025"/>
          </a:xfrm>
        </p:spPr>
        <p:txBody>
          <a:bodyPr/>
          <a:lstStyle/>
          <a:p>
            <a:r>
              <a:rPr lang="en-AU" dirty="0" smtClean="0"/>
              <a:t>Will the SRAS curve slope upward or downward?</a:t>
            </a:r>
            <a:endParaRPr lang="en-A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55576" y="3356992"/>
            <a:ext cx="9299749" cy="260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2100000"/>
            </a:camera>
            <a:lightRig rig="threePt" dir="t"/>
          </a:scene3d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AU" sz="3200" kern="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SHORT-RUN AGGREGATE SUPPLY</a:t>
            </a:r>
            <a:endParaRPr lang="en-AU" sz="3600" kern="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406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Short-Run Aggregate Supply (SRAS) – A curve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075613" cy="1872208"/>
          </a:xfrm>
        </p:spPr>
        <p:txBody>
          <a:bodyPr/>
          <a:lstStyle/>
          <a:p>
            <a:r>
              <a:rPr lang="en-AU" dirty="0" smtClean="0"/>
              <a:t>Why does it slope upward?</a:t>
            </a:r>
          </a:p>
          <a:p>
            <a:endParaRPr lang="en-AU" dirty="0" smtClean="0"/>
          </a:p>
          <a:p>
            <a:r>
              <a:rPr lang="en-AU" dirty="0" smtClean="0"/>
              <a:t>A firm makes 100 units sold for $1.</a:t>
            </a:r>
          </a:p>
          <a:p>
            <a:r>
              <a:rPr lang="en-AU" dirty="0"/>
              <a:t>	</a:t>
            </a:r>
            <a:r>
              <a:rPr lang="en-AU" dirty="0" smtClean="0"/>
              <a:t>Labour = $80</a:t>
            </a:r>
            <a:endParaRPr lang="en-AU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55576" y="3510300"/>
            <a:ext cx="807561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AU" kern="0" dirty="0" smtClean="0">
                <a:solidFill>
                  <a:srgbClr val="FF0000"/>
                </a:solidFill>
              </a:rPr>
              <a:t>Prices go up 5%</a:t>
            </a:r>
          </a:p>
          <a:p>
            <a:endParaRPr lang="en-AU" kern="0" dirty="0" smtClean="0"/>
          </a:p>
          <a:p>
            <a:r>
              <a:rPr lang="en-AU" kern="0" dirty="0" smtClean="0"/>
              <a:t>A firm makes 100 units sold for $1.05.</a:t>
            </a:r>
          </a:p>
          <a:p>
            <a:r>
              <a:rPr lang="en-AU" kern="0" dirty="0" smtClean="0"/>
              <a:t>	Labour = $80</a:t>
            </a: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72740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Shifting the SRAS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075613" cy="187220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AU" b="1" dirty="0" smtClean="0"/>
              <a:t>Changes in wages</a:t>
            </a:r>
          </a:p>
          <a:p>
            <a:pPr marL="0" indent="0"/>
            <a:r>
              <a:rPr lang="en-AU" dirty="0"/>
              <a:t>	</a:t>
            </a:r>
            <a:r>
              <a:rPr lang="en-AU" dirty="0" smtClean="0"/>
              <a:t>	If the changes are not related to price level</a:t>
            </a:r>
          </a:p>
          <a:p>
            <a:pPr marL="0" indent="0"/>
            <a:endParaRPr lang="en-AU" dirty="0"/>
          </a:p>
          <a:p>
            <a:pPr marL="0" indent="0"/>
            <a:r>
              <a:rPr lang="en-AU" b="1" dirty="0" smtClean="0"/>
              <a:t>2. Changes in non-labour input prices</a:t>
            </a:r>
          </a:p>
          <a:p>
            <a:pPr marL="0" indent="0"/>
            <a:r>
              <a:rPr lang="en-AU" b="1" dirty="0"/>
              <a:t>	</a:t>
            </a:r>
            <a:r>
              <a:rPr lang="en-AU" b="1" dirty="0" smtClean="0"/>
              <a:t>	</a:t>
            </a:r>
            <a:r>
              <a:rPr lang="en-AU" dirty="0" smtClean="0"/>
              <a:t>Oil, capital goods, land inputs, </a:t>
            </a:r>
            <a:r>
              <a:rPr lang="en-AU" dirty="0" err="1" smtClean="0"/>
              <a:t>etc</a:t>
            </a:r>
            <a:endParaRPr lang="en-AU" dirty="0" smtClean="0"/>
          </a:p>
          <a:p>
            <a:pPr marL="0" indent="0"/>
            <a:endParaRPr lang="en-AU" b="1" dirty="0"/>
          </a:p>
          <a:p>
            <a:pPr marL="0" indent="0"/>
            <a:r>
              <a:rPr lang="en-AU" b="1" dirty="0" smtClean="0"/>
              <a:t>3. Change in Government intervention</a:t>
            </a:r>
          </a:p>
          <a:p>
            <a:pPr marL="0" indent="0"/>
            <a:r>
              <a:rPr lang="en-AU" b="1" dirty="0"/>
              <a:t>	</a:t>
            </a:r>
            <a:r>
              <a:rPr lang="en-AU" b="1" dirty="0" smtClean="0"/>
              <a:t>	</a:t>
            </a:r>
            <a:endParaRPr lang="en-AU" dirty="0"/>
          </a:p>
          <a:p>
            <a:pPr marL="0" indent="0"/>
            <a:endParaRPr lang="en-AU" b="1" dirty="0" smtClean="0"/>
          </a:p>
          <a:p>
            <a:pPr marL="0" indent="0"/>
            <a:r>
              <a:rPr lang="en-AU" b="1" dirty="0" smtClean="0"/>
              <a:t>4. Supply shocks</a:t>
            </a:r>
          </a:p>
          <a:p>
            <a:pPr marL="0" indent="0"/>
            <a:r>
              <a:rPr lang="en-AU" b="1" dirty="0"/>
              <a:t>	</a:t>
            </a:r>
            <a:r>
              <a:rPr lang="en-AU" b="1" dirty="0" smtClean="0"/>
              <a:t>	</a:t>
            </a:r>
            <a:r>
              <a:rPr lang="en-AU" dirty="0" smtClean="0"/>
              <a:t>Weather conditions, war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515285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Shifting the SRAS - practice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4525962"/>
          </a:xfrm>
        </p:spPr>
        <p:txBody>
          <a:bodyPr/>
          <a:lstStyle/>
          <a:p>
            <a:r>
              <a:rPr lang="en-US" b="1" dirty="0" smtClean="0"/>
              <a:t>(a) </a:t>
            </a:r>
            <a:r>
              <a:rPr lang="en-US" dirty="0" smtClean="0"/>
              <a:t>The </a:t>
            </a:r>
            <a:r>
              <a:rPr lang="en-US" dirty="0"/>
              <a:t>price of oil (an important input </a:t>
            </a:r>
            <a:r>
              <a:rPr lang="en-US" dirty="0" smtClean="0"/>
              <a:t>in </a:t>
            </a:r>
            <a:r>
              <a:rPr lang="en-AU" dirty="0" smtClean="0"/>
              <a:t>production</a:t>
            </a:r>
            <a:r>
              <a:rPr lang="en-AU" dirty="0"/>
              <a:t>) increases.</a:t>
            </a:r>
          </a:p>
          <a:p>
            <a:r>
              <a:rPr lang="en-AU" b="1" dirty="0"/>
              <a:t>(b) </a:t>
            </a:r>
            <a:r>
              <a:rPr lang="en-AU" dirty="0"/>
              <a:t>Below-zero temperatures </a:t>
            </a:r>
            <a:r>
              <a:rPr lang="en-AU" dirty="0" smtClean="0"/>
              <a:t>destroys agricultural </a:t>
            </a:r>
            <a:r>
              <a:rPr lang="en-AU" dirty="0"/>
              <a:t>output.</a:t>
            </a:r>
          </a:p>
          <a:p>
            <a:r>
              <a:rPr lang="en-US" b="1" dirty="0"/>
              <a:t>(c) </a:t>
            </a:r>
            <a:r>
              <a:rPr lang="en-US" dirty="0"/>
              <a:t>The government lowers taxes on </a:t>
            </a:r>
            <a:r>
              <a:rPr lang="en-US" dirty="0" smtClean="0"/>
              <a:t>firms</a:t>
            </a:r>
            <a:r>
              <a:rPr lang="en-US" dirty="0"/>
              <a:t>’ </a:t>
            </a:r>
            <a:r>
              <a:rPr lang="en-US" dirty="0" smtClean="0"/>
              <a:t>profits</a:t>
            </a:r>
            <a:r>
              <a:rPr lang="en-US" dirty="0"/>
              <a:t>.</a:t>
            </a:r>
          </a:p>
          <a:p>
            <a:r>
              <a:rPr lang="en-US" b="1" dirty="0"/>
              <a:t>(d) </a:t>
            </a:r>
            <a:r>
              <a:rPr lang="en-US" dirty="0"/>
              <a:t>The government eliminates subsidies </a:t>
            </a:r>
            <a:r>
              <a:rPr lang="en-US" dirty="0" smtClean="0"/>
              <a:t>on </a:t>
            </a:r>
            <a:r>
              <a:rPr lang="en-AU" dirty="0" smtClean="0"/>
              <a:t>agricultural products</a:t>
            </a:r>
            <a:r>
              <a:rPr lang="en-AU" dirty="0"/>
              <a:t>.</a:t>
            </a:r>
          </a:p>
          <a:p>
            <a:r>
              <a:rPr lang="en-US" b="1" dirty="0"/>
              <a:t>(e) </a:t>
            </a:r>
            <a:r>
              <a:rPr lang="en-US" dirty="0"/>
              <a:t>There is an increase in the minimum wage.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573016"/>
            <a:ext cx="467139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16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12150</TotalTime>
  <Words>812</Words>
  <Application>Microsoft Office PowerPoint</Application>
  <PresentationFormat>On-screen Show (4:3)</PresentationFormat>
  <Paragraphs>160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Neo Sans</vt:lpstr>
      <vt:lpstr>m62-black-currency</vt:lpstr>
      <vt:lpstr>3_2</vt:lpstr>
      <vt:lpstr>2_2</vt:lpstr>
      <vt:lpstr>1_It’s not the design of your template</vt:lpstr>
      <vt:lpstr>Macroeconomics</vt:lpstr>
      <vt:lpstr>Aggregate Supply – A definition</vt:lpstr>
      <vt:lpstr>Aggregate Supply</vt:lpstr>
      <vt:lpstr>Aggregate Supply – the short-run (SRAS)</vt:lpstr>
      <vt:lpstr>Aggregate Supply – the short-run (SRAS)</vt:lpstr>
      <vt:lpstr>Short-Run Aggregate Supply (SRAS) – A curve</vt:lpstr>
      <vt:lpstr>Short-Run Aggregate Supply (SRAS) – A curve</vt:lpstr>
      <vt:lpstr>Shifting the SRAS</vt:lpstr>
      <vt:lpstr>Shifting the SRAS - practice</vt:lpstr>
      <vt:lpstr>Short-run equilibrium</vt:lpstr>
      <vt:lpstr>Short-run equilibrium – three types</vt:lpstr>
      <vt:lpstr>Short-run equilibrium – three types</vt:lpstr>
      <vt:lpstr>Short-run equilibrium – three types</vt:lpstr>
      <vt:lpstr>Long-run Aggregate Supply (LRAS)</vt:lpstr>
      <vt:lpstr>AD-AS in the Keynesian model</vt:lpstr>
      <vt:lpstr>AD-AS in the Keynesian model</vt:lpstr>
      <vt:lpstr>PowerPoint Presentation</vt:lpstr>
      <vt:lpstr>AD-AS in the Keynesian model</vt:lpstr>
      <vt:lpstr>AD-AS in the Keynesian model</vt:lpstr>
      <vt:lpstr>Equilibrium in the Keynesian model</vt:lpstr>
      <vt:lpstr>Equilibrium in the Keynesian model</vt:lpstr>
      <vt:lpstr>Equilibrium in the Keynesian model</vt:lpstr>
      <vt:lpstr>Keynesian model (the need to know)</vt:lpstr>
      <vt:lpstr>Shifting LRAS in the long run</vt:lpstr>
      <vt:lpstr>Shifting potential output</vt:lpstr>
      <vt:lpstr>Shifting potential output</vt:lpstr>
      <vt:lpstr>Shifting potential output</vt:lpstr>
      <vt:lpstr>Shifting potential output</vt:lpstr>
      <vt:lpstr>Shifting potential output</vt:lpstr>
      <vt:lpstr>Shifting potential output</vt:lpstr>
      <vt:lpstr>Shifting potential output</vt:lpstr>
      <vt:lpstr>Shifting potential output - practice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175</cp:revision>
  <dcterms:created xsi:type="dcterms:W3CDTF">2013-11-05T23:10:43Z</dcterms:created>
  <dcterms:modified xsi:type="dcterms:W3CDTF">2015-08-16T23:06:24Z</dcterms:modified>
</cp:coreProperties>
</file>