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3"/>
  </p:notesMasterIdLst>
  <p:handoutMasterIdLst>
    <p:handoutMasterId r:id="rId34"/>
  </p:handoutMasterIdLst>
  <p:sldIdLst>
    <p:sldId id="259" r:id="rId5"/>
    <p:sldId id="356" r:id="rId6"/>
    <p:sldId id="417" r:id="rId7"/>
    <p:sldId id="403" r:id="rId8"/>
    <p:sldId id="404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05" r:id="rId17"/>
    <p:sldId id="413" r:id="rId18"/>
    <p:sldId id="415" r:id="rId19"/>
    <p:sldId id="414" r:id="rId20"/>
    <p:sldId id="416" r:id="rId21"/>
    <p:sldId id="419" r:id="rId22"/>
    <p:sldId id="420" r:id="rId23"/>
    <p:sldId id="421" r:id="rId24"/>
    <p:sldId id="422" r:id="rId25"/>
    <p:sldId id="430" r:id="rId26"/>
    <p:sldId id="423" r:id="rId27"/>
    <p:sldId id="424" r:id="rId28"/>
    <p:sldId id="429" r:id="rId29"/>
    <p:sldId id="431" r:id="rId30"/>
    <p:sldId id="427" r:id="rId31"/>
    <p:sldId id="428" r:id="rId32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1" autoAdjust="0"/>
    <p:restoredTop sz="94660"/>
  </p:normalViewPr>
  <p:slideViewPr>
    <p:cSldViewPr>
      <p:cViewPr varScale="1">
        <p:scale>
          <a:sx n="81" d="100"/>
          <a:sy n="81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youtube.com/watch?v=uEY58fiSK8E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2.3</a:t>
            </a:r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372672" cy="4240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 Institutional changes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dirty="0" err="1" smtClean="0"/>
              <a:t>Privitisation</a:t>
            </a:r>
            <a:r>
              <a:rPr lang="en-AU" dirty="0" smtClean="0"/>
              <a:t>			Competition policy</a:t>
            </a:r>
          </a:p>
          <a:p>
            <a:pPr marL="4665663">
              <a:buFont typeface="Arial" panose="020B0604020202020204" pitchFamily="34" charset="0"/>
              <a:buChar char="•"/>
            </a:pPr>
            <a:r>
              <a:rPr lang="en-AU" dirty="0" smtClean="0"/>
              <a:t>Tariffs</a:t>
            </a:r>
          </a:p>
          <a:p>
            <a:pPr marL="4665663">
              <a:buFont typeface="Arial" panose="020B0604020202020204" pitchFamily="34" charset="0"/>
              <a:buChar char="•"/>
            </a:pPr>
            <a:r>
              <a:rPr lang="en-AU" dirty="0" smtClean="0"/>
              <a:t>Market power allowed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10000" cy="10033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2012504" y="4005064"/>
            <a:ext cx="864096" cy="936104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2652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62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 Institutional changes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dirty="0" smtClean="0"/>
              <a:t>Quality and amount of regulation</a:t>
            </a:r>
          </a:p>
          <a:p>
            <a:pPr marL="715963">
              <a:buFont typeface="Arial" panose="020B0604020202020204" pitchFamily="34" charset="0"/>
              <a:buChar char="•"/>
            </a:pPr>
            <a:r>
              <a:rPr lang="en-AU" dirty="0" smtClean="0"/>
              <a:t>Price floors, price ceilings</a:t>
            </a:r>
          </a:p>
          <a:p>
            <a:pPr marL="715963">
              <a:buFont typeface="Arial" panose="020B0604020202020204" pitchFamily="34" charset="0"/>
              <a:buChar char="•"/>
            </a:pPr>
            <a:r>
              <a:rPr lang="en-AU" dirty="0" smtClean="0"/>
              <a:t>Laws governing production methods</a:t>
            </a:r>
            <a:endParaRPr lang="en-AU" dirty="0"/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65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Decrease in the natural rate of unemployment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90600">
              <a:buFont typeface="Arial" panose="020B0604020202020204" pitchFamily="34" charset="0"/>
              <a:buChar char="•"/>
            </a:pPr>
            <a:r>
              <a:rPr lang="en-AU" dirty="0" smtClean="0"/>
              <a:t>Linking employers to employees</a:t>
            </a:r>
          </a:p>
          <a:p>
            <a:pPr marL="647700" indent="0"/>
            <a:endParaRPr lang="en-AU" dirty="0"/>
          </a:p>
          <a:p>
            <a:pPr marL="647700" indent="0"/>
            <a:endParaRPr lang="en-AU" dirty="0"/>
          </a:p>
          <a:p>
            <a:pPr marL="647700" indent="0"/>
            <a:endParaRPr lang="en-AU" dirty="0" smtClean="0"/>
          </a:p>
          <a:p>
            <a:pPr marL="647700" indent="0"/>
            <a:endParaRPr lang="en-AU" dirty="0" smtClean="0"/>
          </a:p>
          <a:p>
            <a:pPr marL="990600">
              <a:buFont typeface="Arial" panose="020B0604020202020204" pitchFamily="34" charset="0"/>
              <a:buChar char="•"/>
            </a:pPr>
            <a:r>
              <a:rPr lang="en-AU" dirty="0" smtClean="0"/>
              <a:t>Retraining</a:t>
            </a:r>
          </a:p>
          <a:p>
            <a:pPr marL="647700" indent="0"/>
            <a:endParaRPr lang="en-AU" dirty="0"/>
          </a:p>
          <a:p>
            <a:pPr marL="647700" indent="0"/>
            <a:endParaRPr lang="en-AU" dirty="0" smtClean="0"/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1867238" cy="1446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1777682" cy="1777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501317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50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– The importance of investment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Investment in capital</a:t>
            </a:r>
          </a:p>
          <a:p>
            <a:r>
              <a:rPr lang="en-AU" b="1" dirty="0"/>
              <a:t>	</a:t>
            </a:r>
            <a:r>
              <a:rPr lang="en-AU" dirty="0" smtClean="0"/>
              <a:t>Human capital – people, skills, knowledge, health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Physical capital – capital goods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Natural capital – natural resources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79490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– The importance of investment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75613" cy="4525962"/>
          </a:xfrm>
        </p:spPr>
        <p:txBody>
          <a:bodyPr/>
          <a:lstStyle/>
          <a:p>
            <a:r>
              <a:rPr lang="en-AU" b="1" dirty="0" smtClean="0"/>
              <a:t>Human Capital</a:t>
            </a:r>
          </a:p>
          <a:p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Education - ↑ education, ↑ productivity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Health - 	  ↓ health, </a:t>
            </a:r>
            <a:r>
              <a:rPr lang="en-AU" dirty="0"/>
              <a:t>↓</a:t>
            </a:r>
            <a:r>
              <a:rPr lang="en-AU" dirty="0" smtClean="0"/>
              <a:t> lost work time, ↑ productivity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00259"/>
            <a:ext cx="3068960" cy="306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4584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524" r="39319"/>
          <a:stretch/>
        </p:blipFill>
        <p:spPr>
          <a:xfrm>
            <a:off x="6228184" y="4637310"/>
            <a:ext cx="2646276" cy="20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53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– The importance of investment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Physical Capital</a:t>
            </a:r>
          </a:p>
          <a:p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Capital goods - ↑ capital goods, ↑ production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3371329" cy="24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58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– The importance of investment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566863"/>
            <a:ext cx="8280846" cy="4525962"/>
          </a:xfrm>
        </p:spPr>
        <p:txBody>
          <a:bodyPr/>
          <a:lstStyle/>
          <a:p>
            <a:r>
              <a:rPr lang="en-AU" b="1" dirty="0" smtClean="0"/>
              <a:t>Natural Capital</a:t>
            </a:r>
          </a:p>
          <a:p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 smtClean="0"/>
              <a:t>↑ </a:t>
            </a:r>
            <a:r>
              <a:rPr lang="en-AU" dirty="0" smtClean="0"/>
              <a:t>environmental destruction, ↓ natural resources, ↓ GDP</a:t>
            </a:r>
          </a:p>
          <a:p>
            <a:pPr>
              <a:buFont typeface="Arial" panose="020B0604020202020204" pitchFamily="34" charset="0"/>
              <a:buChar char="•"/>
            </a:pPr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 smtClean="0"/>
              <a:t>↑ </a:t>
            </a:r>
            <a:r>
              <a:rPr lang="en-AU" dirty="0" smtClean="0"/>
              <a:t>investment in maintaining natural resources, </a:t>
            </a:r>
            <a:endParaRPr lang="en-AU" b="1" dirty="0" smtClean="0"/>
          </a:p>
          <a:p>
            <a:pPr marL="0" indent="0"/>
            <a:r>
              <a:rPr lang="en-AU" b="1" dirty="0"/>
              <a:t>	</a:t>
            </a:r>
            <a:r>
              <a:rPr lang="en-AU" b="1" dirty="0" smtClean="0"/>
              <a:t>↑ </a:t>
            </a:r>
            <a:r>
              <a:rPr lang="en-AU" dirty="0" smtClean="0"/>
              <a:t>natural resources, ↑ GDP</a:t>
            </a:r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49750"/>
            <a:ext cx="3269335" cy="2175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05570"/>
            <a:ext cx="3456384" cy="23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2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-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For each of the below, show the effect on a PPC and the LRAS.</a:t>
            </a:r>
          </a:p>
          <a:p>
            <a:pPr marL="0" indent="0"/>
            <a:endParaRPr lang="en-AU" dirty="0" smtClean="0"/>
          </a:p>
          <a:p>
            <a:r>
              <a:rPr lang="en-US" sz="1600" b="1" dirty="0"/>
              <a:t>(a) </a:t>
            </a:r>
            <a:r>
              <a:rPr lang="en-US" sz="1600" dirty="0"/>
              <a:t>a discovery of new oil reserves</a:t>
            </a:r>
          </a:p>
          <a:p>
            <a:r>
              <a:rPr lang="en-US" sz="1600" b="1" dirty="0"/>
              <a:t>(b) </a:t>
            </a:r>
            <a:r>
              <a:rPr lang="en-US" sz="1600" dirty="0"/>
              <a:t>a fall in natural unemployment</a:t>
            </a:r>
          </a:p>
          <a:p>
            <a:r>
              <a:rPr lang="en-US" sz="1600" b="1" dirty="0"/>
              <a:t>(c) </a:t>
            </a:r>
            <a:r>
              <a:rPr lang="en-US" sz="1600" dirty="0"/>
              <a:t>an increase in cyclical unemployment</a:t>
            </a:r>
          </a:p>
          <a:p>
            <a:r>
              <a:rPr lang="en-US" sz="1600" b="1" dirty="0"/>
              <a:t>(d) </a:t>
            </a:r>
            <a:r>
              <a:rPr lang="en-US" sz="1600" dirty="0"/>
              <a:t>an improvement in levels of health of </a:t>
            </a:r>
            <a:r>
              <a:rPr lang="en-US" sz="1600" dirty="0" smtClean="0"/>
              <a:t>the </a:t>
            </a:r>
            <a:r>
              <a:rPr lang="en-AU" sz="1600" dirty="0" smtClean="0"/>
              <a:t>population</a:t>
            </a:r>
            <a:endParaRPr lang="en-AU" sz="1600" dirty="0"/>
          </a:p>
          <a:p>
            <a:r>
              <a:rPr lang="en-AU" sz="1600" b="1" dirty="0"/>
              <a:t>(e) </a:t>
            </a:r>
            <a:r>
              <a:rPr lang="en-AU" sz="1600" dirty="0"/>
              <a:t>an improvement in productive </a:t>
            </a:r>
            <a:r>
              <a:rPr lang="en-AU" sz="1600" dirty="0" smtClean="0"/>
              <a:t>efficiency</a:t>
            </a:r>
            <a:endParaRPr lang="en-AU" sz="1600" dirty="0"/>
          </a:p>
          <a:p>
            <a:r>
              <a:rPr lang="en-US" sz="1600" b="1" dirty="0"/>
              <a:t>(f) </a:t>
            </a:r>
            <a:r>
              <a:rPr lang="en-US" sz="1600" dirty="0"/>
              <a:t>the widespread use of a new technology</a:t>
            </a:r>
          </a:p>
          <a:p>
            <a:r>
              <a:rPr lang="en-US" sz="1600" b="1" dirty="0"/>
              <a:t>(g) </a:t>
            </a:r>
            <a:r>
              <a:rPr lang="en-US" sz="1600" dirty="0"/>
              <a:t>a violent </a:t>
            </a:r>
            <a:r>
              <a:rPr lang="en-US" sz="1600" dirty="0" smtClean="0"/>
              <a:t>conflict </a:t>
            </a:r>
            <a:r>
              <a:rPr lang="en-US" sz="1600" dirty="0"/>
              <a:t>destroys a portion of </a:t>
            </a:r>
            <a:r>
              <a:rPr lang="en-US" sz="1600" dirty="0" smtClean="0"/>
              <a:t>a country’s </a:t>
            </a:r>
            <a:r>
              <a:rPr lang="en-US" sz="1600" dirty="0"/>
              <a:t>factories, machines and road</a:t>
            </a:r>
          </a:p>
          <a:p>
            <a:r>
              <a:rPr lang="en-AU" sz="1600" dirty="0"/>
              <a:t>system</a:t>
            </a:r>
          </a:p>
          <a:p>
            <a:r>
              <a:rPr lang="en-US" sz="1600" b="1" dirty="0"/>
              <a:t>(h) </a:t>
            </a:r>
            <a:r>
              <a:rPr lang="en-US" sz="1600" dirty="0"/>
              <a:t>large cuts in government spending </a:t>
            </a:r>
            <a:r>
              <a:rPr lang="en-US" sz="1600" dirty="0" smtClean="0"/>
              <a:t>on education </a:t>
            </a:r>
            <a:r>
              <a:rPr lang="en-US" sz="1600" dirty="0"/>
              <a:t>and health care lower levels of</a:t>
            </a:r>
          </a:p>
          <a:p>
            <a:r>
              <a:rPr lang="en-US" sz="1600" dirty="0"/>
              <a:t>education and health in a population</a:t>
            </a:r>
          </a:p>
          <a:p>
            <a:r>
              <a:rPr lang="en-US" sz="1600" b="1" dirty="0"/>
              <a:t>(</a:t>
            </a:r>
            <a:r>
              <a:rPr lang="en-US" sz="1600" b="1" dirty="0" err="1"/>
              <a:t>i</a:t>
            </a:r>
            <a:r>
              <a:rPr lang="en-US" sz="1600" b="1" dirty="0"/>
              <a:t>) </a:t>
            </a:r>
            <a:r>
              <a:rPr lang="en-US" sz="1600" dirty="0"/>
              <a:t>an increase in the quantity of capital goods</a:t>
            </a:r>
          </a:p>
          <a:p>
            <a:r>
              <a:rPr lang="en-US" sz="1600" b="1" dirty="0"/>
              <a:t>(j) </a:t>
            </a:r>
            <a:r>
              <a:rPr lang="en-US" sz="1600" dirty="0"/>
              <a:t>an improvement in the level of </a:t>
            </a:r>
            <a:r>
              <a:rPr lang="en-US" sz="1600" dirty="0" smtClean="0"/>
              <a:t>education </a:t>
            </a:r>
            <a:r>
              <a:rPr lang="en-AU" sz="1600" dirty="0" smtClean="0"/>
              <a:t>and </a:t>
            </a:r>
            <a:r>
              <a:rPr lang="en-AU" sz="1600" dirty="0"/>
              <a:t>skills of workers</a:t>
            </a:r>
          </a:p>
          <a:p>
            <a:r>
              <a:rPr lang="en-US" sz="1600" b="1" dirty="0"/>
              <a:t>(k) </a:t>
            </a:r>
            <a:r>
              <a:rPr lang="en-US" sz="1600" dirty="0"/>
              <a:t>industrial pollution destroys </a:t>
            </a:r>
            <a:r>
              <a:rPr lang="en-US" sz="1600" dirty="0" smtClean="0"/>
              <a:t>the </a:t>
            </a:r>
            <a:r>
              <a:rPr lang="en-AU" sz="1600" dirty="0" smtClean="0"/>
              <a:t>environment</a:t>
            </a:r>
            <a:r>
              <a:rPr lang="en-A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984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075613" cy="4525962"/>
          </a:xfrm>
        </p:spPr>
        <p:txBody>
          <a:bodyPr/>
          <a:lstStyle/>
          <a:p>
            <a:r>
              <a:rPr lang="en-US" dirty="0" smtClean="0"/>
              <a:t>Standard of Living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2854725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2825066" cy="28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15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075613" cy="4525962"/>
          </a:xfrm>
        </p:spPr>
        <p:txBody>
          <a:bodyPr/>
          <a:lstStyle/>
          <a:p>
            <a:r>
              <a:rPr lang="en-US" dirty="0"/>
              <a:t>Less absolute poverty</a:t>
            </a:r>
          </a:p>
          <a:p>
            <a:endParaRPr lang="en-US" dirty="0"/>
          </a:p>
        </p:txBody>
      </p:sp>
      <p:pic>
        <p:nvPicPr>
          <p:cNvPr id="4" name="Picture 3" descr="povert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56578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50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6863"/>
            <a:ext cx="8579743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smtClean="0"/>
              <a:t>Low unemployment </a:t>
            </a:r>
            <a:r>
              <a:rPr lang="en-US" sz="2000" dirty="0" smtClean="0"/>
              <a:t>(as measured by the unemployment rate)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Low and stable rate of inflation </a:t>
            </a:r>
            <a:r>
              <a:rPr lang="en-US" sz="1800" dirty="0" smtClean="0"/>
              <a:t>(as measured by the Consumer Price Index)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/>
              <a:t>Economic growth </a:t>
            </a:r>
            <a:r>
              <a:rPr lang="en-US" sz="1800" b="1" dirty="0" smtClean="0"/>
              <a:t>(as measured by Gross Domestic Product)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Equity in the distribution of income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3964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075613" cy="4525962"/>
          </a:xfrm>
        </p:spPr>
        <p:txBody>
          <a:bodyPr/>
          <a:lstStyle/>
          <a:p>
            <a:r>
              <a:rPr lang="en-US" dirty="0" smtClean="0"/>
              <a:t>Greater tax revenue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" y="1988840"/>
            <a:ext cx="728933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98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075613" cy="4525962"/>
          </a:xfrm>
        </p:spPr>
        <p:txBody>
          <a:bodyPr/>
          <a:lstStyle/>
          <a:p>
            <a:r>
              <a:rPr lang="en-US" dirty="0" smtClean="0"/>
              <a:t>Higher environmental standards</a:t>
            </a:r>
            <a:endParaRPr lang="en-US" dirty="0"/>
          </a:p>
        </p:txBody>
      </p:sp>
      <p:pic>
        <p:nvPicPr>
          <p:cNvPr id="4" name="Picture 3" descr="Envi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3925168" cy="39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0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- Benefits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Reduced unemployment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57350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07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075613" cy="4525962"/>
          </a:xfrm>
        </p:spPr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63897"/>
            <a:ext cx="4610496" cy="46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9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-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degradation</a:t>
            </a:r>
          </a:p>
          <a:p>
            <a:endParaRPr lang="en-US" dirty="0"/>
          </a:p>
        </p:txBody>
      </p:sp>
      <p:pic>
        <p:nvPicPr>
          <p:cNvPr id="4" name="Picture 3" descr="overfish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5029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9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-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66863"/>
            <a:ext cx="8712967" cy="4525962"/>
          </a:xfrm>
        </p:spPr>
        <p:txBody>
          <a:bodyPr/>
          <a:lstStyle/>
          <a:p>
            <a:r>
              <a:rPr lang="en-US" dirty="0" smtClean="0"/>
              <a:t>Created </a:t>
            </a:r>
            <a:r>
              <a:rPr lang="en-US" dirty="0"/>
              <a:t>wants			</a:t>
            </a:r>
            <a:r>
              <a:rPr lang="en-US" sz="1400" dirty="0" smtClean="0">
                <a:hlinkClick r:id="rId2"/>
              </a:rPr>
              <a:t>https://www.youtube.com/watch?v=uEY58fiSK8E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			</a:t>
            </a:r>
            <a:endParaRPr lang="en-US" sz="1400" dirty="0"/>
          </a:p>
        </p:txBody>
      </p:sp>
      <p:pic>
        <p:nvPicPr>
          <p:cNvPr id="4" name="Picture 3" descr="iph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72323"/>
            <a:ext cx="3744416" cy="40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6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- costs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Demand-pull inflation</a:t>
            </a:r>
          </a:p>
          <a:p>
            <a:endParaRPr lang="en-AU" dirty="0"/>
          </a:p>
        </p:txBody>
      </p:sp>
      <p:pic>
        <p:nvPicPr>
          <p:cNvPr id="4" name="Content Placeholder 5" descr="demand-p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2637"/>
          <a:stretch>
            <a:fillRect/>
          </a:stretch>
        </p:blipFill>
        <p:spPr bwMode="auto">
          <a:xfrm>
            <a:off x="1547664" y="2276872"/>
            <a:ext cx="6294056" cy="381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289097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 -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075613" cy="4525962"/>
          </a:xfrm>
        </p:spPr>
        <p:txBody>
          <a:bodyPr/>
          <a:lstStyle/>
          <a:p>
            <a:r>
              <a:rPr lang="en-US" dirty="0" smtClean="0"/>
              <a:t>Social</a:t>
            </a:r>
          </a:p>
          <a:p>
            <a:endParaRPr lang="en-US" dirty="0"/>
          </a:p>
        </p:txBody>
      </p:sp>
      <p:pic>
        <p:nvPicPr>
          <p:cNvPr id="4" name="Picture 3" descr="herb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274881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12064"/>
            <a:ext cx="4691237" cy="33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8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– Costs and Benefits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613" cy="1512168"/>
          </a:xfrm>
        </p:spPr>
        <p:txBody>
          <a:bodyPr/>
          <a:lstStyle/>
          <a:p>
            <a:pPr marL="0" indent="0"/>
            <a:r>
              <a:rPr lang="en-AU" b="1" dirty="0" smtClean="0"/>
              <a:t>Do the benefits of economic growth outweigh the costs?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95564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-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Economic growth refers </a:t>
            </a:r>
            <a:r>
              <a:rPr lang="en-US" dirty="0"/>
              <a:t>to an increase in real GDP, or the </a:t>
            </a:r>
            <a:r>
              <a:rPr lang="en-US" dirty="0" smtClean="0"/>
              <a:t>real quantity </a:t>
            </a:r>
            <a:r>
              <a:rPr lang="en-US" dirty="0"/>
              <a:t>of goods and services produced over a p</a:t>
            </a:r>
            <a:r>
              <a:rPr lang="en-US" dirty="0" smtClean="0"/>
              <a:t>eriod </a:t>
            </a:r>
            <a:r>
              <a:rPr lang="en-AU" dirty="0" smtClean="0"/>
              <a:t>of time (typically one year)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What is the difference between real GDP and real GDP per capita?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186846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– Two sources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Arc 24"/>
          <p:cNvSpPr>
            <a:spLocks/>
          </p:cNvSpPr>
          <p:nvPr/>
        </p:nvSpPr>
        <p:spPr bwMode="auto">
          <a:xfrm>
            <a:off x="4706053" y="2756468"/>
            <a:ext cx="2364249" cy="2346095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" name="Arc 24"/>
          <p:cNvSpPr>
            <a:spLocks/>
          </p:cNvSpPr>
          <p:nvPr/>
        </p:nvSpPr>
        <p:spPr bwMode="auto">
          <a:xfrm>
            <a:off x="4688209" y="3117552"/>
            <a:ext cx="1784571" cy="202104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666098" y="2132855"/>
            <a:ext cx="3650318" cy="3022073"/>
            <a:chOff x="1755" y="922"/>
            <a:chExt cx="3070" cy="2775"/>
          </a:xfrm>
        </p:grpSpPr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1" name="AutoShape 19"/>
          <p:cNvSpPr>
            <a:spLocks noChangeArrowheads="1"/>
          </p:cNvSpPr>
          <p:nvPr/>
        </p:nvSpPr>
        <p:spPr bwMode="auto">
          <a:xfrm rot="-2281487">
            <a:off x="5919682" y="3471751"/>
            <a:ext cx="325559" cy="45719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12" name="Arc 24"/>
          <p:cNvSpPr>
            <a:spLocks/>
          </p:cNvSpPr>
          <p:nvPr/>
        </p:nvSpPr>
        <p:spPr bwMode="auto">
          <a:xfrm>
            <a:off x="598026" y="2704104"/>
            <a:ext cx="1929292" cy="2450825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77469" y="2306889"/>
            <a:ext cx="2891545" cy="2907131"/>
            <a:chOff x="1755" y="922"/>
            <a:chExt cx="3070" cy="2775"/>
          </a:xfrm>
        </p:grpSpPr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6" name="Oval 15"/>
          <p:cNvSpPr/>
          <p:nvPr/>
        </p:nvSpPr>
        <p:spPr bwMode="auto">
          <a:xfrm>
            <a:off x="1259632" y="3829844"/>
            <a:ext cx="144016" cy="13941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115616" y="3969260"/>
            <a:ext cx="216024" cy="17982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15616" y="3884758"/>
            <a:ext cx="216024" cy="22391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53418" y="3449984"/>
            <a:ext cx="216024" cy="22391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-2281487">
            <a:off x="1279240" y="3749133"/>
            <a:ext cx="326169" cy="45719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5762329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Increase in actual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↑</a:t>
            </a:r>
            <a:r>
              <a:rPr lang="en-AU" b="1" i="1" dirty="0" smtClean="0"/>
              <a:t> </a:t>
            </a:r>
            <a:r>
              <a:rPr lang="en-AU" i="1" dirty="0" smtClean="0"/>
              <a:t>productive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i="1" dirty="0" smtClean="0"/>
              <a:t>↓ </a:t>
            </a:r>
            <a:r>
              <a:rPr lang="en-AU" i="1" dirty="0" smtClean="0"/>
              <a:t>unemployment</a:t>
            </a:r>
            <a:endParaRPr lang="en-A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5286098"/>
            <a:ext cx="279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Consumer goods</a:t>
            </a:r>
            <a:endParaRPr lang="en-A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555147" y="5190833"/>
            <a:ext cx="279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Consumer goods</a:t>
            </a:r>
            <a:endParaRPr lang="en-AU" sz="12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023380" y="2793768"/>
            <a:ext cx="279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Capital goods</a:t>
            </a:r>
            <a:endParaRPr lang="en-AU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058235" y="2743036"/>
            <a:ext cx="279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Capital goods</a:t>
            </a:r>
            <a:endParaRPr lang="en-A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820259" y="570435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Increase in potential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smtClean="0"/>
              <a:t>↑</a:t>
            </a:r>
            <a:r>
              <a:rPr lang="en-AU" b="1" i="1" dirty="0" smtClean="0"/>
              <a:t> </a:t>
            </a:r>
            <a:r>
              <a:rPr lang="en-AU" i="1" dirty="0" smtClean="0"/>
              <a:t>quantity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i="1" dirty="0"/>
              <a:t>↑</a:t>
            </a:r>
            <a:r>
              <a:rPr lang="en-AU" b="1" i="1" dirty="0" smtClean="0"/>
              <a:t> </a:t>
            </a:r>
            <a:r>
              <a:rPr lang="en-AU" i="1" dirty="0" smtClean="0"/>
              <a:t>quality of resources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80908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9" grpId="0" animBg="1"/>
      <p:bldP spid="20" grpId="0" animBg="1"/>
      <p:bldP spid="2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Economic growth – shifting the LRAS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3102" y="1261568"/>
            <a:ext cx="2980898" cy="4525962"/>
          </a:xfrm>
        </p:spPr>
        <p:txBody>
          <a:bodyPr/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dirty="0" smtClean="0"/>
              <a:t>↑ resource quantity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dirty="0" smtClean="0"/>
              <a:t>↑ resource quality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dirty="0" smtClean="0"/>
              <a:t>↑ technology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dirty="0" smtClean="0"/>
              <a:t>↑ efficiency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dirty="0" smtClean="0"/>
              <a:t>↓ natural u/e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AU" dirty="0" smtClean="0"/>
              <a:t>Institutional changes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r>
              <a:rPr lang="en-AU" dirty="0" smtClean="0"/>
              <a:t>As seen in </a:t>
            </a:r>
          </a:p>
          <a:p>
            <a:pPr marL="0" indent="0"/>
            <a:r>
              <a:rPr lang="en-AU" dirty="0" smtClean="0"/>
              <a:t>2.2 AD-AS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18458" y="1938303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18457" y="6323251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57554" y="6376623"/>
            <a:ext cx="159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526388" y="6306927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3" y="1579717"/>
            <a:ext cx="102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level</a:t>
            </a:r>
            <a:endParaRPr lang="en-AU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181243" y="2114712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18458" y="2114712"/>
            <a:ext cx="4307429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18050" y="1718217"/>
            <a:ext cx="9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SRAS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3364847" y="6350414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5887" y="5776865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endParaRPr lang="en-AU" dirty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836214" y="3900268"/>
            <a:ext cx="2604662" cy="467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62850" y="2070484"/>
            <a:ext cx="18634" cy="42085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21755" y="1720248"/>
            <a:ext cx="9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</a:t>
            </a:r>
            <a:r>
              <a:rPr lang="en-AU" dirty="0" smtClean="0"/>
              <a:t>RAS</a:t>
            </a:r>
            <a:endParaRPr lang="en-AU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044634" y="2078110"/>
            <a:ext cx="37748" cy="424804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9"/>
          <p:cNvSpPr>
            <a:spLocks noChangeArrowheads="1"/>
          </p:cNvSpPr>
          <p:nvPr/>
        </p:nvSpPr>
        <p:spPr bwMode="auto">
          <a:xfrm>
            <a:off x="3600858" y="2933196"/>
            <a:ext cx="395787" cy="205067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42827" y="1711685"/>
            <a:ext cx="9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LRAS</a:t>
            </a:r>
            <a:r>
              <a:rPr lang="en-AU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AU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53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LRAS in the long run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Both the New Classical/Monetarist and Keynesian models can shift in the long run.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What could cause potential output to increase?</a:t>
            </a:r>
          </a:p>
          <a:p>
            <a:pPr marL="0" indent="0"/>
            <a:endParaRPr lang="en-AU" b="1" dirty="0"/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in quantity of resources</a:t>
            </a:r>
          </a:p>
          <a:p>
            <a:pPr marL="457200" indent="-457200">
              <a:buFont typeface="+mj-lt"/>
              <a:buAutoNum type="arabicPeriod"/>
            </a:pP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/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" y="4086990"/>
            <a:ext cx="2581275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282892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15" y="361377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45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Increase in quality of resources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068960" cy="306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03" y="214028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93" y="4184407"/>
            <a:ext cx="439059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4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Technology improvements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2476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03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Shifting potential 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Increases in efficiency or productivity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436558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755567" cy="24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47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13872</TotalTime>
  <Words>568</Words>
  <Application>Microsoft Office PowerPoint</Application>
  <PresentationFormat>On-screen Show (4:3)</PresentationFormat>
  <Paragraphs>143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Neo Sans</vt:lpstr>
      <vt:lpstr>Times New Roman</vt:lpstr>
      <vt:lpstr>m62-black-currency</vt:lpstr>
      <vt:lpstr>3_2</vt:lpstr>
      <vt:lpstr>2_2</vt:lpstr>
      <vt:lpstr>1_It’s not the design of your template</vt:lpstr>
      <vt:lpstr>Macroeconomic</vt:lpstr>
      <vt:lpstr>Macroeconomic Objectives</vt:lpstr>
      <vt:lpstr>Economic growth - Definition</vt:lpstr>
      <vt:lpstr>Economic growth – Two sources</vt:lpstr>
      <vt:lpstr>Economic growth – shifting the LRAS</vt:lpstr>
      <vt:lpstr>Shifting LRAS in the long run</vt:lpstr>
      <vt:lpstr>Shifting potential output</vt:lpstr>
      <vt:lpstr>Shifting potential output</vt:lpstr>
      <vt:lpstr>Shifting potential output</vt:lpstr>
      <vt:lpstr>Shifting potential output</vt:lpstr>
      <vt:lpstr>Shifting potential output</vt:lpstr>
      <vt:lpstr>Shifting potential output</vt:lpstr>
      <vt:lpstr>Economic growth – The importance of investment</vt:lpstr>
      <vt:lpstr>Economic growth – The importance of investment</vt:lpstr>
      <vt:lpstr>Economic growth – The importance of investment</vt:lpstr>
      <vt:lpstr>Economic growth – The importance of investment</vt:lpstr>
      <vt:lpstr>Economic growth - questions</vt:lpstr>
      <vt:lpstr>Economic Growth - Benefits</vt:lpstr>
      <vt:lpstr>Economic Growth - Benefits</vt:lpstr>
      <vt:lpstr>Economic Growth - Benefits</vt:lpstr>
      <vt:lpstr>Economic Growth - Benefits</vt:lpstr>
      <vt:lpstr>Economic Growth - Benefits</vt:lpstr>
      <vt:lpstr>Economic Growth - Benefits</vt:lpstr>
      <vt:lpstr>Economic Growth - Costs</vt:lpstr>
      <vt:lpstr>Economic Growth - Costs</vt:lpstr>
      <vt:lpstr>Economic Growth - costs</vt:lpstr>
      <vt:lpstr>Economic Growth - Costs</vt:lpstr>
      <vt:lpstr>Economic Growth – Costs and Benefits 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225</cp:revision>
  <dcterms:created xsi:type="dcterms:W3CDTF">2013-11-05T23:10:43Z</dcterms:created>
  <dcterms:modified xsi:type="dcterms:W3CDTF">2015-07-16T05:58:28Z</dcterms:modified>
</cp:coreProperties>
</file>