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6" r:id="rId2"/>
    <p:sldMasterId id="2147483654" r:id="rId3"/>
    <p:sldMasterId id="2147483657" r:id="rId4"/>
  </p:sldMasterIdLst>
  <p:notesMasterIdLst>
    <p:notesMasterId r:id="rId23"/>
  </p:notesMasterIdLst>
  <p:handoutMasterIdLst>
    <p:handoutMasterId r:id="rId24"/>
  </p:handoutMasterIdLst>
  <p:sldIdLst>
    <p:sldId id="259" r:id="rId5"/>
    <p:sldId id="356" r:id="rId6"/>
    <p:sldId id="386" r:id="rId7"/>
    <p:sldId id="387" r:id="rId8"/>
    <p:sldId id="388" r:id="rId9"/>
    <p:sldId id="389" r:id="rId10"/>
    <p:sldId id="393" r:id="rId11"/>
    <p:sldId id="392" r:id="rId12"/>
    <p:sldId id="390" r:id="rId13"/>
    <p:sldId id="391" r:id="rId14"/>
    <p:sldId id="394" r:id="rId15"/>
    <p:sldId id="397" r:id="rId16"/>
    <p:sldId id="395" r:id="rId17"/>
    <p:sldId id="398" r:id="rId18"/>
    <p:sldId id="399" r:id="rId19"/>
    <p:sldId id="400" r:id="rId20"/>
    <p:sldId id="401" r:id="rId21"/>
    <p:sldId id="402" r:id="rId22"/>
  </p:sldIdLst>
  <p:sldSz cx="9144000" cy="6858000" type="screen4x3"/>
  <p:notesSz cx="9906000" cy="67945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B97"/>
    <a:srgbClr val="00003E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61" autoAdjust="0"/>
    <p:restoredTop sz="94660"/>
  </p:normalViewPr>
  <p:slideViewPr>
    <p:cSldViewPr>
      <p:cViewPr varScale="1">
        <p:scale>
          <a:sx n="81" d="100"/>
          <a:sy n="81" d="100"/>
        </p:scale>
        <p:origin x="106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1108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1108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7304FC-2894-4BE3-88D3-E68583326C86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063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1108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214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43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14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227388"/>
            <a:ext cx="79248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4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1108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192547-FFA7-417A-8F63-F8B7FBC53DAD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680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92547-FFA7-417A-8F63-F8B7FBC53DAD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9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t1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" y="1984375"/>
            <a:ext cx="8999538" cy="723900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1225" y="3516313"/>
            <a:ext cx="7380288" cy="674687"/>
          </a:xfrm>
        </p:spPr>
        <p:txBody>
          <a:bodyPr/>
          <a:lstStyle>
            <a:lvl1pPr marL="0" indent="0"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2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1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3812D-9F43-4150-89AB-F1AE3386429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6913" y="150813"/>
            <a:ext cx="2097087" cy="5942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50813"/>
            <a:ext cx="6138863" cy="5942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CC9D8-73E6-4477-BD0E-9034041437E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69913-B1DC-447A-91D2-B8B16A16E26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1ECC8-B253-4ECB-A077-8D58F1D7C0B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8E53B-A775-4DC8-9619-C08B15146D1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66863"/>
            <a:ext cx="39608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863" y="1566863"/>
            <a:ext cx="39624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9506F-4531-4235-B528-B4F9559EE4F6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AB4E3-D55F-4BBD-B31B-4ACC85E5797E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9060A-5D5D-4A36-9BF6-4124C2D79DE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4544C-E44A-4AE3-B0AE-5F36CBDBA4A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2DF03-EFB1-4EEB-B0F0-B60EF068EF1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39BFD-326A-4B7E-9E2D-3B5937878D7F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FD92E-2EEF-4C8A-98A2-297F7ADF4D4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092C5-FCF2-47C1-B669-1372555E510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6913" y="150813"/>
            <a:ext cx="2097087" cy="5942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50813"/>
            <a:ext cx="6138863" cy="5942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CECD-0DD3-4A7F-AC0F-5389BC363AC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CE976-7958-40FC-898A-2C80157B51E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C4644-AA5E-4398-89BC-DA9FD9558B7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A3F96-98AE-4E21-AD8A-2B9C3491D5B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66863"/>
            <a:ext cx="39608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863" y="1566863"/>
            <a:ext cx="39624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F9277-5A86-42C5-A44A-1DEC65E52EA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7B329-9516-4AFE-8D7D-9A862E261C8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90AF1-0C3E-474E-98EA-86A21432276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E675A-2446-4F2D-BE4C-923064280E8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0176A-2247-4001-B73A-1CEC618AB25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6C9B8-0C72-4AC5-B6A8-3E752D61620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DCD75-1340-4463-A4A4-5228CF682F0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91BDC-4B66-419E-BD70-209DB1F8EF6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6913" y="150813"/>
            <a:ext cx="2097087" cy="5942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50813"/>
            <a:ext cx="6138863" cy="5942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9B05C-022E-48E8-96D9-E5362DCFD97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66863"/>
            <a:ext cx="39608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863" y="1566863"/>
            <a:ext cx="39624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4C88B-376E-460C-A660-B280BD6F472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12F3A-CEEE-4D3C-8039-711440FC1E5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F6BB0-EC99-4E15-A068-983C9ECA741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0F30D-EC84-43C0-9F64-5F904060143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EFBFB-A6F9-496C-8B1A-1A9403D4DC8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C63A0-F938-4AAB-A6C2-47A25D1CBCF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://www.m62.net/" TargetMode="Externa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hyperlink" Target="http://www.m62.net/powerpoint-slides/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://www.m62.net/presentation-theory/bullet-points-dont-work/beyond-bullet-points/" TargetMode="External"/><Relationship Id="rId10" Type="http://schemas.openxmlformats.org/officeDocument/2006/relationships/slideLayout" Target="../slideLayouts/slideLayout43.xml"/><Relationship Id="rId19" Type="http://schemas.openxmlformats.org/officeDocument/2006/relationships/hyperlink" Target="http://www.m62.net/powerpoint-training/" TargetMode="Externa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0813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566863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4013" y="61309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130925"/>
            <a:ext cx="4752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135688"/>
            <a:ext cx="684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5FC783C7-A2EC-41E9-AA7B-F0D50F3E0A8B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76488" name="Picture 8" descr="M62FB&amp;F006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4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0813"/>
            <a:ext cx="8229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566863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4013" y="61309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130925"/>
            <a:ext cx="4752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2764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135688"/>
            <a:ext cx="684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63DEADC0-C932-46E8-BB52-CC605D59CE20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/>
    </p:bldLst>
  </p:timing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74440" name="Picture 8" descr="M62FB&amp;F006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44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0813"/>
            <a:ext cx="8229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566863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744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4013" y="61309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2744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130925"/>
            <a:ext cx="4752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2744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135688"/>
            <a:ext cx="684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46953A54-48A6-4925-9BE1-F6898663E197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/>
    </p:bldLst>
  </p:timing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81603" name="Rectangle 3"/>
          <p:cNvSpPr>
            <a:spLocks noChangeArrowheads="1"/>
          </p:cNvSpPr>
          <p:nvPr/>
        </p:nvSpPr>
        <p:spPr bwMode="auto">
          <a:xfrm>
            <a:off x="-93663" y="6453188"/>
            <a:ext cx="85328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/>
            <a:r>
              <a:rPr lang="en-AU" sz="1200">
                <a:solidFill>
                  <a:srgbClr val="4D4D4D"/>
                </a:solidFill>
                <a:latin typeface="Neo Sans" pitchFamily="34" charset="0"/>
              </a:rPr>
              <a:t>m62 visualcommunications is the global leader in presentation effectiveness, from offices in the UK, USA, and Singapore</a:t>
            </a:r>
          </a:p>
        </p:txBody>
      </p:sp>
      <p:pic>
        <p:nvPicPr>
          <p:cNvPr id="281604" name="Picture 4" descr="m62-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02650" y="6484938"/>
            <a:ext cx="381000" cy="257175"/>
          </a:xfrm>
          <a:prstGeom prst="rect">
            <a:avLst/>
          </a:prstGeom>
          <a:noFill/>
        </p:spPr>
      </p:pic>
      <p:pic>
        <p:nvPicPr>
          <p:cNvPr id="281605" name="Picture 5" descr="1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0350" y="777875"/>
            <a:ext cx="2000250" cy="1457325"/>
          </a:xfrm>
          <a:prstGeom prst="rect">
            <a:avLst/>
          </a:prstGeom>
          <a:noFill/>
        </p:spPr>
      </p:pic>
      <p:pic>
        <p:nvPicPr>
          <p:cNvPr id="281606" name="Picture 6" descr="2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7338" y="2673350"/>
            <a:ext cx="2000250" cy="1457325"/>
          </a:xfrm>
          <a:prstGeom prst="rect">
            <a:avLst/>
          </a:prstGeom>
          <a:noFill/>
        </p:spPr>
      </p:pic>
      <p:pic>
        <p:nvPicPr>
          <p:cNvPr id="281607" name="Picture 7" descr="3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7338" y="4568825"/>
            <a:ext cx="2000250" cy="1457325"/>
          </a:xfrm>
          <a:prstGeom prst="rect">
            <a:avLst/>
          </a:prstGeom>
          <a:noFill/>
        </p:spPr>
      </p:pic>
      <p:sp>
        <p:nvSpPr>
          <p:cNvPr id="281608" name="Text Box 8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379413" y="2290763"/>
            <a:ext cx="163671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AU" sz="1400">
                <a:solidFill>
                  <a:srgbClr val="135971"/>
                </a:solidFill>
                <a:latin typeface="Neo Sans" pitchFamily="34" charset="0"/>
              </a:rPr>
              <a:t>Beyond Bullet Points</a:t>
            </a:r>
          </a:p>
        </p:txBody>
      </p:sp>
      <p:sp>
        <p:nvSpPr>
          <p:cNvPr id="281609" name="Text Box 9">
            <a:hlinkClick r:id="rId17"/>
          </p:cNvPr>
          <p:cNvSpPr txBox="1">
            <a:spLocks noChangeArrowheads="1"/>
          </p:cNvSpPr>
          <p:nvPr/>
        </p:nvSpPr>
        <p:spPr bwMode="auto">
          <a:xfrm>
            <a:off x="379413" y="4189413"/>
            <a:ext cx="1417637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AU" sz="1400">
                <a:solidFill>
                  <a:srgbClr val="135971"/>
                </a:solidFill>
                <a:latin typeface="Neo Sans" pitchFamily="34" charset="0"/>
              </a:rPr>
              <a:t>PowerPoint Slides</a:t>
            </a:r>
          </a:p>
        </p:txBody>
      </p:sp>
      <p:sp>
        <p:nvSpPr>
          <p:cNvPr id="281610" name="Text Box 10">
            <a:hlinkClick r:id="rId19"/>
          </p:cNvPr>
          <p:cNvSpPr txBox="1">
            <a:spLocks noChangeArrowheads="1"/>
          </p:cNvSpPr>
          <p:nvPr/>
        </p:nvSpPr>
        <p:spPr bwMode="auto">
          <a:xfrm>
            <a:off x="379413" y="6084888"/>
            <a:ext cx="159861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AU" sz="1400">
                <a:solidFill>
                  <a:srgbClr val="135971"/>
                </a:solidFill>
                <a:latin typeface="Neo Sans" pitchFamily="34" charset="0"/>
              </a:rPr>
              <a:t>PowerPoint Training</a:t>
            </a:r>
          </a:p>
        </p:txBody>
      </p:sp>
      <p:pic>
        <p:nvPicPr>
          <p:cNvPr id="281611" name="Picture 11" descr="b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20950" y="777875"/>
            <a:ext cx="6362700" cy="5248275"/>
          </a:xfrm>
          <a:prstGeom prst="rect">
            <a:avLst/>
          </a:prstGeom>
          <a:noFill/>
        </p:spPr>
      </p:pic>
      <p:sp>
        <p:nvSpPr>
          <p:cNvPr id="281612" name="Text Box 12"/>
          <p:cNvSpPr txBox="1">
            <a:spLocks noChangeArrowheads="1"/>
          </p:cNvSpPr>
          <p:nvPr/>
        </p:nvSpPr>
        <p:spPr bwMode="auto">
          <a:xfrm>
            <a:off x="28575" y="188913"/>
            <a:ext cx="91154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n-AU" sz="2100">
                <a:solidFill>
                  <a:srgbClr val="333333"/>
                </a:solidFill>
                <a:latin typeface="Neo Sans" pitchFamily="34" charset="0"/>
              </a:rPr>
              <a:t>It’s not the </a:t>
            </a:r>
            <a:r>
              <a:rPr lang="en-AU" sz="2100" b="1">
                <a:solidFill>
                  <a:srgbClr val="333333"/>
                </a:solidFill>
                <a:latin typeface="Neo Sans" pitchFamily="34" charset="0"/>
              </a:rPr>
              <a:t>design</a:t>
            </a:r>
            <a:r>
              <a:rPr lang="en-AU" sz="2100">
                <a:solidFill>
                  <a:srgbClr val="333333"/>
                </a:solidFill>
                <a:latin typeface="Neo Sans" pitchFamily="34" charset="0"/>
              </a:rPr>
              <a:t> of your template, it’s what you </a:t>
            </a:r>
            <a:r>
              <a:rPr lang="en-AU" sz="2100" b="1">
                <a:solidFill>
                  <a:srgbClr val="333333"/>
                </a:solidFill>
                <a:latin typeface="Neo Sans" pitchFamily="34" charset="0"/>
              </a:rPr>
              <a:t>do with it</a:t>
            </a:r>
            <a:r>
              <a:rPr lang="en-AU" sz="2100">
                <a:solidFill>
                  <a:srgbClr val="333333"/>
                </a:solidFill>
                <a:latin typeface="Neo Sans" pitchFamily="34" charset="0"/>
              </a:rPr>
              <a:t> that counts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18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21.jpg"/><Relationship Id="rId4" Type="http://schemas.openxmlformats.org/officeDocument/2006/relationships/image" Target="../media/image1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620688"/>
            <a:ext cx="8999538" cy="723900"/>
          </a:xfrm>
          <a:ln/>
        </p:spPr>
        <p:txBody>
          <a:bodyPr/>
          <a:lstStyle/>
          <a:p>
            <a:r>
              <a:rPr lang="en-AU" dirty="0" smtClean="0"/>
              <a:t>Macroeconomic</a:t>
            </a:r>
            <a:endParaRPr lang="en-US" dirty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	</a:t>
            </a:r>
          </a:p>
          <a:p>
            <a:endParaRPr lang="en-A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6881" y="5683345"/>
            <a:ext cx="899953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9pPr>
          </a:lstStyle>
          <a:p>
            <a:r>
              <a:rPr lang="en-AU" sz="3200" kern="0" dirty="0" smtClean="0"/>
              <a:t>2.3</a:t>
            </a:r>
            <a:endParaRPr lang="en-US" sz="32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372672" cy="424072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5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Indicators of income equality/inequality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 smtClean="0"/>
              <a:t>Quintiles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 smtClean="0"/>
              <a:t>Deciles</a:t>
            </a:r>
          </a:p>
          <a:p>
            <a:pPr marL="0" indent="0"/>
            <a:endParaRPr lang="en-A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 smtClean="0"/>
              <a:t>Lorenz curve</a:t>
            </a:r>
          </a:p>
          <a:p>
            <a:pPr marL="0" indent="0"/>
            <a:endParaRPr lang="en-A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 smtClean="0"/>
              <a:t>Gini Coefficient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556776"/>
      </p:ext>
    </p:extLst>
  </p:cSld>
  <p:clrMapOvr>
    <a:masterClrMapping/>
  </p:clrMapOvr>
  <p:transition advTm="440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Quintiles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08720"/>
            <a:ext cx="8075613" cy="4525962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50" y="764704"/>
            <a:ext cx="8798713" cy="5256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63093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Deciles are the same concept, divided into tenths rather than fifths</a:t>
            </a:r>
            <a:endParaRPr lang="en-AU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783342"/>
      </p:ext>
    </p:extLst>
  </p:cSld>
  <p:clrMapOvr>
    <a:masterClrMapping/>
  </p:clrMapOvr>
  <p:transition advTm="385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0" y="1000125"/>
            <a:ext cx="5083175" cy="5083175"/>
            <a:chOff x="2029" y="568"/>
            <a:chExt cx="3202" cy="3202"/>
          </a:xfrm>
        </p:grpSpPr>
        <p:sp>
          <p:nvSpPr>
            <p:cNvPr id="10252" name="Rectangle 3"/>
            <p:cNvSpPr>
              <a:spLocks noChangeArrowheads="1"/>
            </p:cNvSpPr>
            <p:nvPr/>
          </p:nvSpPr>
          <p:spPr bwMode="auto">
            <a:xfrm>
              <a:off x="2029" y="568"/>
              <a:ext cx="3202" cy="3202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0253" name="Line 4"/>
            <p:cNvSpPr>
              <a:spLocks noChangeShapeType="1"/>
            </p:cNvSpPr>
            <p:nvPr/>
          </p:nvSpPr>
          <p:spPr bwMode="auto">
            <a:xfrm flipV="1">
              <a:off x="2029" y="576"/>
              <a:ext cx="3192" cy="319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286000" y="6135688"/>
            <a:ext cx="5413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 dirty="0"/>
              <a:t>              20               40                60                  80                  100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597025" y="908050"/>
            <a:ext cx="485775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/>
              <a:t>100</a:t>
            </a:r>
          </a:p>
          <a:p>
            <a:endParaRPr lang="en-US" altLang="en-US" sz="1600" b="1"/>
          </a:p>
          <a:p>
            <a:endParaRPr lang="en-US" altLang="en-US" sz="1800" b="1"/>
          </a:p>
          <a:p>
            <a:endParaRPr lang="en-US" altLang="en-US" sz="1600" b="1"/>
          </a:p>
          <a:p>
            <a:r>
              <a:rPr lang="en-US" altLang="en-US" sz="1600" b="1"/>
              <a:t>  80</a:t>
            </a:r>
          </a:p>
          <a:p>
            <a:endParaRPr lang="en-US" altLang="en-US" sz="1600" b="1"/>
          </a:p>
          <a:p>
            <a:endParaRPr lang="en-US" altLang="en-US" sz="1800" b="1"/>
          </a:p>
          <a:p>
            <a:endParaRPr lang="en-US" altLang="en-US" sz="1600" b="1"/>
          </a:p>
          <a:p>
            <a:r>
              <a:rPr lang="en-US" altLang="en-US" sz="1600" b="1"/>
              <a:t>  60</a:t>
            </a:r>
          </a:p>
          <a:p>
            <a:endParaRPr lang="en-US" altLang="en-US" sz="1800" b="1"/>
          </a:p>
          <a:p>
            <a:endParaRPr lang="en-US" altLang="en-US" sz="1600" b="1"/>
          </a:p>
          <a:p>
            <a:endParaRPr lang="en-US" altLang="en-US" sz="1600" b="1"/>
          </a:p>
          <a:p>
            <a:r>
              <a:rPr lang="en-US" altLang="en-US" sz="1600" b="1"/>
              <a:t>  40</a:t>
            </a:r>
          </a:p>
          <a:p>
            <a:endParaRPr lang="en-US" altLang="en-US" sz="1800" b="1"/>
          </a:p>
          <a:p>
            <a:endParaRPr lang="en-US" altLang="en-US" sz="1600" b="1"/>
          </a:p>
          <a:p>
            <a:endParaRPr lang="en-US" altLang="en-US" sz="1600" b="1"/>
          </a:p>
          <a:p>
            <a:r>
              <a:rPr lang="en-US" altLang="en-US" sz="1600" b="1"/>
              <a:t>  20</a:t>
            </a:r>
          </a:p>
          <a:p>
            <a:r>
              <a:rPr lang="en-US" altLang="en-US" sz="1600" b="1"/>
              <a:t> </a:t>
            </a:r>
          </a:p>
          <a:p>
            <a:endParaRPr lang="en-US" altLang="en-US" sz="1800" b="1"/>
          </a:p>
          <a:p>
            <a:endParaRPr lang="en-US" altLang="en-US" sz="1600" b="1"/>
          </a:p>
          <a:p>
            <a:r>
              <a:rPr lang="en-US" altLang="en-US" sz="1600" b="1"/>
              <a:t>     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958975" y="6003925"/>
            <a:ext cx="282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/>
              <a:t>0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717026" y="6382388"/>
            <a:ext cx="505830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/>
              <a:t>Cumulative percentage </a:t>
            </a:r>
            <a:r>
              <a:rPr lang="en-US" altLang="en-US" b="1" dirty="0"/>
              <a:t>of </a:t>
            </a:r>
            <a:r>
              <a:rPr lang="en-US" altLang="en-US" b="1" dirty="0" smtClean="0"/>
              <a:t>population</a:t>
            </a:r>
            <a:endParaRPr lang="en-US" altLang="en-US" b="1" dirty="0"/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 rot="-5400000">
            <a:off x="-998607" y="3153413"/>
            <a:ext cx="468961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/>
              <a:t>Cumulative percentage </a:t>
            </a:r>
            <a:r>
              <a:rPr lang="en-US" altLang="en-US" b="1" dirty="0"/>
              <a:t>of Income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2365375" y="2271713"/>
            <a:ext cx="26590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99"/>
                </a:solidFill>
              </a:rPr>
              <a:t>Perfect Equality</a:t>
            </a: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3646488" y="2824163"/>
            <a:ext cx="903287" cy="903287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4400" y="150813"/>
            <a:ext cx="8229600" cy="4699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9pPr>
          </a:lstStyle>
          <a:p>
            <a:r>
              <a:rPr lang="en-AU" kern="0" smtClean="0"/>
              <a:t>Lorenz curve</a:t>
            </a:r>
            <a:endParaRPr lang="en-AU" kern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673101"/>
            <a:ext cx="1524000" cy="2286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808353"/>
      </p:ext>
    </p:extLst>
  </p:cSld>
  <p:clrMapOvr>
    <a:masterClrMapping/>
  </p:clrMapOvr>
  <p:transition spd="med" advTm="42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269" grpId="0" autoUpdateAnimBg="0"/>
      <p:bldP spid="11270" grpId="0" autoUpdateAnimBg="0"/>
      <p:bldP spid="11271" grpId="0" autoUpdateAnimBg="0"/>
      <p:bldP spid="11272" grpId="0" autoUpdateAnimBg="0"/>
      <p:bldP spid="11273" grpId="0" autoUpdateAnimBg="0"/>
      <p:bldP spid="11274" grpId="0" autoUpdateAnimBg="0"/>
      <p:bldP spid="112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Lorenz curve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35696" y="908720"/>
            <a:ext cx="5985430" cy="5688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67036"/>
            <a:ext cx="1524000" cy="2286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27400"/>
      </p:ext>
    </p:extLst>
  </p:cSld>
  <p:clrMapOvr>
    <a:masterClrMapping/>
  </p:clrMapOvr>
  <p:transition advTm="360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78978" y="907132"/>
            <a:ext cx="4995862" cy="5076825"/>
            <a:chOff x="2068" y="557"/>
            <a:chExt cx="3147" cy="3198"/>
          </a:xfrm>
        </p:grpSpPr>
        <p:sp>
          <p:nvSpPr>
            <p:cNvPr id="11289" name="Freeform 3"/>
            <p:cNvSpPr>
              <a:spLocks/>
            </p:cNvSpPr>
            <p:nvPr/>
          </p:nvSpPr>
          <p:spPr bwMode="auto">
            <a:xfrm>
              <a:off x="2068" y="557"/>
              <a:ext cx="3147" cy="3190"/>
            </a:xfrm>
            <a:custGeom>
              <a:avLst/>
              <a:gdLst>
                <a:gd name="T0" fmla="*/ 0 w 6366"/>
                <a:gd name="T1" fmla="*/ 106 h 6296"/>
                <a:gd name="T2" fmla="*/ 93 w 6366"/>
                <a:gd name="T3" fmla="*/ 0 h 6296"/>
                <a:gd name="T4" fmla="*/ 86 w 6366"/>
                <a:gd name="T5" fmla="*/ 25 h 6296"/>
                <a:gd name="T6" fmla="*/ 75 w 6366"/>
                <a:gd name="T7" fmla="*/ 46 h 6296"/>
                <a:gd name="T8" fmla="*/ 64 w 6366"/>
                <a:gd name="T9" fmla="*/ 62 h 6296"/>
                <a:gd name="T10" fmla="*/ 54 w 6366"/>
                <a:gd name="T11" fmla="*/ 74 h 6296"/>
                <a:gd name="T12" fmla="*/ 47 w 6366"/>
                <a:gd name="T13" fmla="*/ 80 h 6296"/>
                <a:gd name="T14" fmla="*/ 38 w 6366"/>
                <a:gd name="T15" fmla="*/ 88 h 6296"/>
                <a:gd name="T16" fmla="*/ 24 w 6366"/>
                <a:gd name="T17" fmla="*/ 97 h 6296"/>
                <a:gd name="T18" fmla="*/ 13 w 6366"/>
                <a:gd name="T19" fmla="*/ 103 h 6296"/>
                <a:gd name="T20" fmla="*/ 5 w 6366"/>
                <a:gd name="T21" fmla="*/ 105 h 6296"/>
                <a:gd name="T22" fmla="*/ 0 w 6366"/>
                <a:gd name="T23" fmla="*/ 106 h 6296"/>
                <a:gd name="T24" fmla="*/ 0 w 6366"/>
                <a:gd name="T25" fmla="*/ 106 h 62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66"/>
                <a:gd name="T40" fmla="*/ 0 h 6296"/>
                <a:gd name="T41" fmla="*/ 6366 w 6366"/>
                <a:gd name="T42" fmla="*/ 6296 h 62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66" h="6296">
                  <a:moveTo>
                    <a:pt x="0" y="6296"/>
                  </a:moveTo>
                  <a:lnTo>
                    <a:pt x="6366" y="0"/>
                  </a:lnTo>
                  <a:lnTo>
                    <a:pt x="5880" y="1484"/>
                  </a:lnTo>
                  <a:lnTo>
                    <a:pt x="5139" y="2738"/>
                  </a:lnTo>
                  <a:lnTo>
                    <a:pt x="4398" y="3685"/>
                  </a:lnTo>
                  <a:lnTo>
                    <a:pt x="3682" y="4376"/>
                  </a:lnTo>
                  <a:lnTo>
                    <a:pt x="3247" y="4709"/>
                  </a:lnTo>
                  <a:lnTo>
                    <a:pt x="2582" y="5195"/>
                  </a:lnTo>
                  <a:lnTo>
                    <a:pt x="1661" y="5708"/>
                  </a:lnTo>
                  <a:lnTo>
                    <a:pt x="895" y="6066"/>
                  </a:lnTo>
                  <a:lnTo>
                    <a:pt x="358" y="6194"/>
                  </a:lnTo>
                  <a:lnTo>
                    <a:pt x="50" y="6271"/>
                  </a:lnTo>
                  <a:lnTo>
                    <a:pt x="0" y="6296"/>
                  </a:lnTo>
                  <a:close/>
                </a:path>
              </a:pathLst>
            </a:custGeom>
            <a:noFill/>
            <a:ln w="11113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290" name="Freeform 4"/>
            <p:cNvSpPr>
              <a:spLocks/>
            </p:cNvSpPr>
            <p:nvPr/>
          </p:nvSpPr>
          <p:spPr bwMode="auto">
            <a:xfrm>
              <a:off x="2073" y="621"/>
              <a:ext cx="3137" cy="3134"/>
            </a:xfrm>
            <a:custGeom>
              <a:avLst/>
              <a:gdLst>
                <a:gd name="T0" fmla="*/ 0 w 3137"/>
                <a:gd name="T1" fmla="*/ 3133 h 3134"/>
                <a:gd name="T2" fmla="*/ 284 w 3137"/>
                <a:gd name="T3" fmla="*/ 3050 h 3134"/>
                <a:gd name="T4" fmla="*/ 559 w 3137"/>
                <a:gd name="T5" fmla="*/ 2949 h 3134"/>
                <a:gd name="T6" fmla="*/ 825 w 3137"/>
                <a:gd name="T7" fmla="*/ 2830 h 3134"/>
                <a:gd name="T8" fmla="*/ 1082 w 3137"/>
                <a:gd name="T9" fmla="*/ 2693 h 3134"/>
                <a:gd name="T10" fmla="*/ 1327 w 3137"/>
                <a:gd name="T11" fmla="*/ 2542 h 3134"/>
                <a:gd name="T12" fmla="*/ 1562 w 3137"/>
                <a:gd name="T13" fmla="*/ 2374 h 3134"/>
                <a:gd name="T14" fmla="*/ 1784 w 3137"/>
                <a:gd name="T15" fmla="*/ 2192 h 3134"/>
                <a:gd name="T16" fmla="*/ 1995 w 3137"/>
                <a:gd name="T17" fmla="*/ 1995 h 3134"/>
                <a:gd name="T18" fmla="*/ 2191 w 3137"/>
                <a:gd name="T19" fmla="*/ 1786 h 3134"/>
                <a:gd name="T20" fmla="*/ 2374 w 3137"/>
                <a:gd name="T21" fmla="*/ 1563 h 3134"/>
                <a:gd name="T22" fmla="*/ 2541 w 3137"/>
                <a:gd name="T23" fmla="*/ 1328 h 3134"/>
                <a:gd name="T24" fmla="*/ 2694 w 3137"/>
                <a:gd name="T25" fmla="*/ 1082 h 3134"/>
                <a:gd name="T26" fmla="*/ 2830 w 3137"/>
                <a:gd name="T27" fmla="*/ 827 h 3134"/>
                <a:gd name="T28" fmla="*/ 2950 w 3137"/>
                <a:gd name="T29" fmla="*/ 561 h 3134"/>
                <a:gd name="T30" fmla="*/ 3051 w 3137"/>
                <a:gd name="T31" fmla="*/ 285 h 3134"/>
                <a:gd name="T32" fmla="*/ 3136 w 3137"/>
                <a:gd name="T33" fmla="*/ 0 h 31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37"/>
                <a:gd name="T52" fmla="*/ 0 h 3134"/>
                <a:gd name="T53" fmla="*/ 3137 w 3137"/>
                <a:gd name="T54" fmla="*/ 3134 h 31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37" h="3134">
                  <a:moveTo>
                    <a:pt x="0" y="3133"/>
                  </a:moveTo>
                  <a:lnTo>
                    <a:pt x="284" y="3050"/>
                  </a:lnTo>
                  <a:lnTo>
                    <a:pt x="559" y="2949"/>
                  </a:lnTo>
                  <a:lnTo>
                    <a:pt x="825" y="2830"/>
                  </a:lnTo>
                  <a:lnTo>
                    <a:pt x="1082" y="2693"/>
                  </a:lnTo>
                  <a:lnTo>
                    <a:pt x="1327" y="2542"/>
                  </a:lnTo>
                  <a:lnTo>
                    <a:pt x="1562" y="2374"/>
                  </a:lnTo>
                  <a:lnTo>
                    <a:pt x="1784" y="2192"/>
                  </a:lnTo>
                  <a:lnTo>
                    <a:pt x="1995" y="1995"/>
                  </a:lnTo>
                  <a:lnTo>
                    <a:pt x="2191" y="1786"/>
                  </a:lnTo>
                  <a:lnTo>
                    <a:pt x="2374" y="1563"/>
                  </a:lnTo>
                  <a:lnTo>
                    <a:pt x="2541" y="1328"/>
                  </a:lnTo>
                  <a:lnTo>
                    <a:pt x="2694" y="1082"/>
                  </a:lnTo>
                  <a:lnTo>
                    <a:pt x="2830" y="827"/>
                  </a:lnTo>
                  <a:lnTo>
                    <a:pt x="2950" y="561"/>
                  </a:lnTo>
                  <a:lnTo>
                    <a:pt x="3051" y="285"/>
                  </a:lnTo>
                  <a:lnTo>
                    <a:pt x="3136" y="0"/>
                  </a:lnTo>
                </a:path>
              </a:pathLst>
            </a:custGeom>
            <a:noFill/>
            <a:ln w="762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</p:grpSp>
      <p:grpSp>
        <p:nvGrpSpPr>
          <p:cNvPr id="11267" name="Group 5"/>
          <p:cNvGrpSpPr>
            <a:grpSpLocks/>
          </p:cNvGrpSpPr>
          <p:nvPr/>
        </p:nvGrpSpPr>
        <p:grpSpPr bwMode="auto">
          <a:xfrm>
            <a:off x="1202773" y="926182"/>
            <a:ext cx="5083175" cy="5083175"/>
            <a:chOff x="2029" y="568"/>
            <a:chExt cx="3202" cy="3202"/>
          </a:xfrm>
        </p:grpSpPr>
        <p:sp>
          <p:nvSpPr>
            <p:cNvPr id="11287" name="Rectangle 6"/>
            <p:cNvSpPr>
              <a:spLocks noChangeArrowheads="1"/>
            </p:cNvSpPr>
            <p:nvPr/>
          </p:nvSpPr>
          <p:spPr bwMode="auto">
            <a:xfrm>
              <a:off x="2029" y="568"/>
              <a:ext cx="3202" cy="3202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11288" name="Line 7"/>
            <p:cNvSpPr>
              <a:spLocks noChangeShapeType="1"/>
            </p:cNvSpPr>
            <p:nvPr/>
          </p:nvSpPr>
          <p:spPr bwMode="auto">
            <a:xfrm flipV="1">
              <a:off x="2029" y="576"/>
              <a:ext cx="3192" cy="319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596347" y="806884"/>
            <a:ext cx="485775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600" b="1" dirty="0"/>
              <a:t>100</a:t>
            </a:r>
          </a:p>
          <a:p>
            <a:pPr algn="r"/>
            <a:endParaRPr lang="en-US" altLang="en-US" sz="1600" b="1" dirty="0"/>
          </a:p>
          <a:p>
            <a:pPr algn="r"/>
            <a:endParaRPr lang="en-US" altLang="en-US" sz="1800" b="1" dirty="0"/>
          </a:p>
          <a:p>
            <a:pPr algn="r"/>
            <a:endParaRPr lang="en-US" altLang="en-US" sz="1600" b="1" dirty="0"/>
          </a:p>
          <a:p>
            <a:pPr algn="r"/>
            <a:r>
              <a:rPr lang="en-US" altLang="en-US" sz="1600" b="1" dirty="0"/>
              <a:t>  80</a:t>
            </a:r>
          </a:p>
          <a:p>
            <a:pPr algn="r"/>
            <a:endParaRPr lang="en-US" altLang="en-US" sz="1600" b="1" dirty="0"/>
          </a:p>
          <a:p>
            <a:pPr algn="r"/>
            <a:endParaRPr lang="en-US" altLang="en-US" sz="1800" b="1" dirty="0"/>
          </a:p>
          <a:p>
            <a:pPr algn="r"/>
            <a:endParaRPr lang="en-US" altLang="en-US" sz="1600" b="1" dirty="0"/>
          </a:p>
          <a:p>
            <a:pPr algn="r"/>
            <a:r>
              <a:rPr lang="en-US" altLang="en-US" sz="1600" b="1" dirty="0"/>
              <a:t>  60</a:t>
            </a:r>
          </a:p>
          <a:p>
            <a:pPr algn="r"/>
            <a:endParaRPr lang="en-US" altLang="en-US" sz="1800" b="1" dirty="0"/>
          </a:p>
          <a:p>
            <a:pPr algn="r"/>
            <a:r>
              <a:rPr lang="en-US" altLang="en-US" sz="1600" b="1" dirty="0">
                <a:solidFill>
                  <a:srgbClr val="990000"/>
                </a:solidFill>
              </a:rPr>
              <a:t>55</a:t>
            </a:r>
          </a:p>
          <a:p>
            <a:pPr algn="r"/>
            <a:endParaRPr lang="en-US" altLang="en-US" sz="1600" b="1" dirty="0"/>
          </a:p>
          <a:p>
            <a:pPr algn="r"/>
            <a:r>
              <a:rPr lang="en-US" altLang="en-US" sz="1600" b="1" dirty="0"/>
              <a:t>  40</a:t>
            </a:r>
          </a:p>
          <a:p>
            <a:pPr algn="r"/>
            <a:endParaRPr lang="en-US" altLang="en-US" sz="1800" b="1" dirty="0"/>
          </a:p>
          <a:p>
            <a:pPr algn="r"/>
            <a:r>
              <a:rPr lang="en-US" altLang="en-US" sz="1600" b="1" dirty="0">
                <a:solidFill>
                  <a:srgbClr val="990000"/>
                </a:solidFill>
              </a:rPr>
              <a:t>30</a:t>
            </a:r>
          </a:p>
          <a:p>
            <a:pPr algn="r"/>
            <a:endParaRPr lang="en-US" altLang="en-US" sz="1600" b="1" dirty="0"/>
          </a:p>
          <a:p>
            <a:pPr algn="r"/>
            <a:r>
              <a:rPr lang="en-US" altLang="en-US" sz="1600" b="1" dirty="0"/>
              <a:t>  20</a:t>
            </a:r>
          </a:p>
          <a:p>
            <a:pPr algn="r"/>
            <a:r>
              <a:rPr lang="en-US" altLang="en-US" sz="1600" b="1" dirty="0">
                <a:solidFill>
                  <a:srgbClr val="990000"/>
                </a:solidFill>
              </a:rPr>
              <a:t>15</a:t>
            </a:r>
          </a:p>
          <a:p>
            <a:pPr algn="r"/>
            <a:endParaRPr lang="en-US" altLang="en-US" sz="1800" b="1" dirty="0"/>
          </a:p>
          <a:p>
            <a:pPr algn="r"/>
            <a:r>
              <a:rPr lang="en-US" altLang="en-US" sz="1600" b="1" dirty="0">
                <a:solidFill>
                  <a:srgbClr val="990000"/>
                </a:solidFill>
              </a:rPr>
              <a:t>5</a:t>
            </a:r>
          </a:p>
          <a:p>
            <a:pPr algn="r"/>
            <a:r>
              <a:rPr lang="en-US" altLang="en-US" sz="1600" b="1" dirty="0"/>
              <a:t>     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925517" y="5981419"/>
            <a:ext cx="282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/>
              <a:t>0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1468939" y="6314794"/>
            <a:ext cx="505830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/>
              <a:t>Cumulative percentage of population</a:t>
            </a:r>
            <a:endParaRPr lang="en-US" altLang="en-US" b="1" dirty="0"/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 rot="-5400000">
            <a:off x="-2025729" y="3079470"/>
            <a:ext cx="457740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smtClean="0"/>
              <a:t>Cumulative percentage of income</a:t>
            </a:r>
            <a:endParaRPr lang="en-US" altLang="en-US" b="1" dirty="0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V="1">
            <a:off x="2066373" y="5728370"/>
            <a:ext cx="0" cy="233362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V="1">
            <a:off x="3001411" y="5258470"/>
            <a:ext cx="0" cy="7254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 flipV="1">
            <a:off x="1202773" y="5734720"/>
            <a:ext cx="9001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flipV="1">
            <a:off x="1109111" y="5247357"/>
            <a:ext cx="1901825" cy="1587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 flipV="1">
            <a:off x="1159911" y="4528220"/>
            <a:ext cx="2903537" cy="1587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 flipV="1">
            <a:off x="4096786" y="4482182"/>
            <a:ext cx="0" cy="147955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 flipV="1">
            <a:off x="1217061" y="3404270"/>
            <a:ext cx="3978275" cy="15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 flipV="1">
            <a:off x="5120723" y="3386807"/>
            <a:ext cx="14288" cy="2611438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1282148" y="2197770"/>
            <a:ext cx="26590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99"/>
                </a:solidFill>
              </a:rPr>
              <a:t>Perfect Equality</a:t>
            </a:r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1356761" y="978570"/>
            <a:ext cx="35036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CC0000"/>
                </a:solidFill>
              </a:rPr>
              <a:t>Lorenz Curve</a:t>
            </a:r>
          </a:p>
          <a:p>
            <a:r>
              <a:rPr lang="en-US" altLang="en-US" sz="2800" b="1">
                <a:solidFill>
                  <a:srgbClr val="CC0000"/>
                </a:solidFill>
              </a:rPr>
              <a:t>   (actual distribution)</a:t>
            </a:r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>
            <a:off x="4190448" y="1891382"/>
            <a:ext cx="1112838" cy="1042988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1285" name="Line 25"/>
          <p:cNvSpPr>
            <a:spLocks noChangeShapeType="1"/>
          </p:cNvSpPr>
          <p:nvPr/>
        </p:nvSpPr>
        <p:spPr bwMode="auto">
          <a:xfrm>
            <a:off x="2563261" y="2750220"/>
            <a:ext cx="903287" cy="903287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09111" y="6077395"/>
            <a:ext cx="5413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 dirty="0"/>
              <a:t>              20               40                60                  80                  100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676189"/>
              </p:ext>
            </p:extLst>
          </p:nvPr>
        </p:nvGraphicFramePr>
        <p:xfrm>
          <a:off x="6432356" y="1453756"/>
          <a:ext cx="2507538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769"/>
                <a:gridCol w="1253769"/>
              </a:tblGrid>
              <a:tr h="382502">
                <a:tc>
                  <a:txBody>
                    <a:bodyPr/>
                    <a:lstStyle/>
                    <a:p>
                      <a:r>
                        <a:rPr lang="en-AU" dirty="0" smtClean="0"/>
                        <a:t>Quintile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Income share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Poorest </a:t>
                      </a:r>
                    </a:p>
                    <a:p>
                      <a:r>
                        <a:rPr lang="en-AU" dirty="0" smtClean="0"/>
                        <a:t>20%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5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Second 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10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Third</a:t>
                      </a:r>
                      <a:r>
                        <a:rPr lang="en-AU" baseline="0" dirty="0" smtClean="0"/>
                        <a:t> </a:t>
                      </a:r>
                    </a:p>
                    <a:p>
                      <a:r>
                        <a:rPr lang="en-AU" baseline="0" dirty="0" smtClean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15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baseline="0" dirty="0" smtClean="0"/>
                        <a:t>Fourth 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25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baseline="0" dirty="0" smtClean="0"/>
                        <a:t>Richest 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45</a:t>
                      </a:r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13310" y="663575"/>
            <a:ext cx="266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Country B </a:t>
            </a:r>
            <a:endParaRPr lang="en-AU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14400" y="150813"/>
            <a:ext cx="8229600" cy="4699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9pPr>
          </a:lstStyle>
          <a:p>
            <a:r>
              <a:rPr lang="en-AU" kern="0" smtClean="0"/>
              <a:t>Lorenz curve</a:t>
            </a:r>
            <a:endParaRPr lang="en-AU" kern="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756820"/>
      </p:ext>
    </p:extLst>
  </p:cSld>
  <p:clrMapOvr>
    <a:masterClrMapping/>
  </p:clrMapOvr>
  <p:transition spd="slow" advTm="5327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302" grpId="0" animBg="1"/>
      <p:bldP spid="12303" grpId="0" animBg="1"/>
      <p:bldP spid="12304" grpId="0" animBg="1"/>
      <p:bldP spid="12305" grpId="0" animBg="1"/>
      <p:bldP spid="12306" grpId="0" animBg="1"/>
      <p:bldP spid="12307" grpId="0" animBg="1"/>
      <p:bldP spid="12308" grpId="0" animBg="1"/>
      <p:bldP spid="12309" grpId="0" animBg="1"/>
      <p:bldP spid="12311" grpId="0" autoUpdateAnimBg="0"/>
      <p:bldP spid="123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7" name="Freeform 27"/>
          <p:cNvSpPr>
            <a:spLocks/>
          </p:cNvSpPr>
          <p:nvPr/>
        </p:nvSpPr>
        <p:spPr bwMode="auto">
          <a:xfrm>
            <a:off x="2286000" y="1066800"/>
            <a:ext cx="5029200" cy="5029200"/>
          </a:xfrm>
          <a:custGeom>
            <a:avLst/>
            <a:gdLst>
              <a:gd name="T0" fmla="*/ 0 w 3168"/>
              <a:gd name="T1" fmla="*/ 3168 h 3168"/>
              <a:gd name="T2" fmla="*/ 3168 w 3168"/>
              <a:gd name="T3" fmla="*/ 0 h 3168"/>
              <a:gd name="T4" fmla="*/ 3072 w 3168"/>
              <a:gd name="T5" fmla="*/ 384 h 3168"/>
              <a:gd name="T6" fmla="*/ 2928 w 3168"/>
              <a:gd name="T7" fmla="*/ 720 h 3168"/>
              <a:gd name="T8" fmla="*/ 2688 w 3168"/>
              <a:gd name="T9" fmla="*/ 1200 h 3168"/>
              <a:gd name="T10" fmla="*/ 2304 w 3168"/>
              <a:gd name="T11" fmla="*/ 1680 h 3168"/>
              <a:gd name="T12" fmla="*/ 2016 w 3168"/>
              <a:gd name="T13" fmla="*/ 2016 h 3168"/>
              <a:gd name="T14" fmla="*/ 1584 w 3168"/>
              <a:gd name="T15" fmla="*/ 2352 h 3168"/>
              <a:gd name="T16" fmla="*/ 1104 w 3168"/>
              <a:gd name="T17" fmla="*/ 2688 h 3168"/>
              <a:gd name="T18" fmla="*/ 624 w 3168"/>
              <a:gd name="T19" fmla="*/ 2928 h 3168"/>
              <a:gd name="T20" fmla="*/ 0 w 3168"/>
              <a:gd name="T21" fmla="*/ 3168 h 3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68" h="3168">
                <a:moveTo>
                  <a:pt x="0" y="3168"/>
                </a:moveTo>
                <a:lnTo>
                  <a:pt x="3168" y="0"/>
                </a:lnTo>
                <a:lnTo>
                  <a:pt x="3072" y="384"/>
                </a:lnTo>
                <a:lnTo>
                  <a:pt x="2928" y="720"/>
                </a:lnTo>
                <a:lnTo>
                  <a:pt x="2688" y="1200"/>
                </a:lnTo>
                <a:lnTo>
                  <a:pt x="2304" y="1680"/>
                </a:lnTo>
                <a:lnTo>
                  <a:pt x="2016" y="2016"/>
                </a:lnTo>
                <a:lnTo>
                  <a:pt x="1584" y="2352"/>
                </a:lnTo>
                <a:lnTo>
                  <a:pt x="1104" y="2688"/>
                </a:lnTo>
                <a:lnTo>
                  <a:pt x="624" y="2928"/>
                </a:lnTo>
                <a:lnTo>
                  <a:pt x="0" y="316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51088" y="982663"/>
            <a:ext cx="4995862" cy="5076825"/>
            <a:chOff x="2068" y="557"/>
            <a:chExt cx="3147" cy="3198"/>
          </a:xfrm>
        </p:grpSpPr>
        <p:sp>
          <p:nvSpPr>
            <p:cNvPr id="46083" name="Freeform 3"/>
            <p:cNvSpPr>
              <a:spLocks/>
            </p:cNvSpPr>
            <p:nvPr/>
          </p:nvSpPr>
          <p:spPr bwMode="auto">
            <a:xfrm>
              <a:off x="2068" y="557"/>
              <a:ext cx="3147" cy="3190"/>
            </a:xfrm>
            <a:custGeom>
              <a:avLst/>
              <a:gdLst>
                <a:gd name="T0" fmla="*/ 0 w 6366"/>
                <a:gd name="T1" fmla="*/ 106 h 6296"/>
                <a:gd name="T2" fmla="*/ 93 w 6366"/>
                <a:gd name="T3" fmla="*/ 0 h 6296"/>
                <a:gd name="T4" fmla="*/ 86 w 6366"/>
                <a:gd name="T5" fmla="*/ 25 h 6296"/>
                <a:gd name="T6" fmla="*/ 75 w 6366"/>
                <a:gd name="T7" fmla="*/ 46 h 6296"/>
                <a:gd name="T8" fmla="*/ 64 w 6366"/>
                <a:gd name="T9" fmla="*/ 62 h 6296"/>
                <a:gd name="T10" fmla="*/ 54 w 6366"/>
                <a:gd name="T11" fmla="*/ 74 h 6296"/>
                <a:gd name="T12" fmla="*/ 47 w 6366"/>
                <a:gd name="T13" fmla="*/ 80 h 6296"/>
                <a:gd name="T14" fmla="*/ 38 w 6366"/>
                <a:gd name="T15" fmla="*/ 88 h 6296"/>
                <a:gd name="T16" fmla="*/ 24 w 6366"/>
                <a:gd name="T17" fmla="*/ 97 h 6296"/>
                <a:gd name="T18" fmla="*/ 13 w 6366"/>
                <a:gd name="T19" fmla="*/ 103 h 6296"/>
                <a:gd name="T20" fmla="*/ 5 w 6366"/>
                <a:gd name="T21" fmla="*/ 105 h 6296"/>
                <a:gd name="T22" fmla="*/ 0 w 6366"/>
                <a:gd name="T23" fmla="*/ 106 h 6296"/>
                <a:gd name="T24" fmla="*/ 0 w 6366"/>
                <a:gd name="T25" fmla="*/ 106 h 62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66"/>
                <a:gd name="T40" fmla="*/ 0 h 6296"/>
                <a:gd name="T41" fmla="*/ 6366 w 6366"/>
                <a:gd name="T42" fmla="*/ 6296 h 62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66" h="6296">
                  <a:moveTo>
                    <a:pt x="0" y="6296"/>
                  </a:moveTo>
                  <a:lnTo>
                    <a:pt x="6366" y="0"/>
                  </a:lnTo>
                  <a:lnTo>
                    <a:pt x="5880" y="1484"/>
                  </a:lnTo>
                  <a:lnTo>
                    <a:pt x="5139" y="2738"/>
                  </a:lnTo>
                  <a:lnTo>
                    <a:pt x="4398" y="3685"/>
                  </a:lnTo>
                  <a:lnTo>
                    <a:pt x="3682" y="4376"/>
                  </a:lnTo>
                  <a:lnTo>
                    <a:pt x="3247" y="4709"/>
                  </a:lnTo>
                  <a:lnTo>
                    <a:pt x="2582" y="5195"/>
                  </a:lnTo>
                  <a:lnTo>
                    <a:pt x="1661" y="5708"/>
                  </a:lnTo>
                  <a:lnTo>
                    <a:pt x="895" y="6066"/>
                  </a:lnTo>
                  <a:lnTo>
                    <a:pt x="358" y="6194"/>
                  </a:lnTo>
                  <a:lnTo>
                    <a:pt x="50" y="6271"/>
                  </a:lnTo>
                  <a:lnTo>
                    <a:pt x="0" y="6296"/>
                  </a:lnTo>
                  <a:close/>
                </a:path>
              </a:pathLst>
            </a:custGeom>
            <a:noFill/>
            <a:ln w="11113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46084" name="Freeform 4"/>
            <p:cNvSpPr>
              <a:spLocks/>
            </p:cNvSpPr>
            <p:nvPr/>
          </p:nvSpPr>
          <p:spPr bwMode="auto">
            <a:xfrm>
              <a:off x="2073" y="621"/>
              <a:ext cx="3137" cy="3134"/>
            </a:xfrm>
            <a:custGeom>
              <a:avLst/>
              <a:gdLst>
                <a:gd name="T0" fmla="*/ 0 w 3137"/>
                <a:gd name="T1" fmla="*/ 3133 h 3134"/>
                <a:gd name="T2" fmla="*/ 284 w 3137"/>
                <a:gd name="T3" fmla="*/ 3050 h 3134"/>
                <a:gd name="T4" fmla="*/ 559 w 3137"/>
                <a:gd name="T5" fmla="*/ 2949 h 3134"/>
                <a:gd name="T6" fmla="*/ 825 w 3137"/>
                <a:gd name="T7" fmla="*/ 2830 h 3134"/>
                <a:gd name="T8" fmla="*/ 1082 w 3137"/>
                <a:gd name="T9" fmla="*/ 2693 h 3134"/>
                <a:gd name="T10" fmla="*/ 1327 w 3137"/>
                <a:gd name="T11" fmla="*/ 2542 h 3134"/>
                <a:gd name="T12" fmla="*/ 1562 w 3137"/>
                <a:gd name="T13" fmla="*/ 2374 h 3134"/>
                <a:gd name="T14" fmla="*/ 1784 w 3137"/>
                <a:gd name="T15" fmla="*/ 2192 h 3134"/>
                <a:gd name="T16" fmla="*/ 1995 w 3137"/>
                <a:gd name="T17" fmla="*/ 1995 h 3134"/>
                <a:gd name="T18" fmla="*/ 2191 w 3137"/>
                <a:gd name="T19" fmla="*/ 1786 h 3134"/>
                <a:gd name="T20" fmla="*/ 2374 w 3137"/>
                <a:gd name="T21" fmla="*/ 1563 h 3134"/>
                <a:gd name="T22" fmla="*/ 2541 w 3137"/>
                <a:gd name="T23" fmla="*/ 1328 h 3134"/>
                <a:gd name="T24" fmla="*/ 2694 w 3137"/>
                <a:gd name="T25" fmla="*/ 1082 h 3134"/>
                <a:gd name="T26" fmla="*/ 2830 w 3137"/>
                <a:gd name="T27" fmla="*/ 827 h 3134"/>
                <a:gd name="T28" fmla="*/ 2950 w 3137"/>
                <a:gd name="T29" fmla="*/ 561 h 3134"/>
                <a:gd name="T30" fmla="*/ 3051 w 3137"/>
                <a:gd name="T31" fmla="*/ 285 h 3134"/>
                <a:gd name="T32" fmla="*/ 3136 w 3137"/>
                <a:gd name="T33" fmla="*/ 0 h 31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37"/>
                <a:gd name="T52" fmla="*/ 0 h 3134"/>
                <a:gd name="T53" fmla="*/ 3137 w 3137"/>
                <a:gd name="T54" fmla="*/ 3134 h 31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37" h="3134">
                  <a:moveTo>
                    <a:pt x="0" y="3133"/>
                  </a:moveTo>
                  <a:lnTo>
                    <a:pt x="284" y="3050"/>
                  </a:lnTo>
                  <a:lnTo>
                    <a:pt x="559" y="2949"/>
                  </a:lnTo>
                  <a:lnTo>
                    <a:pt x="825" y="2830"/>
                  </a:lnTo>
                  <a:lnTo>
                    <a:pt x="1082" y="2693"/>
                  </a:lnTo>
                  <a:lnTo>
                    <a:pt x="1327" y="2542"/>
                  </a:lnTo>
                  <a:lnTo>
                    <a:pt x="1562" y="2374"/>
                  </a:lnTo>
                  <a:lnTo>
                    <a:pt x="1784" y="2192"/>
                  </a:lnTo>
                  <a:lnTo>
                    <a:pt x="1995" y="1995"/>
                  </a:lnTo>
                  <a:lnTo>
                    <a:pt x="2191" y="1786"/>
                  </a:lnTo>
                  <a:lnTo>
                    <a:pt x="2374" y="1563"/>
                  </a:lnTo>
                  <a:lnTo>
                    <a:pt x="2541" y="1328"/>
                  </a:lnTo>
                  <a:lnTo>
                    <a:pt x="2694" y="1082"/>
                  </a:lnTo>
                  <a:lnTo>
                    <a:pt x="2830" y="827"/>
                  </a:lnTo>
                  <a:lnTo>
                    <a:pt x="2950" y="561"/>
                  </a:lnTo>
                  <a:lnTo>
                    <a:pt x="3051" y="285"/>
                  </a:lnTo>
                  <a:lnTo>
                    <a:pt x="3136" y="0"/>
                  </a:lnTo>
                </a:path>
              </a:pathLst>
            </a:custGeom>
            <a:noFill/>
            <a:ln w="762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</p:grpSp>
      <p:grpSp>
        <p:nvGrpSpPr>
          <p:cNvPr id="46085" name="Group 5"/>
          <p:cNvGrpSpPr>
            <a:grpSpLocks/>
          </p:cNvGrpSpPr>
          <p:nvPr/>
        </p:nvGrpSpPr>
        <p:grpSpPr bwMode="auto">
          <a:xfrm>
            <a:off x="2289175" y="1000125"/>
            <a:ext cx="5083175" cy="5083175"/>
            <a:chOff x="2029" y="568"/>
            <a:chExt cx="3202" cy="3202"/>
          </a:xfrm>
        </p:grpSpPr>
        <p:sp>
          <p:nvSpPr>
            <p:cNvPr id="46086" name="Rectangle 6"/>
            <p:cNvSpPr>
              <a:spLocks noChangeArrowheads="1"/>
            </p:cNvSpPr>
            <p:nvPr/>
          </p:nvSpPr>
          <p:spPr bwMode="auto">
            <a:xfrm>
              <a:off x="2029" y="568"/>
              <a:ext cx="3202" cy="3202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46087" name="Line 7"/>
            <p:cNvSpPr>
              <a:spLocks noChangeShapeType="1"/>
            </p:cNvSpPr>
            <p:nvPr/>
          </p:nvSpPr>
          <p:spPr bwMode="auto">
            <a:xfrm flipV="1">
              <a:off x="2029" y="576"/>
              <a:ext cx="3192" cy="319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1635125" y="908050"/>
            <a:ext cx="485775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600" b="1"/>
              <a:t>100</a:t>
            </a:r>
          </a:p>
          <a:p>
            <a:pPr algn="r"/>
            <a:endParaRPr lang="en-US" altLang="en-US" sz="1600" b="1"/>
          </a:p>
          <a:p>
            <a:pPr algn="r"/>
            <a:endParaRPr lang="en-US" altLang="en-US" sz="1800" b="1"/>
          </a:p>
          <a:p>
            <a:pPr algn="r"/>
            <a:endParaRPr lang="en-US" altLang="en-US" sz="1600" b="1"/>
          </a:p>
          <a:p>
            <a:pPr algn="r"/>
            <a:r>
              <a:rPr lang="en-US" altLang="en-US" sz="1600" b="1"/>
              <a:t>  80</a:t>
            </a:r>
          </a:p>
          <a:p>
            <a:pPr algn="r"/>
            <a:endParaRPr lang="en-US" altLang="en-US" sz="1600" b="1"/>
          </a:p>
          <a:p>
            <a:pPr algn="r"/>
            <a:endParaRPr lang="en-US" altLang="en-US" sz="1800" b="1"/>
          </a:p>
          <a:p>
            <a:pPr algn="r"/>
            <a:endParaRPr lang="en-US" altLang="en-US" sz="1600" b="1"/>
          </a:p>
          <a:p>
            <a:pPr algn="r"/>
            <a:r>
              <a:rPr lang="en-US" altLang="en-US" sz="1600" b="1"/>
              <a:t>  60</a:t>
            </a:r>
          </a:p>
          <a:p>
            <a:pPr algn="r"/>
            <a:endParaRPr lang="en-US" altLang="en-US" sz="1800" b="1"/>
          </a:p>
          <a:p>
            <a:pPr algn="r"/>
            <a:r>
              <a:rPr lang="en-US" altLang="en-US" sz="1600" b="1">
                <a:solidFill>
                  <a:srgbClr val="990000"/>
                </a:solidFill>
              </a:rPr>
              <a:t>55</a:t>
            </a:r>
          </a:p>
          <a:p>
            <a:pPr algn="r"/>
            <a:endParaRPr lang="en-US" altLang="en-US" sz="1600" b="1"/>
          </a:p>
          <a:p>
            <a:pPr algn="r"/>
            <a:r>
              <a:rPr lang="en-US" altLang="en-US" sz="1600" b="1"/>
              <a:t>  40</a:t>
            </a:r>
          </a:p>
          <a:p>
            <a:pPr algn="r"/>
            <a:endParaRPr lang="en-US" altLang="en-US" sz="1800" b="1"/>
          </a:p>
          <a:p>
            <a:pPr algn="r"/>
            <a:r>
              <a:rPr lang="en-US" altLang="en-US" sz="1600" b="1">
                <a:solidFill>
                  <a:srgbClr val="990000"/>
                </a:solidFill>
              </a:rPr>
              <a:t>30</a:t>
            </a:r>
          </a:p>
          <a:p>
            <a:pPr algn="r"/>
            <a:endParaRPr lang="en-US" altLang="en-US" sz="1600" b="1"/>
          </a:p>
          <a:p>
            <a:pPr algn="r"/>
            <a:r>
              <a:rPr lang="en-US" altLang="en-US" sz="1600" b="1"/>
              <a:t>  20</a:t>
            </a:r>
          </a:p>
          <a:p>
            <a:pPr algn="r"/>
            <a:r>
              <a:rPr lang="en-US" altLang="en-US" sz="1600" b="1">
                <a:solidFill>
                  <a:srgbClr val="990000"/>
                </a:solidFill>
              </a:rPr>
              <a:t>15</a:t>
            </a:r>
          </a:p>
          <a:p>
            <a:pPr algn="r"/>
            <a:endParaRPr lang="en-US" altLang="en-US" sz="1800" b="1"/>
          </a:p>
          <a:p>
            <a:pPr algn="r"/>
            <a:r>
              <a:rPr lang="en-US" altLang="en-US" sz="1600" b="1">
                <a:solidFill>
                  <a:srgbClr val="990000"/>
                </a:solidFill>
              </a:rPr>
              <a:t>5</a:t>
            </a:r>
          </a:p>
          <a:p>
            <a:pPr algn="r"/>
            <a:r>
              <a:rPr lang="en-US" altLang="en-US" sz="1600" b="1"/>
              <a:t>     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1962150" y="6003925"/>
            <a:ext cx="282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/>
              <a:t>0</a:t>
            </a: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3670300" y="6403975"/>
            <a:ext cx="26828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/>
              <a:t>Percent of Families</a:t>
            </a: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 rot="-5400000">
            <a:off x="74613" y="3155950"/>
            <a:ext cx="25495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/>
              <a:t>Percent of Income</a:t>
            </a: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V="1">
            <a:off x="3175000" y="5802313"/>
            <a:ext cx="0" cy="233362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V="1">
            <a:off x="4110038" y="5332413"/>
            <a:ext cx="0" cy="7254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 flipV="1">
            <a:off x="2311400" y="5808663"/>
            <a:ext cx="9001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flipV="1">
            <a:off x="2217738" y="5321300"/>
            <a:ext cx="1901825" cy="1587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 flipV="1">
            <a:off x="2268538" y="4602163"/>
            <a:ext cx="2903537" cy="1587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 flipV="1">
            <a:off x="5205413" y="4556125"/>
            <a:ext cx="0" cy="147955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 flipV="1">
            <a:off x="2303463" y="3478213"/>
            <a:ext cx="3978275" cy="15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 flipV="1">
            <a:off x="6229350" y="3460750"/>
            <a:ext cx="14288" cy="2611438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6101" name="Rectangle 22"/>
          <p:cNvSpPr>
            <a:spLocks noChangeArrowheads="1"/>
          </p:cNvSpPr>
          <p:nvPr/>
        </p:nvSpPr>
        <p:spPr bwMode="auto">
          <a:xfrm>
            <a:off x="2368550" y="2271713"/>
            <a:ext cx="26590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99"/>
                </a:solidFill>
              </a:rPr>
              <a:t>Perfect Equality</a:t>
            </a:r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2465388" y="1052513"/>
            <a:ext cx="35036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CC0000"/>
                </a:solidFill>
              </a:rPr>
              <a:t>Lorenz Curve</a:t>
            </a:r>
          </a:p>
          <a:p>
            <a:r>
              <a:rPr lang="en-US" altLang="en-US" sz="2800" b="1">
                <a:solidFill>
                  <a:srgbClr val="CC0000"/>
                </a:solidFill>
              </a:rPr>
              <a:t>   (actual distribution)</a:t>
            </a:r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>
            <a:off x="5299075" y="1965325"/>
            <a:ext cx="1112838" cy="1042988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46104" name="Line 25"/>
          <p:cNvSpPr>
            <a:spLocks noChangeShapeType="1"/>
          </p:cNvSpPr>
          <p:nvPr/>
        </p:nvSpPr>
        <p:spPr bwMode="auto">
          <a:xfrm>
            <a:off x="3649663" y="2824163"/>
            <a:ext cx="903287" cy="903287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pic>
        <p:nvPicPr>
          <p:cNvPr id="46111" name="Picture 31" descr="bana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5716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6019800" y="4267200"/>
            <a:ext cx="2873375" cy="15621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/>
              <a:t>The size of the banana shows</a:t>
            </a:r>
          </a:p>
          <a:p>
            <a:pPr algn="ctr"/>
            <a:r>
              <a:rPr lang="en-US" altLang="en-US" b="1"/>
              <a:t>the degree of</a:t>
            </a:r>
          </a:p>
          <a:p>
            <a:pPr algn="ctr"/>
            <a:r>
              <a:rPr lang="en-US" altLang="en-US" b="1"/>
              <a:t>income inequality.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171700" y="6151563"/>
            <a:ext cx="5413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/>
              <a:t>              20               40                60                  80                  100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63587" y="131762"/>
            <a:ext cx="8229600" cy="4699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9pPr>
          </a:lstStyle>
          <a:p>
            <a:r>
              <a:rPr lang="en-AU" kern="0" smtClean="0"/>
              <a:t>Lorenz curve</a:t>
            </a:r>
            <a:endParaRPr lang="en-AU" kern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514772"/>
      </p:ext>
    </p:extLst>
  </p:cSld>
  <p:clrMapOvr>
    <a:masterClrMapping/>
  </p:clrMapOvr>
  <p:transition spd="slow" advTm="3389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31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reeform 2"/>
          <p:cNvSpPr>
            <a:spLocks/>
          </p:cNvSpPr>
          <p:nvPr/>
        </p:nvSpPr>
        <p:spPr bwMode="auto">
          <a:xfrm>
            <a:off x="2286000" y="1066800"/>
            <a:ext cx="5029200" cy="5029200"/>
          </a:xfrm>
          <a:custGeom>
            <a:avLst/>
            <a:gdLst>
              <a:gd name="T0" fmla="*/ 0 w 3168"/>
              <a:gd name="T1" fmla="*/ 3168 h 3168"/>
              <a:gd name="T2" fmla="*/ 3168 w 3168"/>
              <a:gd name="T3" fmla="*/ 0 h 3168"/>
              <a:gd name="T4" fmla="*/ 3072 w 3168"/>
              <a:gd name="T5" fmla="*/ 384 h 3168"/>
              <a:gd name="T6" fmla="*/ 2928 w 3168"/>
              <a:gd name="T7" fmla="*/ 720 h 3168"/>
              <a:gd name="T8" fmla="*/ 2688 w 3168"/>
              <a:gd name="T9" fmla="*/ 1200 h 3168"/>
              <a:gd name="T10" fmla="*/ 2304 w 3168"/>
              <a:gd name="T11" fmla="*/ 1680 h 3168"/>
              <a:gd name="T12" fmla="*/ 2016 w 3168"/>
              <a:gd name="T13" fmla="*/ 2016 h 3168"/>
              <a:gd name="T14" fmla="*/ 1584 w 3168"/>
              <a:gd name="T15" fmla="*/ 2352 h 3168"/>
              <a:gd name="T16" fmla="*/ 1104 w 3168"/>
              <a:gd name="T17" fmla="*/ 2688 h 3168"/>
              <a:gd name="T18" fmla="*/ 624 w 3168"/>
              <a:gd name="T19" fmla="*/ 2928 h 3168"/>
              <a:gd name="T20" fmla="*/ 0 w 3168"/>
              <a:gd name="T21" fmla="*/ 3168 h 3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68" h="3168">
                <a:moveTo>
                  <a:pt x="0" y="3168"/>
                </a:moveTo>
                <a:lnTo>
                  <a:pt x="3168" y="0"/>
                </a:lnTo>
                <a:lnTo>
                  <a:pt x="3072" y="384"/>
                </a:lnTo>
                <a:lnTo>
                  <a:pt x="2928" y="720"/>
                </a:lnTo>
                <a:lnTo>
                  <a:pt x="2688" y="1200"/>
                </a:lnTo>
                <a:lnTo>
                  <a:pt x="2304" y="1680"/>
                </a:lnTo>
                <a:lnTo>
                  <a:pt x="2016" y="2016"/>
                </a:lnTo>
                <a:lnTo>
                  <a:pt x="1584" y="2352"/>
                </a:lnTo>
                <a:lnTo>
                  <a:pt x="1104" y="2688"/>
                </a:lnTo>
                <a:lnTo>
                  <a:pt x="624" y="2928"/>
                </a:lnTo>
                <a:lnTo>
                  <a:pt x="0" y="316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51088" y="982663"/>
            <a:ext cx="4995862" cy="5076825"/>
            <a:chOff x="2068" y="557"/>
            <a:chExt cx="3147" cy="3198"/>
          </a:xfrm>
        </p:grpSpPr>
        <p:sp>
          <p:nvSpPr>
            <p:cNvPr id="48132" name="Freeform 3"/>
            <p:cNvSpPr>
              <a:spLocks/>
            </p:cNvSpPr>
            <p:nvPr/>
          </p:nvSpPr>
          <p:spPr bwMode="auto">
            <a:xfrm>
              <a:off x="2068" y="557"/>
              <a:ext cx="3147" cy="3190"/>
            </a:xfrm>
            <a:custGeom>
              <a:avLst/>
              <a:gdLst>
                <a:gd name="T0" fmla="*/ 0 w 6366"/>
                <a:gd name="T1" fmla="*/ 106 h 6296"/>
                <a:gd name="T2" fmla="*/ 93 w 6366"/>
                <a:gd name="T3" fmla="*/ 0 h 6296"/>
                <a:gd name="T4" fmla="*/ 86 w 6366"/>
                <a:gd name="T5" fmla="*/ 25 h 6296"/>
                <a:gd name="T6" fmla="*/ 75 w 6366"/>
                <a:gd name="T7" fmla="*/ 46 h 6296"/>
                <a:gd name="T8" fmla="*/ 64 w 6366"/>
                <a:gd name="T9" fmla="*/ 62 h 6296"/>
                <a:gd name="T10" fmla="*/ 54 w 6366"/>
                <a:gd name="T11" fmla="*/ 74 h 6296"/>
                <a:gd name="T12" fmla="*/ 47 w 6366"/>
                <a:gd name="T13" fmla="*/ 80 h 6296"/>
                <a:gd name="T14" fmla="*/ 38 w 6366"/>
                <a:gd name="T15" fmla="*/ 88 h 6296"/>
                <a:gd name="T16" fmla="*/ 24 w 6366"/>
                <a:gd name="T17" fmla="*/ 97 h 6296"/>
                <a:gd name="T18" fmla="*/ 13 w 6366"/>
                <a:gd name="T19" fmla="*/ 103 h 6296"/>
                <a:gd name="T20" fmla="*/ 5 w 6366"/>
                <a:gd name="T21" fmla="*/ 105 h 6296"/>
                <a:gd name="T22" fmla="*/ 0 w 6366"/>
                <a:gd name="T23" fmla="*/ 106 h 6296"/>
                <a:gd name="T24" fmla="*/ 0 w 6366"/>
                <a:gd name="T25" fmla="*/ 106 h 62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66"/>
                <a:gd name="T40" fmla="*/ 0 h 6296"/>
                <a:gd name="T41" fmla="*/ 6366 w 6366"/>
                <a:gd name="T42" fmla="*/ 6296 h 62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66" h="6296">
                  <a:moveTo>
                    <a:pt x="0" y="6296"/>
                  </a:moveTo>
                  <a:lnTo>
                    <a:pt x="6366" y="0"/>
                  </a:lnTo>
                  <a:lnTo>
                    <a:pt x="5880" y="1484"/>
                  </a:lnTo>
                  <a:lnTo>
                    <a:pt x="5139" y="2738"/>
                  </a:lnTo>
                  <a:lnTo>
                    <a:pt x="4398" y="3685"/>
                  </a:lnTo>
                  <a:lnTo>
                    <a:pt x="3682" y="4376"/>
                  </a:lnTo>
                  <a:lnTo>
                    <a:pt x="3247" y="4709"/>
                  </a:lnTo>
                  <a:lnTo>
                    <a:pt x="2582" y="5195"/>
                  </a:lnTo>
                  <a:lnTo>
                    <a:pt x="1661" y="5708"/>
                  </a:lnTo>
                  <a:lnTo>
                    <a:pt x="895" y="6066"/>
                  </a:lnTo>
                  <a:lnTo>
                    <a:pt x="358" y="6194"/>
                  </a:lnTo>
                  <a:lnTo>
                    <a:pt x="50" y="6271"/>
                  </a:lnTo>
                  <a:lnTo>
                    <a:pt x="0" y="6296"/>
                  </a:lnTo>
                  <a:close/>
                </a:path>
              </a:pathLst>
            </a:custGeom>
            <a:noFill/>
            <a:ln w="11113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48133" name="Freeform 4"/>
            <p:cNvSpPr>
              <a:spLocks/>
            </p:cNvSpPr>
            <p:nvPr/>
          </p:nvSpPr>
          <p:spPr bwMode="auto">
            <a:xfrm>
              <a:off x="2073" y="621"/>
              <a:ext cx="3137" cy="3134"/>
            </a:xfrm>
            <a:custGeom>
              <a:avLst/>
              <a:gdLst>
                <a:gd name="T0" fmla="*/ 0 w 3137"/>
                <a:gd name="T1" fmla="*/ 3133 h 3134"/>
                <a:gd name="T2" fmla="*/ 284 w 3137"/>
                <a:gd name="T3" fmla="*/ 3050 h 3134"/>
                <a:gd name="T4" fmla="*/ 559 w 3137"/>
                <a:gd name="T5" fmla="*/ 2949 h 3134"/>
                <a:gd name="T6" fmla="*/ 825 w 3137"/>
                <a:gd name="T7" fmla="*/ 2830 h 3134"/>
                <a:gd name="T8" fmla="*/ 1082 w 3137"/>
                <a:gd name="T9" fmla="*/ 2693 h 3134"/>
                <a:gd name="T10" fmla="*/ 1327 w 3137"/>
                <a:gd name="T11" fmla="*/ 2542 h 3134"/>
                <a:gd name="T12" fmla="*/ 1562 w 3137"/>
                <a:gd name="T13" fmla="*/ 2374 h 3134"/>
                <a:gd name="T14" fmla="*/ 1784 w 3137"/>
                <a:gd name="T15" fmla="*/ 2192 h 3134"/>
                <a:gd name="T16" fmla="*/ 1995 w 3137"/>
                <a:gd name="T17" fmla="*/ 1995 h 3134"/>
                <a:gd name="T18" fmla="*/ 2191 w 3137"/>
                <a:gd name="T19" fmla="*/ 1786 h 3134"/>
                <a:gd name="T20" fmla="*/ 2374 w 3137"/>
                <a:gd name="T21" fmla="*/ 1563 h 3134"/>
                <a:gd name="T22" fmla="*/ 2541 w 3137"/>
                <a:gd name="T23" fmla="*/ 1328 h 3134"/>
                <a:gd name="T24" fmla="*/ 2694 w 3137"/>
                <a:gd name="T25" fmla="*/ 1082 h 3134"/>
                <a:gd name="T26" fmla="*/ 2830 w 3137"/>
                <a:gd name="T27" fmla="*/ 827 h 3134"/>
                <a:gd name="T28" fmla="*/ 2950 w 3137"/>
                <a:gd name="T29" fmla="*/ 561 h 3134"/>
                <a:gd name="T30" fmla="*/ 3051 w 3137"/>
                <a:gd name="T31" fmla="*/ 285 h 3134"/>
                <a:gd name="T32" fmla="*/ 3136 w 3137"/>
                <a:gd name="T33" fmla="*/ 0 h 31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37"/>
                <a:gd name="T52" fmla="*/ 0 h 3134"/>
                <a:gd name="T53" fmla="*/ 3137 w 3137"/>
                <a:gd name="T54" fmla="*/ 3134 h 31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37" h="3134">
                  <a:moveTo>
                    <a:pt x="0" y="3133"/>
                  </a:moveTo>
                  <a:lnTo>
                    <a:pt x="284" y="3050"/>
                  </a:lnTo>
                  <a:lnTo>
                    <a:pt x="559" y="2949"/>
                  </a:lnTo>
                  <a:lnTo>
                    <a:pt x="825" y="2830"/>
                  </a:lnTo>
                  <a:lnTo>
                    <a:pt x="1082" y="2693"/>
                  </a:lnTo>
                  <a:lnTo>
                    <a:pt x="1327" y="2542"/>
                  </a:lnTo>
                  <a:lnTo>
                    <a:pt x="1562" y="2374"/>
                  </a:lnTo>
                  <a:lnTo>
                    <a:pt x="1784" y="2192"/>
                  </a:lnTo>
                  <a:lnTo>
                    <a:pt x="1995" y="1995"/>
                  </a:lnTo>
                  <a:lnTo>
                    <a:pt x="2191" y="1786"/>
                  </a:lnTo>
                  <a:lnTo>
                    <a:pt x="2374" y="1563"/>
                  </a:lnTo>
                  <a:lnTo>
                    <a:pt x="2541" y="1328"/>
                  </a:lnTo>
                  <a:lnTo>
                    <a:pt x="2694" y="1082"/>
                  </a:lnTo>
                  <a:lnTo>
                    <a:pt x="2830" y="827"/>
                  </a:lnTo>
                  <a:lnTo>
                    <a:pt x="2950" y="561"/>
                  </a:lnTo>
                  <a:lnTo>
                    <a:pt x="3051" y="285"/>
                  </a:lnTo>
                  <a:lnTo>
                    <a:pt x="3136" y="0"/>
                  </a:lnTo>
                </a:path>
              </a:pathLst>
            </a:custGeom>
            <a:noFill/>
            <a:ln w="762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</p:grpSp>
      <p:grpSp>
        <p:nvGrpSpPr>
          <p:cNvPr id="48134" name="Group 5"/>
          <p:cNvGrpSpPr>
            <a:grpSpLocks/>
          </p:cNvGrpSpPr>
          <p:nvPr/>
        </p:nvGrpSpPr>
        <p:grpSpPr bwMode="auto">
          <a:xfrm>
            <a:off x="2289175" y="1000125"/>
            <a:ext cx="5083175" cy="5083175"/>
            <a:chOff x="2029" y="568"/>
            <a:chExt cx="3202" cy="3202"/>
          </a:xfrm>
        </p:grpSpPr>
        <p:sp>
          <p:nvSpPr>
            <p:cNvPr id="48135" name="Rectangle 6"/>
            <p:cNvSpPr>
              <a:spLocks noChangeArrowheads="1"/>
            </p:cNvSpPr>
            <p:nvPr/>
          </p:nvSpPr>
          <p:spPr bwMode="auto">
            <a:xfrm>
              <a:off x="2029" y="568"/>
              <a:ext cx="3202" cy="3202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b="1"/>
            </a:p>
          </p:txBody>
        </p:sp>
        <p:sp>
          <p:nvSpPr>
            <p:cNvPr id="48136" name="Line 7"/>
            <p:cNvSpPr>
              <a:spLocks noChangeShapeType="1"/>
            </p:cNvSpPr>
            <p:nvPr/>
          </p:nvSpPr>
          <p:spPr bwMode="auto">
            <a:xfrm flipV="1">
              <a:off x="2029" y="576"/>
              <a:ext cx="3192" cy="319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48138" name="Rectangle 9"/>
          <p:cNvSpPr>
            <a:spLocks noChangeArrowheads="1"/>
          </p:cNvSpPr>
          <p:nvPr/>
        </p:nvSpPr>
        <p:spPr bwMode="auto">
          <a:xfrm>
            <a:off x="1635125" y="908050"/>
            <a:ext cx="485775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600" b="1"/>
              <a:t>100</a:t>
            </a:r>
          </a:p>
          <a:p>
            <a:pPr algn="r"/>
            <a:endParaRPr lang="en-US" altLang="en-US" sz="1600" b="1"/>
          </a:p>
          <a:p>
            <a:pPr algn="r"/>
            <a:endParaRPr lang="en-US" altLang="en-US" sz="1800" b="1"/>
          </a:p>
          <a:p>
            <a:pPr algn="r"/>
            <a:endParaRPr lang="en-US" altLang="en-US" sz="1600" b="1"/>
          </a:p>
          <a:p>
            <a:pPr algn="r"/>
            <a:r>
              <a:rPr lang="en-US" altLang="en-US" sz="1600" b="1"/>
              <a:t>  80</a:t>
            </a:r>
          </a:p>
          <a:p>
            <a:pPr algn="r"/>
            <a:endParaRPr lang="en-US" altLang="en-US" sz="1600" b="1"/>
          </a:p>
          <a:p>
            <a:pPr algn="r"/>
            <a:endParaRPr lang="en-US" altLang="en-US" sz="1800" b="1"/>
          </a:p>
          <a:p>
            <a:pPr algn="r"/>
            <a:endParaRPr lang="en-US" altLang="en-US" sz="1600" b="1"/>
          </a:p>
          <a:p>
            <a:pPr algn="r"/>
            <a:r>
              <a:rPr lang="en-US" altLang="en-US" sz="1600" b="1"/>
              <a:t>  60</a:t>
            </a:r>
          </a:p>
          <a:p>
            <a:pPr algn="r"/>
            <a:endParaRPr lang="en-US" altLang="en-US" sz="1800" b="1"/>
          </a:p>
          <a:p>
            <a:pPr algn="r"/>
            <a:r>
              <a:rPr lang="en-US" altLang="en-US" sz="1600" b="1">
                <a:solidFill>
                  <a:srgbClr val="990000"/>
                </a:solidFill>
              </a:rPr>
              <a:t>55</a:t>
            </a:r>
          </a:p>
          <a:p>
            <a:pPr algn="r"/>
            <a:endParaRPr lang="en-US" altLang="en-US" sz="1600" b="1"/>
          </a:p>
          <a:p>
            <a:pPr algn="r"/>
            <a:r>
              <a:rPr lang="en-US" altLang="en-US" sz="1600" b="1"/>
              <a:t>  40</a:t>
            </a:r>
          </a:p>
          <a:p>
            <a:pPr algn="r"/>
            <a:endParaRPr lang="en-US" altLang="en-US" sz="1800" b="1"/>
          </a:p>
          <a:p>
            <a:pPr algn="r"/>
            <a:r>
              <a:rPr lang="en-US" altLang="en-US" sz="1600" b="1">
                <a:solidFill>
                  <a:srgbClr val="990000"/>
                </a:solidFill>
              </a:rPr>
              <a:t>30</a:t>
            </a:r>
          </a:p>
          <a:p>
            <a:pPr algn="r"/>
            <a:endParaRPr lang="en-US" altLang="en-US" sz="1600" b="1"/>
          </a:p>
          <a:p>
            <a:pPr algn="r"/>
            <a:r>
              <a:rPr lang="en-US" altLang="en-US" sz="1600" b="1"/>
              <a:t>  20</a:t>
            </a:r>
          </a:p>
          <a:p>
            <a:pPr algn="r"/>
            <a:r>
              <a:rPr lang="en-US" altLang="en-US" sz="1600" b="1">
                <a:solidFill>
                  <a:srgbClr val="990000"/>
                </a:solidFill>
              </a:rPr>
              <a:t>15</a:t>
            </a:r>
          </a:p>
          <a:p>
            <a:pPr algn="r"/>
            <a:endParaRPr lang="en-US" altLang="en-US" sz="1800" b="1"/>
          </a:p>
          <a:p>
            <a:pPr algn="r"/>
            <a:r>
              <a:rPr lang="en-US" altLang="en-US" sz="1600" b="1">
                <a:solidFill>
                  <a:srgbClr val="990000"/>
                </a:solidFill>
              </a:rPr>
              <a:t>5</a:t>
            </a:r>
          </a:p>
          <a:p>
            <a:pPr algn="r"/>
            <a:r>
              <a:rPr lang="en-US" altLang="en-US" sz="1600" b="1"/>
              <a:t>     </a:t>
            </a:r>
          </a:p>
        </p:txBody>
      </p:sp>
      <p:sp>
        <p:nvSpPr>
          <p:cNvPr id="48139" name="Rectangle 10"/>
          <p:cNvSpPr>
            <a:spLocks noChangeArrowheads="1"/>
          </p:cNvSpPr>
          <p:nvPr/>
        </p:nvSpPr>
        <p:spPr bwMode="auto">
          <a:xfrm>
            <a:off x="1962150" y="6003925"/>
            <a:ext cx="282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/>
              <a:t>0</a:t>
            </a:r>
          </a:p>
        </p:txBody>
      </p:sp>
      <p:sp>
        <p:nvSpPr>
          <p:cNvPr id="48140" name="Rectangle 11"/>
          <p:cNvSpPr>
            <a:spLocks noChangeArrowheads="1"/>
          </p:cNvSpPr>
          <p:nvPr/>
        </p:nvSpPr>
        <p:spPr bwMode="auto">
          <a:xfrm>
            <a:off x="3670300" y="6403975"/>
            <a:ext cx="26828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/>
              <a:t>Percent of Families</a:t>
            </a:r>
          </a:p>
        </p:txBody>
      </p:sp>
      <p:sp>
        <p:nvSpPr>
          <p:cNvPr id="48141" name="Rectangle 12"/>
          <p:cNvSpPr>
            <a:spLocks noChangeArrowheads="1"/>
          </p:cNvSpPr>
          <p:nvPr/>
        </p:nvSpPr>
        <p:spPr bwMode="auto">
          <a:xfrm rot="-5400000">
            <a:off x="74613" y="3155950"/>
            <a:ext cx="25495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/>
              <a:t>Percent of Income</a:t>
            </a: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V="1">
            <a:off x="3175000" y="5802313"/>
            <a:ext cx="0" cy="233362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V="1">
            <a:off x="4110038" y="5332413"/>
            <a:ext cx="0" cy="7254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 flipV="1">
            <a:off x="2311400" y="5808663"/>
            <a:ext cx="9001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flipV="1">
            <a:off x="2217738" y="5321300"/>
            <a:ext cx="1901825" cy="1587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 flipV="1">
            <a:off x="2268538" y="4602163"/>
            <a:ext cx="2903537" cy="1587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 flipV="1">
            <a:off x="5205413" y="4556125"/>
            <a:ext cx="0" cy="147955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 flipV="1">
            <a:off x="2303463" y="3478213"/>
            <a:ext cx="3978275" cy="15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 flipV="1">
            <a:off x="6229350" y="3460750"/>
            <a:ext cx="14288" cy="2611438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2368550" y="2271713"/>
            <a:ext cx="26590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99"/>
                </a:solidFill>
              </a:rPr>
              <a:t>Perfect Equality</a:t>
            </a:r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3048000" y="1371600"/>
            <a:ext cx="29384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CC0000"/>
                </a:solidFill>
              </a:rPr>
              <a:t>After Distribution</a:t>
            </a:r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>
            <a:off x="5299075" y="1965325"/>
            <a:ext cx="644525" cy="1158875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48153" name="Line 25"/>
          <p:cNvSpPr>
            <a:spLocks noChangeShapeType="1"/>
          </p:cNvSpPr>
          <p:nvPr/>
        </p:nvSpPr>
        <p:spPr bwMode="auto">
          <a:xfrm>
            <a:off x="3649663" y="2824163"/>
            <a:ext cx="903287" cy="903287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pic>
        <p:nvPicPr>
          <p:cNvPr id="48156" name="Picture 28" descr="bana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5716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6019800" y="4267200"/>
            <a:ext cx="2873375" cy="15621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990000"/>
                </a:solidFill>
              </a:rPr>
              <a:t>The banana gets smaller when the government re-distributes income</a:t>
            </a:r>
          </a:p>
        </p:txBody>
      </p:sp>
      <p:sp>
        <p:nvSpPr>
          <p:cNvPr id="48160" name="Freeform 32"/>
          <p:cNvSpPr>
            <a:spLocks/>
          </p:cNvSpPr>
          <p:nvPr/>
        </p:nvSpPr>
        <p:spPr bwMode="auto">
          <a:xfrm>
            <a:off x="2286000" y="1066800"/>
            <a:ext cx="5029200" cy="4953000"/>
          </a:xfrm>
          <a:custGeom>
            <a:avLst/>
            <a:gdLst>
              <a:gd name="T0" fmla="*/ 0 w 3168"/>
              <a:gd name="T1" fmla="*/ 3120 h 3120"/>
              <a:gd name="T2" fmla="*/ 912 w 3168"/>
              <a:gd name="T3" fmla="*/ 2688 h 3120"/>
              <a:gd name="T4" fmla="*/ 1824 w 3168"/>
              <a:gd name="T5" fmla="*/ 1968 h 3120"/>
              <a:gd name="T6" fmla="*/ 2544 w 3168"/>
              <a:gd name="T7" fmla="*/ 1056 h 3120"/>
              <a:gd name="T8" fmla="*/ 3168 w 3168"/>
              <a:gd name="T9" fmla="*/ 0 h 3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" h="3120">
                <a:moveTo>
                  <a:pt x="0" y="3120"/>
                </a:moveTo>
                <a:cubicBezTo>
                  <a:pt x="304" y="3000"/>
                  <a:pt x="608" y="2880"/>
                  <a:pt x="912" y="2688"/>
                </a:cubicBezTo>
                <a:cubicBezTo>
                  <a:pt x="1216" y="2496"/>
                  <a:pt x="1552" y="2240"/>
                  <a:pt x="1824" y="1968"/>
                </a:cubicBezTo>
                <a:cubicBezTo>
                  <a:pt x="2096" y="1696"/>
                  <a:pt x="2320" y="1384"/>
                  <a:pt x="2544" y="1056"/>
                </a:cubicBezTo>
                <a:cubicBezTo>
                  <a:pt x="2768" y="728"/>
                  <a:pt x="2968" y="364"/>
                  <a:pt x="3168" y="0"/>
                </a:cubicBezTo>
              </a:path>
            </a:pathLst>
          </a:custGeom>
          <a:noFill/>
          <a:ln w="76200" cmpd="sng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171700" y="6151563"/>
            <a:ext cx="5413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/>
              <a:t>              20               40                60                  80                  100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14400" y="150813"/>
            <a:ext cx="8229600" cy="4699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9pPr>
          </a:lstStyle>
          <a:p>
            <a:r>
              <a:rPr lang="en-AU" kern="0" dirty="0" smtClean="0"/>
              <a:t>Lorenz curve</a:t>
            </a:r>
            <a:endParaRPr lang="en-AU" kern="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26288"/>
      </p:ext>
    </p:extLst>
  </p:cSld>
  <p:clrMapOvr>
    <a:masterClrMapping/>
  </p:clrMapOvr>
  <p:transition spd="slow" advTm="1929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311" grpId="0"/>
      <p:bldP spid="12312" grpId="0" animBg="1"/>
      <p:bldP spid="13331" grpId="0" animBg="1" autoUpdateAnimBg="0"/>
      <p:bldP spid="481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150813"/>
            <a:ext cx="8229600" cy="4699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9pPr>
          </a:lstStyle>
          <a:p>
            <a:r>
              <a:rPr lang="en-AU" kern="0" dirty="0" smtClean="0"/>
              <a:t>Gini coefficient</a:t>
            </a:r>
            <a:endParaRPr lang="en-AU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539552" y="1052736"/>
                <a:ext cx="8075613" cy="4525962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bg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bg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bg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+mn-lt"/>
                  </a:defRPr>
                </a:lvl9pPr>
              </a:lstStyle>
              <a:p>
                <a:pPr marL="0" indent="0"/>
                <a:r>
                  <a:rPr lang="en-AU" kern="0" dirty="0" smtClean="0"/>
                  <a:t>A summary of the Lorenz curve, shows the degree of income inequality.</a:t>
                </a:r>
              </a:p>
              <a:p>
                <a:pPr marL="0" indent="0"/>
                <a:endParaRPr lang="en-AU" kern="0" dirty="0" smtClean="0"/>
              </a:p>
              <a:p>
                <a:pPr marL="0" indent="0"/>
                <a:endParaRPr lang="en-AU" kern="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1800" b="0" i="1" kern="0" smtClean="0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n-AU" sz="1800" b="0" i="1" kern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1800" b="0" i="1" kern="0" smtClean="0">
                          <a:latin typeface="Cambria Math" panose="02040503050406030204" pitchFamily="18" charset="0"/>
                        </a:rPr>
                        <m:t>𝐶𝑜𝑒𝑓𝑓𝑖𝑐𝑖𝑒𝑛𝑡</m:t>
                      </m:r>
                      <m:r>
                        <a:rPr lang="en-AU" sz="1800" b="0" i="1" kern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𝑎𝑟𝑒𝑎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𝑏𝑒𝑡𝑤𝑒𝑒𝑛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𝑑𝑖𝑎𝑔𝑜𝑛𝑎𝑙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𝐿𝑜𝑟𝑒𝑛𝑧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𝑐𝑢𝑟𝑣𝑒</m:t>
                          </m:r>
                        </m:num>
                        <m:den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𝑒𝑛𝑡𝑖𝑟𝑒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𝑎𝑟𝑒𝑎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𝑢𝑛𝑑𝑒𝑟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1800" b="0" i="1" kern="0" smtClean="0">
                              <a:latin typeface="Cambria Math" panose="02040503050406030204" pitchFamily="18" charset="0"/>
                            </a:rPr>
                            <m:t>𝑑𝑖𝑎𝑔𝑜𝑛𝑎𝑙</m:t>
                          </m:r>
                        </m:den>
                      </m:f>
                    </m:oMath>
                  </m:oMathPara>
                </a14:m>
                <a:endParaRPr lang="en-AU" sz="1800" kern="0" dirty="0" smtClean="0"/>
              </a:p>
              <a:p>
                <a:endParaRPr lang="en-AU" kern="0" dirty="0" smtClean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AU" kern="0" dirty="0" smtClean="0"/>
                  <a:t>Always between 0 and 1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AU" kern="0" dirty="0" smtClean="0"/>
                  <a:t>0 represents perfect income equality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AU" kern="0" dirty="0" smtClean="0"/>
                  <a:t>The greater the number the greater the inequality</a:t>
                </a:r>
              </a:p>
              <a:p>
                <a:endParaRPr lang="en-AU" b="1" kern="0" dirty="0" smtClean="0"/>
              </a:p>
              <a:p>
                <a:r>
                  <a:rPr lang="en-AU" b="1" kern="0" dirty="0" smtClean="0"/>
                  <a:t>	</a:t>
                </a:r>
                <a:endParaRPr lang="en-AU" kern="0" dirty="0" smtClean="0"/>
              </a:p>
              <a:p>
                <a:endParaRPr lang="en-AU" kern="0" dirty="0" smtClean="0"/>
              </a:p>
              <a:p>
                <a:r>
                  <a:rPr lang="en-AU" kern="0" dirty="0" smtClean="0"/>
                  <a:t>	</a:t>
                </a:r>
                <a:endParaRPr lang="en-AU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052736"/>
                <a:ext cx="8075613" cy="4525962"/>
              </a:xfrm>
              <a:prstGeom prst="rect">
                <a:avLst/>
              </a:prstGeom>
              <a:blipFill rotWithShape="0">
                <a:blip r:embed="rId4"/>
                <a:stretch>
                  <a:fillRect l="-1208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556792"/>
            <a:ext cx="1790700" cy="2400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40418"/>
      </p:ext>
    </p:extLst>
  </p:cSld>
  <p:clrMapOvr>
    <a:masterClrMapping/>
  </p:clrMapOvr>
  <p:transition advTm="403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150813"/>
            <a:ext cx="8229600" cy="4699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9pPr>
          </a:lstStyle>
          <a:p>
            <a:r>
              <a:rPr lang="en-AU" kern="0" dirty="0" smtClean="0"/>
              <a:t>Gini coefficient</a:t>
            </a:r>
            <a:endParaRPr lang="en-AU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836711"/>
            <a:ext cx="6697326" cy="547260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03211"/>
      </p:ext>
    </p:extLst>
  </p:cSld>
  <p:clrMapOvr>
    <a:masterClrMapping/>
  </p:clrMapOvr>
  <p:transition advTm="303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Macroeconomic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66863"/>
            <a:ext cx="8579743" cy="4525962"/>
          </a:xfrm>
        </p:spPr>
        <p:txBody>
          <a:bodyPr/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 smtClean="0"/>
              <a:t>Low unemployment </a:t>
            </a:r>
            <a:r>
              <a:rPr lang="en-US" sz="2000" dirty="0" smtClean="0"/>
              <a:t>(as measured by the unemployment rate)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Low and stable rate of inflation </a:t>
            </a:r>
            <a:r>
              <a:rPr lang="en-US" sz="1800" dirty="0" smtClean="0"/>
              <a:t>(as measured by the Consumer Price Index)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Economic growth </a:t>
            </a:r>
            <a:r>
              <a:rPr lang="en-US" sz="1800" dirty="0" smtClean="0"/>
              <a:t>(as measured by Gross Domestic Product)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b="1" dirty="0" smtClean="0"/>
              <a:t>Equity in the distribution of income</a:t>
            </a:r>
            <a:endParaRPr lang="en-US" sz="1800" b="1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9643442"/>
      </p:ext>
    </p:extLst>
  </p:cSld>
  <p:clrMapOvr>
    <a:masterClrMapping/>
  </p:clrMapOvr>
  <p:transition advTm="123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Equality vs Equity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33"/>
          <a:stretch/>
        </p:blipFill>
        <p:spPr>
          <a:xfrm>
            <a:off x="1043608" y="908720"/>
            <a:ext cx="6840760" cy="5328592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34886"/>
      </p:ext>
    </p:extLst>
  </p:cSld>
  <p:clrMapOvr>
    <a:masterClrMapping/>
  </p:clrMapOvr>
  <p:transition advTm="425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Equality vs Equity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 smtClean="0"/>
              <a:t>Equality in the distribution of income</a:t>
            </a:r>
          </a:p>
          <a:p>
            <a:r>
              <a:rPr lang="en-AU" dirty="0" smtClean="0"/>
              <a:t>		</a:t>
            </a:r>
            <a:r>
              <a:rPr lang="en-AU" i="1" dirty="0" smtClean="0"/>
              <a:t>Each person receives the same income</a:t>
            </a:r>
          </a:p>
          <a:p>
            <a:endParaRPr lang="en-AU" i="1" dirty="0"/>
          </a:p>
          <a:p>
            <a:r>
              <a:rPr lang="en-AU" b="1" dirty="0" smtClean="0"/>
              <a:t>Equity in the distribution of income</a:t>
            </a:r>
          </a:p>
          <a:p>
            <a:r>
              <a:rPr lang="en-AU" b="1" dirty="0"/>
              <a:t>	</a:t>
            </a:r>
            <a:r>
              <a:rPr lang="en-AU" b="1" dirty="0" smtClean="0"/>
              <a:t>	</a:t>
            </a:r>
            <a:r>
              <a:rPr lang="en-AU" i="1" dirty="0" smtClean="0"/>
              <a:t>Each person receives a fair income</a:t>
            </a:r>
          </a:p>
          <a:p>
            <a:endParaRPr lang="en-AU" b="1" i="1" dirty="0"/>
          </a:p>
          <a:p>
            <a:pPr algn="ctr"/>
            <a:r>
              <a:rPr lang="en-AU" sz="3600" b="1" dirty="0" smtClean="0"/>
              <a:t>What is fair?</a:t>
            </a:r>
            <a:endParaRPr lang="en-AU" sz="36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71815"/>
      </p:ext>
    </p:extLst>
  </p:cSld>
  <p:clrMapOvr>
    <a:masterClrMapping/>
  </p:clrMapOvr>
  <p:transition advTm="218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Equity in the market system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052736"/>
            <a:ext cx="8075613" cy="4525962"/>
          </a:xfrm>
        </p:spPr>
        <p:txBody>
          <a:bodyPr/>
          <a:lstStyle/>
          <a:p>
            <a:r>
              <a:rPr lang="en-AU" b="1" dirty="0" smtClean="0"/>
              <a:t>For whom to produce?</a:t>
            </a:r>
          </a:p>
          <a:p>
            <a:r>
              <a:rPr lang="en-AU" b="1" dirty="0"/>
              <a:t>	</a:t>
            </a:r>
            <a:r>
              <a:rPr lang="en-AU" b="1" dirty="0" smtClean="0"/>
              <a:t>						</a:t>
            </a:r>
            <a:r>
              <a:rPr lang="en-A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Resources</a:t>
            </a:r>
          </a:p>
          <a:p>
            <a:endParaRPr lang="en-A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AU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A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		   Income</a:t>
            </a:r>
          </a:p>
          <a:p>
            <a:endParaRPr lang="en-A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A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</a:p>
          <a:p>
            <a:r>
              <a:rPr lang="en-A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A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		    Stuff</a:t>
            </a:r>
          </a:p>
          <a:p>
            <a:r>
              <a:rPr lang="en-A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A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		</a:t>
            </a:r>
            <a:r>
              <a:rPr lang="en-A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(goods and services)</a:t>
            </a: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A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			</a:t>
            </a:r>
          </a:p>
          <a:p>
            <a:endParaRPr lang="en-AU" b="1" dirty="0"/>
          </a:p>
        </p:txBody>
      </p:sp>
      <p:sp>
        <p:nvSpPr>
          <p:cNvPr id="4" name="Down Arrow 3"/>
          <p:cNvSpPr/>
          <p:nvPr/>
        </p:nvSpPr>
        <p:spPr bwMode="auto">
          <a:xfrm>
            <a:off x="6516216" y="2060848"/>
            <a:ext cx="864096" cy="576064"/>
          </a:xfrm>
          <a:prstGeom prst="down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4D4D4D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6516216" y="3429000"/>
            <a:ext cx="864096" cy="576064"/>
          </a:xfrm>
          <a:prstGeom prst="down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4D4D4D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407705"/>
      </p:ext>
    </p:extLst>
  </p:cSld>
  <p:clrMapOvr>
    <a:masterClrMapping/>
  </p:clrMapOvr>
  <p:transition advTm="630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Equity in the market system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548680"/>
            <a:ext cx="8075613" cy="4525962"/>
          </a:xfrm>
        </p:spPr>
        <p:txBody>
          <a:bodyPr/>
          <a:lstStyle/>
          <a:p>
            <a:r>
              <a:rPr lang="en-AU" dirty="0" smtClean="0"/>
              <a:t>Resource ownership is highly unequal</a:t>
            </a:r>
          </a:p>
          <a:p>
            <a:pPr marL="1527175"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FF0000"/>
                </a:solidFill>
              </a:rPr>
              <a:t>Labour</a:t>
            </a:r>
          </a:p>
          <a:p>
            <a:pPr marL="1527175"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FF0000"/>
                </a:solidFill>
              </a:rPr>
              <a:t>Land</a:t>
            </a:r>
          </a:p>
          <a:p>
            <a:pPr marL="1527175"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FF0000"/>
                </a:solidFill>
              </a:rPr>
              <a:t>Capital</a:t>
            </a:r>
          </a:p>
          <a:p>
            <a:pPr marL="1527175"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FF0000"/>
                </a:solidFill>
              </a:rPr>
              <a:t>Entrepreneurship</a:t>
            </a:r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752534"/>
            <a:ext cx="6768752" cy="4085048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353981"/>
      </p:ext>
    </p:extLst>
  </p:cSld>
  <p:clrMapOvr>
    <a:masterClrMapping/>
  </p:clrMapOvr>
  <p:transition advTm="1234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Equity in the market system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983950" cy="55446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15" y="1192980"/>
            <a:ext cx="3965021" cy="555215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4327696" y="3068960"/>
            <a:ext cx="648072" cy="7920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4D4D4D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705981"/>
            <a:ext cx="414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starting point is relevant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8150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9466"/>
            <a:ext cx="3912190" cy="547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67802"/>
            <a:ext cx="3888432" cy="561662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4255526" y="2996952"/>
            <a:ext cx="648072" cy="7920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4D4D4D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79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Equity in the market system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AU" dirty="0" smtClean="0"/>
              <a:t>A pure market economy cannot guarantee income for the basic needs of all.</a:t>
            </a:r>
          </a:p>
          <a:p>
            <a:pPr marL="0" indent="0"/>
            <a:endParaRPr lang="en-AU" dirty="0"/>
          </a:p>
          <a:p>
            <a:pPr marL="0" indent="0"/>
            <a:r>
              <a:rPr lang="en-AU" dirty="0" smtClean="0"/>
              <a:t>Those with non-valued resources will receive insufficient income.</a:t>
            </a:r>
          </a:p>
          <a:p>
            <a:pPr marL="0" indent="0"/>
            <a:endParaRPr lang="en-AU" dirty="0"/>
          </a:p>
          <a:p>
            <a:pPr marL="0" indent="0"/>
            <a:r>
              <a:rPr lang="en-AU" dirty="0" smtClean="0"/>
              <a:t>Redistribution of income by Governments</a:t>
            </a:r>
            <a:endParaRPr lang="en-AU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074166"/>
      </p:ext>
    </p:extLst>
  </p:cSld>
  <p:clrMapOvr>
    <a:masterClrMapping/>
  </p:clrMapOvr>
  <p:transition advTm="977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3|2.1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9.7|0.4|6.4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0.7|0.8|0.7|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5|2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5.6|4.7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.8|7.7|1.2|4|1.4|6.6|1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.1"/>
</p:tagLst>
</file>

<file path=ppt/theme/theme1.xml><?xml version="1.0" encoding="utf-8"?>
<a:theme xmlns:a="http://schemas.openxmlformats.org/drawingml/2006/main" name="m62-black-currency">
  <a:themeElements>
    <a:clrScheme name="">
      <a:dk1>
        <a:srgbClr val="000032"/>
      </a:dk1>
      <a:lt1>
        <a:srgbClr val="FFFFFF"/>
      </a:lt1>
      <a:dk2>
        <a:srgbClr val="000000"/>
      </a:dk2>
      <a:lt2>
        <a:srgbClr val="CEF3FE"/>
      </a:lt2>
      <a:accent1>
        <a:srgbClr val="003366"/>
      </a:accent1>
      <a:accent2>
        <a:srgbClr val="4C5E86"/>
      </a:accent2>
      <a:accent3>
        <a:srgbClr val="FFFFFF"/>
      </a:accent3>
      <a:accent4>
        <a:srgbClr val="000029"/>
      </a:accent4>
      <a:accent5>
        <a:srgbClr val="AAADB8"/>
      </a:accent5>
      <a:accent6>
        <a:srgbClr val="445479"/>
      </a:accent6>
      <a:hlink>
        <a:srgbClr val="B4D3E2"/>
      </a:hlink>
      <a:folHlink>
        <a:srgbClr val="000000"/>
      </a:folHlink>
    </a:clrScheme>
    <a:fontScheme name="m62-black-currenc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62-black-currenc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AE1616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91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6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2">
  <a:themeElements>
    <a:clrScheme name="">
      <a:dk1>
        <a:srgbClr val="000032"/>
      </a:dk1>
      <a:lt1>
        <a:srgbClr val="FFFFFF"/>
      </a:lt1>
      <a:dk2>
        <a:srgbClr val="000000"/>
      </a:dk2>
      <a:lt2>
        <a:srgbClr val="CEF3FE"/>
      </a:lt2>
      <a:accent1>
        <a:srgbClr val="003366"/>
      </a:accent1>
      <a:accent2>
        <a:srgbClr val="4C5E86"/>
      </a:accent2>
      <a:accent3>
        <a:srgbClr val="FFFFFF"/>
      </a:accent3>
      <a:accent4>
        <a:srgbClr val="000029"/>
      </a:accent4>
      <a:accent5>
        <a:srgbClr val="AAADB8"/>
      </a:accent5>
      <a:accent6>
        <a:srgbClr val="445479"/>
      </a:accent6>
      <a:hlink>
        <a:srgbClr val="B4D3E2"/>
      </a:hlink>
      <a:folHlink>
        <a:srgbClr val="000000"/>
      </a:folHlink>
    </a:clrScheme>
    <a:fontScheme name="3_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AE1616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91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6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2">
  <a:themeElements>
    <a:clrScheme name="">
      <a:dk1>
        <a:srgbClr val="000032"/>
      </a:dk1>
      <a:lt1>
        <a:srgbClr val="FFFFFF"/>
      </a:lt1>
      <a:dk2>
        <a:srgbClr val="000000"/>
      </a:dk2>
      <a:lt2>
        <a:srgbClr val="CEF3FE"/>
      </a:lt2>
      <a:accent1>
        <a:srgbClr val="003366"/>
      </a:accent1>
      <a:accent2>
        <a:srgbClr val="4C5E86"/>
      </a:accent2>
      <a:accent3>
        <a:srgbClr val="FFFFFF"/>
      </a:accent3>
      <a:accent4>
        <a:srgbClr val="000029"/>
      </a:accent4>
      <a:accent5>
        <a:srgbClr val="AAADB8"/>
      </a:accent5>
      <a:accent6>
        <a:srgbClr val="445479"/>
      </a:accent6>
      <a:hlink>
        <a:srgbClr val="B4D3E2"/>
      </a:hlink>
      <a:folHlink>
        <a:srgbClr val="000000"/>
      </a:folHlink>
    </a:clrScheme>
    <a:fontScheme name="2_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AE1616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91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6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It’s not the design of your template">
  <a:themeElements>
    <a:clrScheme name="1_It’s not the design of your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35971"/>
      </a:hlink>
      <a:folHlink>
        <a:srgbClr val="99CC00"/>
      </a:folHlink>
    </a:clrScheme>
    <a:fontScheme name="1_It’s not the design of your template">
      <a:majorFont>
        <a:latin typeface="Neo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It’s not the design of you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135971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m62-black-currency</Template>
  <TotalTime>13806</TotalTime>
  <Words>358</Words>
  <Application>Microsoft Office PowerPoint</Application>
  <PresentationFormat>On-screen Show (4:3)</PresentationFormat>
  <Paragraphs>199</Paragraphs>
  <Slides>18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Cambria Math</vt:lpstr>
      <vt:lpstr>Neo Sans</vt:lpstr>
      <vt:lpstr>Times New Roman</vt:lpstr>
      <vt:lpstr>m62-black-currency</vt:lpstr>
      <vt:lpstr>3_2</vt:lpstr>
      <vt:lpstr>2_2</vt:lpstr>
      <vt:lpstr>1_It’s not the design of your template</vt:lpstr>
      <vt:lpstr>Macroeconomic</vt:lpstr>
      <vt:lpstr>Macroeconomic Objectives</vt:lpstr>
      <vt:lpstr>Equality vs Equity</vt:lpstr>
      <vt:lpstr>Equality vs Equity</vt:lpstr>
      <vt:lpstr>Equity in the market system</vt:lpstr>
      <vt:lpstr>Equity in the market system</vt:lpstr>
      <vt:lpstr>Equity in the market system</vt:lpstr>
      <vt:lpstr>PowerPoint Presentation</vt:lpstr>
      <vt:lpstr>Equity in the market system</vt:lpstr>
      <vt:lpstr>Indicators of income equality/inequality</vt:lpstr>
      <vt:lpstr>Quintiles</vt:lpstr>
      <vt:lpstr>PowerPoint Presentation</vt:lpstr>
      <vt:lpstr>Lorenz curve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Adelaide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MIC2307-16</dc:subject>
  <dc:creator>a1077144</dc:creator>
  <cp:lastModifiedBy>Richard BAUM</cp:lastModifiedBy>
  <cp:revision>218</cp:revision>
  <dcterms:created xsi:type="dcterms:W3CDTF">2013-11-05T23:10:43Z</dcterms:created>
  <dcterms:modified xsi:type="dcterms:W3CDTF">2015-07-08T04:03:18Z</dcterms:modified>
</cp:coreProperties>
</file>