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8"/>
  </p:notesMasterIdLst>
  <p:handoutMasterIdLst>
    <p:handoutMasterId r:id="rId19"/>
  </p:handoutMasterIdLst>
  <p:sldIdLst>
    <p:sldId id="259" r:id="rId5"/>
    <p:sldId id="35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8" r:id="rId15"/>
    <p:sldId id="425" r:id="rId16"/>
    <p:sldId id="426" r:id="rId17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1" autoAdjust="0"/>
    <p:restoredTop sz="94660"/>
  </p:normalViewPr>
  <p:slideViewPr>
    <p:cSldViewPr>
      <p:cViewPr varScale="1">
        <p:scale>
          <a:sx n="81" d="100"/>
          <a:sy n="81" d="100"/>
        </p:scale>
        <p:origin x="10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Macroeconomic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6881" y="568334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2.3</a:t>
            </a:r>
            <a:endParaRPr lang="en-US" sz="32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372672" cy="424072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the distribution of income - redistribution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concepts of tax</a:t>
            </a:r>
          </a:p>
          <a:p>
            <a:r>
              <a:rPr lang="en-US" b="1" dirty="0"/>
              <a:t>	</a:t>
            </a:r>
            <a:r>
              <a:rPr lang="en-US" dirty="0" smtClean="0"/>
              <a:t>Progressive – </a:t>
            </a:r>
            <a:r>
              <a:rPr lang="en-US" sz="2000" dirty="0" smtClean="0"/>
              <a:t>as income increases, tax rate increases</a:t>
            </a:r>
          </a:p>
          <a:p>
            <a:r>
              <a:rPr lang="en-US" b="1" dirty="0"/>
              <a:t>	</a:t>
            </a:r>
            <a:r>
              <a:rPr lang="en-US" dirty="0" smtClean="0"/>
              <a:t>Regressive – </a:t>
            </a:r>
            <a:r>
              <a:rPr lang="en-US" sz="2000" dirty="0" smtClean="0"/>
              <a:t>as income increases, tax rate decreases</a:t>
            </a:r>
            <a:endParaRPr lang="en-US" dirty="0" smtClean="0"/>
          </a:p>
          <a:p>
            <a:r>
              <a:rPr lang="en-US" b="1" dirty="0"/>
              <a:t>	</a:t>
            </a:r>
            <a:r>
              <a:rPr lang="en-US" dirty="0" smtClean="0"/>
              <a:t>Proportional – </a:t>
            </a:r>
            <a:r>
              <a:rPr lang="en-US" sz="2000" dirty="0" smtClean="0"/>
              <a:t>as income increases tax rate is constant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53632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redistribution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579669" cy="4525962"/>
          </a:xfrm>
        </p:spPr>
        <p:txBody>
          <a:bodyPr/>
          <a:lstStyle/>
          <a:p>
            <a:r>
              <a:rPr lang="en-AU" b="1" dirty="0" smtClean="0"/>
              <a:t>	Why are indirect taxes regressive?</a:t>
            </a:r>
          </a:p>
          <a:p>
            <a:r>
              <a:rPr lang="en-AU" b="1" dirty="0"/>
              <a:t>	</a:t>
            </a:r>
            <a:r>
              <a:rPr lang="en-AU" b="1" dirty="0" smtClean="0"/>
              <a:t>		</a:t>
            </a:r>
            <a:r>
              <a:rPr lang="en-AU" i="1" dirty="0" smtClean="0"/>
              <a:t>Consider two people, Larry and Jeff</a:t>
            </a:r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 smtClean="0"/>
          </a:p>
          <a:p>
            <a:r>
              <a:rPr lang="en-AU" sz="2000" b="1" dirty="0" smtClean="0"/>
              <a:t>Income:      	 </a:t>
            </a:r>
            <a:r>
              <a:rPr lang="en-AU" sz="2000" dirty="0" smtClean="0"/>
              <a:t>$100,000			     $50,000</a:t>
            </a:r>
          </a:p>
          <a:p>
            <a:endParaRPr lang="en-AU" sz="2000" dirty="0" smtClean="0"/>
          </a:p>
          <a:p>
            <a:r>
              <a:rPr lang="en-AU" sz="2000" b="1" dirty="0" smtClean="0"/>
              <a:t>Purchase:</a:t>
            </a:r>
            <a:r>
              <a:rPr lang="en-AU" sz="2000" dirty="0" smtClean="0"/>
              <a:t>    	Car - $20,000			    Car - $20,000</a:t>
            </a:r>
          </a:p>
          <a:p>
            <a:endParaRPr lang="en-AU" sz="2000" b="1" dirty="0"/>
          </a:p>
          <a:p>
            <a:r>
              <a:rPr lang="en-AU" sz="2000" b="1" dirty="0" smtClean="0"/>
              <a:t>GST paid:	   </a:t>
            </a:r>
            <a:r>
              <a:rPr lang="en-AU" sz="2000" dirty="0" smtClean="0"/>
              <a:t>$2,000 (10%)			        $2,000 (10%)</a:t>
            </a:r>
          </a:p>
          <a:p>
            <a:endParaRPr lang="en-AU" sz="2000" b="1" dirty="0"/>
          </a:p>
          <a:p>
            <a:r>
              <a:rPr lang="en-AU" sz="2000" b="1" dirty="0" smtClean="0"/>
              <a:t>Tax rate:	   </a:t>
            </a:r>
            <a:r>
              <a:rPr lang="en-AU" sz="2000" dirty="0" smtClean="0"/>
              <a:t>2% of income			      4% of income</a:t>
            </a:r>
          </a:p>
          <a:p>
            <a:r>
              <a:rPr lang="en-AU" sz="2000" b="1" dirty="0"/>
              <a:t> </a:t>
            </a:r>
            <a:r>
              <a:rPr lang="en-AU" sz="2000" b="1" dirty="0" smtClean="0"/>
              <a:t>                       </a:t>
            </a:r>
          </a:p>
          <a:p>
            <a:r>
              <a:rPr lang="en-AU" sz="2000" b="1" i="1" dirty="0" smtClean="0"/>
              <a:t>As income increases, tax rate decreases, making it a regressive tax</a:t>
            </a:r>
            <a:endParaRPr lang="en-AU" sz="2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2211884" cy="1391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785670"/>
            <a:ext cx="231454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38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the distribution of income – Progressive tax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75613" cy="4525962"/>
          </a:xfrm>
        </p:spPr>
        <p:txBody>
          <a:bodyPr/>
          <a:lstStyle/>
          <a:p>
            <a:endParaRPr lang="en-US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5335"/>
              </p:ext>
            </p:extLst>
          </p:nvPr>
        </p:nvGraphicFramePr>
        <p:xfrm>
          <a:off x="251520" y="1916832"/>
          <a:ext cx="8712968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936104"/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Taxable</a:t>
                      </a:r>
                      <a:r>
                        <a:rPr lang="en-US" baseline="0" dirty="0" smtClean="0"/>
                        <a:t> income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paid</a:t>
                      </a:r>
                      <a:endParaRPr lang="en-AU" dirty="0"/>
                    </a:p>
                  </a:txBody>
                  <a:tcPr/>
                </a:tc>
              </a:tr>
              <a:tr h="293008">
                <a:tc>
                  <a:txBody>
                    <a:bodyPr/>
                    <a:lstStyle/>
                    <a:p>
                      <a:r>
                        <a:rPr lang="en-US" dirty="0" smtClean="0"/>
                        <a:t>$0 - $18,200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$18,201</a:t>
                      </a:r>
                      <a:r>
                        <a:rPr lang="en-US" baseline="0" dirty="0" smtClean="0"/>
                        <a:t> - $37,000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19c for</a:t>
                      </a:r>
                      <a:r>
                        <a:rPr lang="en-US" baseline="0" dirty="0" smtClean="0"/>
                        <a:t> each $1 over $18,200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$37,001 - $80,000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$3,572 plus</a:t>
                      </a:r>
                      <a:r>
                        <a:rPr lang="en-US" baseline="0" dirty="0" smtClean="0"/>
                        <a:t> 32.5c for each $1 over $37,000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$80,001 - $180,000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$17,547 plus 37c for each $1 over $80,000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$180,001</a:t>
                      </a:r>
                      <a:r>
                        <a:rPr lang="en-US" baseline="0" dirty="0" smtClean="0"/>
                        <a:t> and over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$54,547</a:t>
                      </a:r>
                      <a:r>
                        <a:rPr lang="en-US" baseline="0" dirty="0" smtClean="0"/>
                        <a:t> plus 45c for each $1 over $180,00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05273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Australia’s personal income tax rates.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8134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the distribution of income – Progressive tax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075613" cy="4525962"/>
          </a:xfrm>
        </p:spPr>
        <p:txBody>
          <a:bodyPr/>
          <a:lstStyle/>
          <a:p>
            <a:pPr marL="0" indent="0"/>
            <a:r>
              <a:rPr lang="en-US" dirty="0" smtClean="0"/>
              <a:t>Given the below, calculate the amount of tax paid by Jerry, </a:t>
            </a:r>
            <a:r>
              <a:rPr lang="en-US" dirty="0" smtClean="0"/>
              <a:t>Elaine, George and Kramer.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Jerry’s income - 	$37,345 per annum</a:t>
            </a:r>
          </a:p>
          <a:p>
            <a:pPr marL="0" indent="0"/>
            <a:r>
              <a:rPr lang="en-US" dirty="0" smtClean="0"/>
              <a:t>Elaine’s income - 	$123,978 per annum</a:t>
            </a:r>
          </a:p>
          <a:p>
            <a:pPr marL="0" indent="0"/>
            <a:r>
              <a:rPr lang="en-US" dirty="0" smtClean="0"/>
              <a:t>George’s income - 	$186,234 per </a:t>
            </a:r>
            <a:r>
              <a:rPr lang="en-US" dirty="0" smtClean="0"/>
              <a:t>annum</a:t>
            </a:r>
          </a:p>
          <a:p>
            <a:pPr marL="0" indent="0"/>
            <a:r>
              <a:rPr lang="en-US" dirty="0" smtClean="0"/>
              <a:t>Kramer’s income -   $87,290 per annum</a:t>
            </a:r>
          </a:p>
          <a:p>
            <a:pPr marL="0" indent="0"/>
            <a:r>
              <a:rPr lang="en-US" b="1" dirty="0" smtClean="0"/>
              <a:t>	What </a:t>
            </a:r>
            <a:r>
              <a:rPr lang="en-US" b="1" dirty="0" smtClean="0"/>
              <a:t>are their average rates of tax?</a:t>
            </a:r>
            <a:endParaRPr lang="en-US" b="1" dirty="0" smtClean="0"/>
          </a:p>
          <a:p>
            <a:pPr marL="0" indent="0"/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07230"/>
              </p:ext>
            </p:extLst>
          </p:nvPr>
        </p:nvGraphicFramePr>
        <p:xfrm>
          <a:off x="1331640" y="213285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Taxable income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$0 - $20,000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$20,001</a:t>
                      </a:r>
                      <a:r>
                        <a:rPr lang="en-US" baseline="0" dirty="0" smtClean="0"/>
                        <a:t> - $39,000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$39,001 - $75,000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$75,001 -</a:t>
                      </a:r>
                      <a:r>
                        <a:rPr lang="en-US" baseline="0" dirty="0" smtClean="0"/>
                        <a:t> $175,000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$175,001 and</a:t>
                      </a:r>
                      <a:r>
                        <a:rPr lang="en-US" baseline="0" dirty="0" smtClean="0"/>
                        <a:t> over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97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66863"/>
            <a:ext cx="8579743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dirty="0" smtClean="0"/>
              <a:t>Low unemployment </a:t>
            </a:r>
            <a:r>
              <a:rPr lang="en-US" sz="2000" dirty="0" smtClean="0"/>
              <a:t>(as measured by the unemployment rate)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Low and stable rate of inflation </a:t>
            </a:r>
            <a:r>
              <a:rPr lang="en-US" sz="1800" dirty="0" smtClean="0"/>
              <a:t>(as measured by the Consumer Price Index)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Economic growth </a:t>
            </a:r>
            <a:r>
              <a:rPr lang="en-US" sz="1800" dirty="0" smtClean="0"/>
              <a:t>(as measured by Gross Domestic Product)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b="1" dirty="0" smtClean="0"/>
              <a:t>Equity in the distribution of income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39643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Poverty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b="1" dirty="0" smtClean="0"/>
              <a:t>Absolute vs Relative</a:t>
            </a:r>
          </a:p>
          <a:p>
            <a:pPr marL="0" indent="0"/>
            <a:endParaRPr lang="en-AU" b="1" dirty="0"/>
          </a:p>
          <a:p>
            <a:pPr marL="0" indent="0"/>
            <a:r>
              <a:rPr lang="en-AU" b="1" dirty="0" smtClean="0"/>
              <a:t>Absolute poverty </a:t>
            </a:r>
            <a:r>
              <a:rPr lang="en-AU" dirty="0" smtClean="0"/>
              <a:t>is the severe deprivation of basic human needs; food, water, health, shelter, education.</a:t>
            </a:r>
          </a:p>
          <a:p>
            <a:pPr marL="0" indent="0"/>
            <a:endParaRPr lang="en-AU" b="1" dirty="0"/>
          </a:p>
          <a:p>
            <a:pPr marL="0" indent="0"/>
            <a:r>
              <a:rPr lang="en-AU" b="1" dirty="0" smtClean="0"/>
              <a:t>Only 1.5 billion people are considered to be in absolute poverty</a:t>
            </a:r>
          </a:p>
          <a:p>
            <a:pPr marL="0" indent="0"/>
            <a:endParaRPr lang="en-AU" b="1" dirty="0"/>
          </a:p>
          <a:p>
            <a:pPr marL="0" indent="0"/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868469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Poverty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03" y="836712"/>
            <a:ext cx="4939093" cy="4525962"/>
          </a:xfrm>
        </p:spPr>
        <p:txBody>
          <a:bodyPr/>
          <a:lstStyle/>
          <a:p>
            <a:r>
              <a:rPr lang="en-AU" b="1" dirty="0" smtClean="0"/>
              <a:t>Relative poverty</a:t>
            </a:r>
          </a:p>
          <a:p>
            <a:endParaRPr lang="en-AU" b="1" dirty="0"/>
          </a:p>
          <a:p>
            <a:pPr marL="0" indent="0"/>
            <a:r>
              <a:rPr lang="en-AU" dirty="0" smtClean="0"/>
              <a:t>Compares the income of individuals or households to the median income.</a:t>
            </a:r>
          </a:p>
          <a:p>
            <a:pPr marL="0" indent="0"/>
            <a:endParaRPr lang="en-AU" dirty="0"/>
          </a:p>
          <a:p>
            <a:pPr marL="0" indent="0" defTabSz="795338"/>
            <a:r>
              <a:rPr lang="en-AU" dirty="0" smtClean="0"/>
              <a:t>e.g. </a:t>
            </a:r>
            <a:r>
              <a:rPr lang="en-AU" i="1" dirty="0" smtClean="0"/>
              <a:t>a smartphone isn’t a necessity, but you would feel relatively poor if you couldn’t afford one</a:t>
            </a:r>
          </a:p>
          <a:p>
            <a:pPr marL="0" indent="0"/>
            <a:endParaRPr lang="en-AU" i="1" dirty="0"/>
          </a:p>
          <a:p>
            <a:pPr marL="0" indent="0"/>
            <a:endParaRPr lang="en-AU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05176"/>
            <a:ext cx="3893988" cy="1946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312" y="1628800"/>
            <a:ext cx="35528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994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Poverty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525962"/>
          </a:xfrm>
        </p:spPr>
        <p:txBody>
          <a:bodyPr/>
          <a:lstStyle/>
          <a:p>
            <a:r>
              <a:rPr lang="en-AU" b="1" u="sng" dirty="0" smtClean="0"/>
              <a:t>Causes of poverty</a:t>
            </a:r>
          </a:p>
          <a:p>
            <a:endParaRPr lang="en-AU" b="1" dirty="0"/>
          </a:p>
          <a:p>
            <a:r>
              <a:rPr lang="en-AU" b="1" dirty="0" smtClean="0"/>
              <a:t>Low income </a:t>
            </a:r>
            <a:r>
              <a:rPr lang="en-AU" dirty="0" smtClean="0"/>
              <a:t>(obviously)</a:t>
            </a:r>
            <a:endParaRPr lang="en-AU" b="1" dirty="0" smtClean="0"/>
          </a:p>
          <a:p>
            <a:endParaRPr lang="en-AU" b="1" dirty="0"/>
          </a:p>
          <a:p>
            <a:r>
              <a:rPr lang="en-AU" b="1" dirty="0" smtClean="0"/>
              <a:t>Unemployment </a:t>
            </a:r>
            <a:r>
              <a:rPr lang="en-AU" dirty="0" smtClean="0"/>
              <a:t>(unemployment benefits are low, and in many countries, expire)</a:t>
            </a:r>
          </a:p>
          <a:p>
            <a:endParaRPr lang="en-AU" dirty="0"/>
          </a:p>
          <a:p>
            <a:r>
              <a:rPr lang="en-AU" b="1" dirty="0" smtClean="0"/>
              <a:t>Low human capital </a:t>
            </a:r>
            <a:r>
              <a:rPr lang="en-AU" dirty="0" smtClean="0"/>
              <a:t>(education, health)</a:t>
            </a:r>
          </a:p>
          <a:p>
            <a:endParaRPr lang="en-AU" b="1" dirty="0"/>
          </a:p>
          <a:p>
            <a:r>
              <a:rPr lang="en-AU" b="1" dirty="0" smtClean="0"/>
              <a:t>Low resource ownership </a:t>
            </a:r>
            <a:r>
              <a:rPr lang="en-AU" dirty="0" smtClean="0"/>
              <a:t>(labour by itself often is insufficient)</a:t>
            </a:r>
            <a:endParaRPr lang="en-AU" b="1" dirty="0" smtClean="0"/>
          </a:p>
          <a:p>
            <a:endParaRPr lang="en-AU" b="1" dirty="0"/>
          </a:p>
          <a:p>
            <a:r>
              <a:rPr lang="en-AU" b="1" dirty="0" smtClean="0"/>
              <a:t>Discrimination </a:t>
            </a:r>
            <a:r>
              <a:rPr lang="en-AU" dirty="0" smtClean="0"/>
              <a:t>(race, gender, sexuality)</a:t>
            </a:r>
            <a:endParaRPr lang="en-AU" b="1" dirty="0"/>
          </a:p>
          <a:p>
            <a:endParaRPr lang="en-AU" b="1" dirty="0" smtClean="0"/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283066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Poverty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075613" cy="4525962"/>
          </a:xfrm>
        </p:spPr>
        <p:txBody>
          <a:bodyPr/>
          <a:lstStyle/>
          <a:p>
            <a:r>
              <a:rPr lang="en-AU" b="1" u="sng" dirty="0" smtClean="0"/>
              <a:t>Causes of poverty</a:t>
            </a:r>
          </a:p>
          <a:p>
            <a:endParaRPr lang="en-AU" b="1" u="sng" dirty="0"/>
          </a:p>
          <a:p>
            <a:r>
              <a:rPr lang="en-AU" b="1" dirty="0" smtClean="0"/>
              <a:t>Geography </a:t>
            </a:r>
            <a:r>
              <a:rPr lang="en-AU" dirty="0" smtClean="0"/>
              <a:t>(lack of opportunities, inability to move)</a:t>
            </a:r>
          </a:p>
          <a:p>
            <a:endParaRPr lang="en-AU" b="1" dirty="0"/>
          </a:p>
          <a:p>
            <a:r>
              <a:rPr lang="en-AU" b="1" dirty="0" smtClean="0"/>
              <a:t>Age </a:t>
            </a:r>
            <a:r>
              <a:rPr lang="en-AU" dirty="0" smtClean="0"/>
              <a:t>(inability to work, insufficient welfare)</a:t>
            </a:r>
          </a:p>
          <a:p>
            <a:endParaRPr lang="en-AU" b="1" dirty="0"/>
          </a:p>
          <a:p>
            <a:r>
              <a:rPr lang="en-AU" b="1" dirty="0" smtClean="0"/>
              <a:t>Lack of merit goods </a:t>
            </a:r>
            <a:r>
              <a:rPr lang="en-AU" dirty="0" smtClean="0"/>
              <a:t>(government provided/subsidised health and education)</a:t>
            </a:r>
          </a:p>
          <a:p>
            <a:endParaRPr lang="en-AU" b="1" dirty="0"/>
          </a:p>
          <a:p>
            <a:r>
              <a:rPr lang="en-AU" b="1" dirty="0" smtClean="0"/>
              <a:t>Poverty </a:t>
            </a:r>
            <a:r>
              <a:rPr lang="en-AU" dirty="0" smtClean="0"/>
              <a:t>(↓ income, ↓ human capital, ↓ income, …)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8075168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- Poverty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613" cy="4525962"/>
          </a:xfrm>
        </p:spPr>
        <p:txBody>
          <a:bodyPr/>
          <a:lstStyle/>
          <a:p>
            <a:r>
              <a:rPr lang="en-AU" b="1" u="sng" dirty="0" smtClean="0"/>
              <a:t>Consequences of poverty</a:t>
            </a:r>
          </a:p>
          <a:p>
            <a:endParaRPr lang="en-AU" b="1" u="sng" dirty="0"/>
          </a:p>
          <a:p>
            <a:r>
              <a:rPr lang="en-AU" b="1" dirty="0" smtClean="0"/>
              <a:t>Work with the people around you to brainstorm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257521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 in the distribution of income – redistribution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Taxes</a:t>
            </a:r>
          </a:p>
          <a:p>
            <a:r>
              <a:rPr lang="en-AU" b="1" dirty="0"/>
              <a:t>	</a:t>
            </a:r>
            <a:r>
              <a:rPr lang="en-AU" b="1" dirty="0" smtClean="0"/>
              <a:t>	</a:t>
            </a:r>
            <a:r>
              <a:rPr lang="en-AU" dirty="0" smtClean="0"/>
              <a:t>We know what an indirect tax is.  GST, alcohol, tobacco and fuel excise.</a:t>
            </a:r>
          </a:p>
          <a:p>
            <a:endParaRPr lang="en-AU" b="1" dirty="0"/>
          </a:p>
          <a:p>
            <a:r>
              <a:rPr lang="en-AU" b="1" dirty="0" smtClean="0"/>
              <a:t>What is a direct tax?</a:t>
            </a:r>
          </a:p>
          <a:p>
            <a:r>
              <a:rPr lang="en-US" b="1" dirty="0"/>
              <a:t>	</a:t>
            </a:r>
            <a:r>
              <a:rPr lang="en-US" b="1" dirty="0" smtClean="0"/>
              <a:t>	</a:t>
            </a:r>
            <a:endParaRPr lang="en-AU" b="1" dirty="0" smtClean="0"/>
          </a:p>
          <a:p>
            <a:endParaRPr lang="en-AU" b="1" dirty="0"/>
          </a:p>
          <a:p>
            <a:r>
              <a:rPr lang="en-AU" b="1" dirty="0" smtClean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3888"/>
            <a:ext cx="2883403" cy="2159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82" y="4077072"/>
            <a:ext cx="2781300" cy="163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062" y="3963888"/>
            <a:ext cx="2314947" cy="231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63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the distribution of income - redistribution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Taxes are </a:t>
            </a:r>
            <a:r>
              <a:rPr lang="en-US" dirty="0" smtClean="0"/>
              <a:t>used to redistribute income.</a:t>
            </a:r>
          </a:p>
          <a:p>
            <a:endParaRPr lang="en-US" dirty="0"/>
          </a:p>
          <a:p>
            <a:r>
              <a:rPr lang="en-US" dirty="0" smtClean="0"/>
              <a:t>How?</a:t>
            </a:r>
          </a:p>
          <a:p>
            <a:endParaRPr lang="en-US" dirty="0"/>
          </a:p>
          <a:p>
            <a:r>
              <a:rPr lang="en-US" dirty="0" smtClean="0"/>
              <a:t>Brainstorm the different ways in groups.  Explain.</a:t>
            </a:r>
          </a:p>
          <a:p>
            <a:endParaRPr lang="en-US" dirty="0" smtClean="0"/>
          </a:p>
          <a:p>
            <a:endParaRPr lang="en-US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861048"/>
            <a:ext cx="3960440" cy="261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3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13980</TotalTime>
  <Words>481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Macroeconomic</vt:lpstr>
      <vt:lpstr>Macroeconomic Objectives</vt:lpstr>
      <vt:lpstr>Equity in the distribution of income - Poverty</vt:lpstr>
      <vt:lpstr>Equity in the distribution of income - Poverty</vt:lpstr>
      <vt:lpstr>Equity in the distribution of income - Poverty</vt:lpstr>
      <vt:lpstr>Equity in the distribution of income - Poverty</vt:lpstr>
      <vt:lpstr>Equity in the distribution of income - Poverty</vt:lpstr>
      <vt:lpstr>Equity in the distribution of income – redistribution</vt:lpstr>
      <vt:lpstr>Equity in the distribution of income - redistribution</vt:lpstr>
      <vt:lpstr>Equity in the distribution of income - redistribution</vt:lpstr>
      <vt:lpstr>Equity in the distribution of income - redistribution</vt:lpstr>
      <vt:lpstr>Equity in the distribution of income – Progressive tax</vt:lpstr>
      <vt:lpstr>Equity in the distribution of income – Progressive tax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237</cp:revision>
  <dcterms:created xsi:type="dcterms:W3CDTF">2013-11-05T23:10:43Z</dcterms:created>
  <dcterms:modified xsi:type="dcterms:W3CDTF">2015-07-26T11:22:56Z</dcterms:modified>
</cp:coreProperties>
</file>