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31"/>
  </p:notesMasterIdLst>
  <p:handoutMasterIdLst>
    <p:handoutMasterId r:id="rId32"/>
  </p:handoutMasterIdLst>
  <p:sldIdLst>
    <p:sldId id="259" r:id="rId5"/>
    <p:sldId id="356" r:id="rId6"/>
    <p:sldId id="357" r:id="rId7"/>
    <p:sldId id="386" r:id="rId8"/>
    <p:sldId id="387" r:id="rId9"/>
    <p:sldId id="388" r:id="rId10"/>
    <p:sldId id="389" r:id="rId11"/>
    <p:sldId id="391" r:id="rId12"/>
    <p:sldId id="392" r:id="rId13"/>
    <p:sldId id="393" r:id="rId14"/>
    <p:sldId id="390" r:id="rId15"/>
    <p:sldId id="394" r:id="rId16"/>
    <p:sldId id="395" r:id="rId17"/>
    <p:sldId id="396" r:id="rId18"/>
    <p:sldId id="397" r:id="rId19"/>
    <p:sldId id="399" r:id="rId20"/>
    <p:sldId id="398" r:id="rId21"/>
    <p:sldId id="402" r:id="rId22"/>
    <p:sldId id="401" r:id="rId23"/>
    <p:sldId id="400" r:id="rId24"/>
    <p:sldId id="403" r:id="rId25"/>
    <p:sldId id="404" r:id="rId26"/>
    <p:sldId id="406" r:id="rId27"/>
    <p:sldId id="407" r:id="rId28"/>
    <p:sldId id="408" r:id="rId29"/>
    <p:sldId id="405" r:id="rId30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1" autoAdjust="0"/>
    <p:restoredTop sz="94660"/>
  </p:normalViewPr>
  <p:slideViewPr>
    <p:cSldViewPr>
      <p:cViewPr varScale="1">
        <p:scale>
          <a:sx n="81" d="100"/>
          <a:sy n="81" d="100"/>
        </p:scale>
        <p:origin x="106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GAi56aOTrIc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uGELzZRzRaw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m/news/business-30778491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graph.co.uk/finance/economics/11406812/Economics-explainer-what-is-deflation.html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bgAyyzwFo9c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Macroeconomic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2.3</a:t>
            </a:r>
            <a:endParaRPr lang="en-US" sz="32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372672" cy="42407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- PPI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Producer Price Index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Measures</a:t>
            </a:r>
          </a:p>
          <a:p>
            <a:pPr marL="1074738">
              <a:buFont typeface="Arial" panose="020B0604020202020204" pitchFamily="34" charset="0"/>
              <a:buChar char="•"/>
            </a:pPr>
            <a:r>
              <a:rPr lang="en-AU" dirty="0" smtClean="0"/>
              <a:t>Prices of inputs</a:t>
            </a:r>
          </a:p>
          <a:p>
            <a:pPr marL="1074738">
              <a:buFont typeface="Arial" panose="020B0604020202020204" pitchFamily="34" charset="0"/>
              <a:buChar char="•"/>
            </a:pPr>
            <a:r>
              <a:rPr lang="en-AU" dirty="0" smtClean="0"/>
              <a:t>Prices of intermediate goods</a:t>
            </a:r>
          </a:p>
          <a:p>
            <a:pPr marL="1074738">
              <a:buFont typeface="Arial" panose="020B0604020202020204" pitchFamily="34" charset="0"/>
              <a:buChar char="•"/>
            </a:pPr>
            <a:r>
              <a:rPr lang="en-AU" dirty="0" smtClean="0"/>
              <a:t>Prices of final goods at the wholesale level</a:t>
            </a:r>
          </a:p>
          <a:p>
            <a:pPr marL="1074738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tabLst>
                <a:tab pos="358775" algn="l"/>
              </a:tabLst>
            </a:pPr>
            <a:r>
              <a:rPr lang="en-AU" b="1" dirty="0" smtClean="0"/>
              <a:t>What can this tell us about CPI? Show using diagrams.</a:t>
            </a:r>
          </a:p>
        </p:txBody>
      </p:sp>
    </p:spTree>
    <p:extLst>
      <p:ext uri="{BB962C8B-B14F-4D97-AF65-F5344CB8AC3E}">
        <p14:creationId xmlns:p14="http://schemas.microsoft.com/office/powerpoint/2010/main" val="24427973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Consequences of inflation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Hyperinflation </a:t>
            </a:r>
            <a:r>
              <a:rPr lang="en-AU" dirty="0" smtClean="0">
                <a:hlinkClick r:id="rId2"/>
              </a:rPr>
              <a:t>video</a:t>
            </a:r>
            <a:endParaRPr lang="en-AU" dirty="0" smtClean="0"/>
          </a:p>
          <a:p>
            <a:endParaRPr lang="en-AU" b="1" dirty="0"/>
          </a:p>
          <a:p>
            <a:endParaRPr lang="en-AU" b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3196590" cy="239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43" y="1772816"/>
            <a:ext cx="2747645" cy="2412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58" y="4264134"/>
            <a:ext cx="3166745" cy="21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3568" y="5337284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Inflation in Zimbabwe</a:t>
            </a:r>
          </a:p>
          <a:p>
            <a:endParaRPr lang="en-AU" dirty="0"/>
          </a:p>
          <a:p>
            <a:r>
              <a:rPr lang="en-AU" dirty="0" smtClean="0">
                <a:hlinkClick r:id="rId6"/>
              </a:rPr>
              <a:t>video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36969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4525962"/>
          </a:xfrm>
        </p:spPr>
        <p:txBody>
          <a:bodyPr/>
          <a:lstStyle/>
          <a:p>
            <a:r>
              <a:rPr lang="en-AU" b="1" dirty="0" smtClean="0"/>
              <a:t>Consequences of inflation – </a:t>
            </a:r>
            <a:r>
              <a:rPr lang="en-AU" dirty="0" smtClean="0"/>
              <a:t>purchasing power</a:t>
            </a:r>
            <a:endParaRPr lang="en-AU" b="1" dirty="0" smtClean="0"/>
          </a:p>
          <a:p>
            <a:endParaRPr lang="en-AU" b="1" dirty="0"/>
          </a:p>
          <a:p>
            <a:r>
              <a:rPr lang="en-AU" dirty="0" smtClean="0"/>
              <a:t>Larry has $60 to spend on shirts – ‘nominal income’</a:t>
            </a:r>
          </a:p>
          <a:p>
            <a:pPr marL="2686050" indent="-2686050">
              <a:lnSpc>
                <a:spcPct val="150000"/>
              </a:lnSpc>
            </a:pPr>
            <a:r>
              <a:rPr lang="en-AU" dirty="0" smtClean="0"/>
              <a:t>		</a:t>
            </a:r>
          </a:p>
          <a:p>
            <a:pPr marL="2686050" indent="-2686050">
              <a:lnSpc>
                <a:spcPct val="150000"/>
              </a:lnSpc>
            </a:pPr>
            <a:r>
              <a:rPr lang="en-AU" dirty="0"/>
              <a:t>	</a:t>
            </a:r>
            <a:r>
              <a:rPr lang="en-AU" dirty="0" smtClean="0"/>
              <a:t>	When shirts cost $20 he can buy three.</a:t>
            </a:r>
          </a:p>
          <a:p>
            <a:pPr marL="2686050" indent="-2686050">
              <a:lnSpc>
                <a:spcPct val="150000"/>
              </a:lnSpc>
            </a:pPr>
            <a:endParaRPr lang="en-AU" dirty="0"/>
          </a:p>
          <a:p>
            <a:pPr marL="2686050" indent="-2686050">
              <a:lnSpc>
                <a:spcPct val="150000"/>
              </a:lnSpc>
            </a:pPr>
            <a:r>
              <a:rPr lang="en-AU" dirty="0" smtClean="0"/>
              <a:t>When inflation hits and shirts cost $30 </a:t>
            </a:r>
          </a:p>
          <a:p>
            <a:pPr marL="2686050" indent="-2686050">
              <a:lnSpc>
                <a:spcPct val="150000"/>
              </a:lnSpc>
            </a:pPr>
            <a:r>
              <a:rPr lang="en-AU" dirty="0" smtClean="0"/>
              <a:t>he can only buy two.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2510388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r="32282" b="4434"/>
          <a:stretch/>
        </p:blipFill>
        <p:spPr>
          <a:xfrm>
            <a:off x="6084168" y="4018458"/>
            <a:ext cx="2232248" cy="2710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57869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His income hasn’t changed, but his purchasing power has.  His ‘real income’ has reduced.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25482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Consequence of inflation – </a:t>
            </a:r>
            <a:r>
              <a:rPr lang="en-AU" dirty="0" smtClean="0"/>
              <a:t>redistributive effects</a:t>
            </a:r>
          </a:p>
          <a:p>
            <a:endParaRPr lang="en-AU" b="1" dirty="0"/>
          </a:p>
          <a:p>
            <a:pPr marL="0" indent="0"/>
            <a:r>
              <a:rPr lang="en-AU" dirty="0" smtClean="0"/>
              <a:t>Some groups gain purchasing power, some groups lose it, purely due to inflation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LOSERS</a:t>
            </a:r>
          </a:p>
          <a:p>
            <a:pPr marL="0" indent="0"/>
            <a:endParaRPr lang="en-AU" b="1" dirty="0"/>
          </a:p>
          <a:p>
            <a:pPr marL="0" indent="0"/>
            <a:r>
              <a:rPr lang="en-AU" b="1" dirty="0" smtClean="0"/>
              <a:t>	</a:t>
            </a:r>
            <a:r>
              <a:rPr lang="en-AU" dirty="0" smtClean="0"/>
              <a:t>Fixed income people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en-AU" b="1" dirty="0"/>
              <a:t>	</a:t>
            </a:r>
            <a:r>
              <a:rPr lang="en-AU" i="1" dirty="0" smtClean="0"/>
              <a:t>pensioners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en-AU" i="1" dirty="0"/>
              <a:t>l</a:t>
            </a:r>
            <a:r>
              <a:rPr lang="en-AU" i="1" dirty="0" smtClean="0"/>
              <a:t>andlords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en-AU" i="1" dirty="0" smtClean="0"/>
              <a:t>welfare recipients</a:t>
            </a:r>
          </a:p>
          <a:p>
            <a:pPr marL="1790700">
              <a:buFont typeface="Arial" panose="020B0604020202020204" pitchFamily="34" charset="0"/>
              <a:buChar char="•"/>
            </a:pPr>
            <a:r>
              <a:rPr lang="en-AU" i="1" dirty="0" smtClean="0"/>
              <a:t>locked-in wages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1048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849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Consequence of inflation </a:t>
            </a:r>
            <a:r>
              <a:rPr lang="en-AU" dirty="0" smtClean="0"/>
              <a:t>– redistributive losers cont’d</a:t>
            </a:r>
          </a:p>
          <a:p>
            <a:endParaRPr lang="en-AU" dirty="0"/>
          </a:p>
          <a:p>
            <a:r>
              <a:rPr lang="en-AU" dirty="0" smtClean="0"/>
              <a:t>Cash holders</a:t>
            </a:r>
          </a:p>
          <a:p>
            <a:r>
              <a:rPr lang="en-AU" dirty="0"/>
              <a:t>	</a:t>
            </a:r>
            <a:r>
              <a:rPr lang="en-AU" dirty="0" smtClean="0"/>
              <a:t>	- ↑ inflation, real value of cash ↓</a:t>
            </a:r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Savers</a:t>
            </a:r>
          </a:p>
          <a:p>
            <a:r>
              <a:rPr lang="en-AU" dirty="0"/>
              <a:t>	</a:t>
            </a:r>
            <a:r>
              <a:rPr lang="en-AU" dirty="0" smtClean="0"/>
              <a:t>	- need interest rate above inflation rate, otherwise real value of savings decreases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b="1" dirty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700808"/>
            <a:ext cx="3029845" cy="2016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13176"/>
            <a:ext cx="319087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98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Consequences of inflation – </a:t>
            </a:r>
            <a:r>
              <a:rPr lang="en-AU" dirty="0" smtClean="0"/>
              <a:t>redistributive losers cont’d</a:t>
            </a:r>
          </a:p>
          <a:p>
            <a:endParaRPr lang="en-AU" b="1" dirty="0"/>
          </a:p>
          <a:p>
            <a:r>
              <a:rPr lang="en-AU" dirty="0" smtClean="0"/>
              <a:t>Lenders</a:t>
            </a:r>
          </a:p>
          <a:p>
            <a:r>
              <a:rPr lang="en-AU" dirty="0"/>
              <a:t>	</a:t>
            </a:r>
            <a:r>
              <a:rPr lang="en-AU" dirty="0" smtClean="0"/>
              <a:t>- Lend at say 5% interest</a:t>
            </a:r>
          </a:p>
          <a:p>
            <a:r>
              <a:rPr lang="en-AU" dirty="0"/>
              <a:t>	</a:t>
            </a:r>
            <a:r>
              <a:rPr lang="en-AU" dirty="0" smtClean="0"/>
              <a:t>- unexpected inflation of 6% means that lender is worse off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1794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Consequences of inflation </a:t>
            </a:r>
            <a:r>
              <a:rPr lang="en-AU" dirty="0" smtClean="0"/>
              <a:t>– winners</a:t>
            </a:r>
          </a:p>
          <a:p>
            <a:endParaRPr lang="en-AU" b="1" dirty="0"/>
          </a:p>
          <a:p>
            <a:pPr>
              <a:buFontTx/>
              <a:buChar char="-"/>
            </a:pPr>
            <a:r>
              <a:rPr lang="en-AU" dirty="0" smtClean="0"/>
              <a:t>Borrowers</a:t>
            </a:r>
          </a:p>
          <a:p>
            <a:pPr>
              <a:buFontTx/>
              <a:buChar char="-"/>
            </a:pPr>
            <a:endParaRPr lang="en-AU" dirty="0"/>
          </a:p>
          <a:p>
            <a:pPr>
              <a:buFontTx/>
              <a:buChar char="-"/>
            </a:pPr>
            <a:r>
              <a:rPr lang="en-AU" dirty="0" smtClean="0"/>
              <a:t>Payers of fixed wages, income</a:t>
            </a:r>
          </a:p>
        </p:txBody>
      </p:sp>
    </p:spTree>
    <p:extLst>
      <p:ext uri="{BB962C8B-B14F-4D97-AF65-F5344CB8AC3E}">
        <p14:creationId xmlns:p14="http://schemas.microsoft.com/office/powerpoint/2010/main" val="185600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Consequences of inflation – </a:t>
            </a:r>
            <a:r>
              <a:rPr lang="en-AU" dirty="0" smtClean="0"/>
              <a:t>Uncertainty</a:t>
            </a:r>
          </a:p>
          <a:p>
            <a:endParaRPr lang="en-AU" b="1" dirty="0"/>
          </a:p>
          <a:p>
            <a:r>
              <a:rPr lang="en-AU" b="1" dirty="0" smtClean="0"/>
              <a:t>↑ </a:t>
            </a:r>
            <a:r>
              <a:rPr lang="en-AU" dirty="0" smtClean="0"/>
              <a:t>inflation, harder to make plans, accurate forecasts</a:t>
            </a:r>
          </a:p>
          <a:p>
            <a:endParaRPr lang="en-AU" b="1" dirty="0"/>
          </a:p>
          <a:p>
            <a:r>
              <a:rPr lang="en-AU" b="1" dirty="0" smtClean="0"/>
              <a:t>↑ </a:t>
            </a:r>
            <a:r>
              <a:rPr lang="en-AU" dirty="0" smtClean="0"/>
              <a:t>uncertainty, ↓ </a:t>
            </a:r>
            <a:r>
              <a:rPr lang="en-A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endParaRPr lang="en-A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AU" b="1" dirty="0" smtClean="0">
                <a:cs typeface="Times New Roman" panose="02020603050405020304" pitchFamily="18" charset="0"/>
              </a:rPr>
              <a:t>Menu costs</a:t>
            </a:r>
          </a:p>
          <a:p>
            <a:r>
              <a:rPr lang="en-AU" b="1" dirty="0">
                <a:cs typeface="Times New Roman" panose="02020603050405020304" pitchFamily="18" charset="0"/>
              </a:rPr>
              <a:t>	</a:t>
            </a:r>
            <a:r>
              <a:rPr lang="en-AU" dirty="0" smtClean="0">
                <a:cs typeface="Times New Roman" panose="02020603050405020304" pitchFamily="18" charset="0"/>
              </a:rPr>
              <a:t>The cost of changing prices.</a:t>
            </a:r>
            <a:endParaRPr lang="en-AU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55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96752"/>
            <a:ext cx="8075613" cy="4525962"/>
          </a:xfrm>
        </p:spPr>
        <p:txBody>
          <a:bodyPr/>
          <a:lstStyle/>
          <a:p>
            <a:r>
              <a:rPr lang="en-AU" b="1" dirty="0" smtClean="0"/>
              <a:t>Consequences of inflation</a:t>
            </a:r>
          </a:p>
          <a:p>
            <a:endParaRPr lang="en-AU" b="1" dirty="0"/>
          </a:p>
          <a:p>
            <a:r>
              <a:rPr lang="en-AU" b="1" dirty="0" smtClean="0"/>
              <a:t>Money illusion</a:t>
            </a:r>
          </a:p>
          <a:p>
            <a:r>
              <a:rPr lang="en-AU" b="1" dirty="0"/>
              <a:t>	</a:t>
            </a:r>
            <a:r>
              <a:rPr lang="en-AU" dirty="0" smtClean="0"/>
              <a:t>Nominal income increases, but real</a:t>
            </a:r>
          </a:p>
          <a:p>
            <a:r>
              <a:rPr lang="en-AU" dirty="0" smtClean="0"/>
              <a:t>income may not. </a:t>
            </a:r>
          </a:p>
          <a:p>
            <a:r>
              <a:rPr lang="en-AU" dirty="0"/>
              <a:t>	</a:t>
            </a:r>
            <a:r>
              <a:rPr lang="en-AU" dirty="0" smtClean="0"/>
              <a:t> Poor spending decisions result.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52736"/>
            <a:ext cx="2160240" cy="29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43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/>
              <a:t>Consequences of inflation</a:t>
            </a:r>
          </a:p>
          <a:p>
            <a:endParaRPr lang="en-AU" b="1" dirty="0"/>
          </a:p>
          <a:p>
            <a:r>
              <a:rPr lang="en-AU" b="1" dirty="0" smtClean="0"/>
              <a:t>International competitiveness</a:t>
            </a:r>
          </a:p>
          <a:p>
            <a:r>
              <a:rPr lang="en-AU" b="1" dirty="0"/>
              <a:t>	</a:t>
            </a:r>
            <a:r>
              <a:rPr lang="en-AU" dirty="0" smtClean="0"/>
              <a:t>↑ local inflation, ↑ price of our X, ↓ quantity of X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/>
              <a:t>↑ local inflation, ↑ </a:t>
            </a:r>
            <a:r>
              <a:rPr lang="en-AU" dirty="0" smtClean="0"/>
              <a:t>attractiveness of M, ↑ </a:t>
            </a:r>
            <a:r>
              <a:rPr lang="en-AU" dirty="0"/>
              <a:t>quantity of </a:t>
            </a:r>
            <a:r>
              <a:rPr lang="en-AU" dirty="0" smtClean="0"/>
              <a:t>M</a:t>
            </a:r>
          </a:p>
          <a:p>
            <a:endParaRPr lang="en-AU" dirty="0"/>
          </a:p>
          <a:p>
            <a:r>
              <a:rPr lang="en-AU" dirty="0" smtClean="0"/>
              <a:t>What does this do to the economy? Think about the Circular Flow model.</a:t>
            </a:r>
            <a:endParaRPr lang="en-AU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439369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Macroeconomic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6863"/>
            <a:ext cx="8579743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Low unemployment </a:t>
            </a:r>
            <a:r>
              <a:rPr lang="en-US" sz="1800" dirty="0" smtClean="0"/>
              <a:t>(as measured by the unemployment rate)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sz="2800" b="1" dirty="0" smtClean="0"/>
              <a:t>Low and stable rate of inflation </a:t>
            </a:r>
            <a:r>
              <a:rPr lang="en-US" sz="2000" b="1" dirty="0" smtClean="0"/>
              <a:t>(as measured by the Consumer Price Index)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Economic growth </a:t>
            </a:r>
            <a:r>
              <a:rPr lang="en-US" sz="1800" dirty="0" smtClean="0"/>
              <a:t>(as measured by Gross Domestic Product)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Equity in the distribution of income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39643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– review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352928" cy="4525962"/>
          </a:xfrm>
        </p:spPr>
        <p:txBody>
          <a:bodyPr/>
          <a:lstStyle/>
          <a:p>
            <a:pPr marL="0" indent="0"/>
            <a:r>
              <a:rPr lang="en-US" b="1" dirty="0" smtClean="0"/>
              <a:t>1. </a:t>
            </a:r>
            <a:r>
              <a:rPr lang="en-US" dirty="0" smtClean="0"/>
              <a:t>Explain </a:t>
            </a:r>
            <a:r>
              <a:rPr lang="en-US" dirty="0"/>
              <a:t>what happens to your real income (</a:t>
            </a:r>
            <a:r>
              <a:rPr lang="en-US" dirty="0" smtClean="0"/>
              <a:t>your purchasing </a:t>
            </a:r>
            <a:r>
              <a:rPr lang="en-US" dirty="0"/>
              <a:t>power) in each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following </a:t>
            </a:r>
            <a:r>
              <a:rPr lang="en-AU" dirty="0" smtClean="0"/>
              <a:t>situations:</a:t>
            </a:r>
          </a:p>
          <a:p>
            <a:r>
              <a:rPr lang="en-AU" b="1" dirty="0"/>
              <a:t>	</a:t>
            </a:r>
            <a:r>
              <a:rPr lang="en-AU" b="1" dirty="0" smtClean="0"/>
              <a:t>a) </a:t>
            </a:r>
            <a:r>
              <a:rPr lang="en-AU" dirty="0"/>
              <a:t>your nominal income </a:t>
            </a:r>
            <a:r>
              <a:rPr lang="en-AU" dirty="0" smtClean="0"/>
              <a:t>increases </a:t>
            </a:r>
            <a:r>
              <a:rPr lang="en-US" dirty="0" smtClean="0"/>
              <a:t>by </a:t>
            </a:r>
            <a:r>
              <a:rPr lang="en-US" dirty="0"/>
              <a:t>5% and the rate of </a:t>
            </a:r>
            <a:r>
              <a:rPr lang="en-US" dirty="0" smtClean="0"/>
              <a:t>inflation </a:t>
            </a:r>
            <a:r>
              <a:rPr lang="en-US" dirty="0"/>
              <a:t>is 8</a:t>
            </a:r>
            <a:r>
              <a:rPr lang="en-US" dirty="0" smtClean="0"/>
              <a:t>%</a:t>
            </a:r>
          </a:p>
          <a:p>
            <a:r>
              <a:rPr lang="en-US" b="1" dirty="0"/>
              <a:t>	</a:t>
            </a:r>
            <a:r>
              <a:rPr lang="en-US" b="1" dirty="0" smtClean="0"/>
              <a:t>b) </a:t>
            </a:r>
            <a:r>
              <a:rPr lang="en-AU" dirty="0" smtClean="0"/>
              <a:t>your </a:t>
            </a:r>
            <a:r>
              <a:rPr lang="en-US" dirty="0" smtClean="0"/>
              <a:t>nominal </a:t>
            </a:r>
            <a:r>
              <a:rPr lang="en-US" dirty="0"/>
              <a:t>income falls by 10%, and the rate of</a:t>
            </a:r>
          </a:p>
          <a:p>
            <a:r>
              <a:rPr lang="en-AU" dirty="0" smtClean="0"/>
              <a:t>    inflation </a:t>
            </a:r>
            <a:r>
              <a:rPr lang="en-AU" dirty="0"/>
              <a:t>is 3</a:t>
            </a:r>
            <a:r>
              <a:rPr lang="en-AU" dirty="0" smtClean="0"/>
              <a:t>%</a:t>
            </a:r>
          </a:p>
          <a:p>
            <a:r>
              <a:rPr lang="en-AU" b="1" dirty="0"/>
              <a:t>	</a:t>
            </a:r>
            <a:r>
              <a:rPr lang="en-AU" b="1" dirty="0" smtClean="0"/>
              <a:t>c) </a:t>
            </a:r>
            <a:r>
              <a:rPr lang="en-AU" dirty="0"/>
              <a:t>your nominal </a:t>
            </a:r>
            <a:r>
              <a:rPr lang="en-AU" dirty="0" smtClean="0"/>
              <a:t>income </a:t>
            </a:r>
            <a:r>
              <a:rPr lang="en-US" dirty="0" smtClean="0"/>
              <a:t>increases </a:t>
            </a:r>
            <a:r>
              <a:rPr lang="en-US" dirty="0"/>
              <a:t>by 7% and the rate of </a:t>
            </a:r>
            <a:r>
              <a:rPr lang="en-US" dirty="0" smtClean="0"/>
              <a:t>inflation </a:t>
            </a:r>
            <a:r>
              <a:rPr lang="en-US" dirty="0"/>
              <a:t>is 7</a:t>
            </a:r>
            <a:r>
              <a:rPr lang="en-US" dirty="0" smtClean="0"/>
              <a:t>%</a:t>
            </a:r>
          </a:p>
          <a:p>
            <a:r>
              <a:rPr lang="en-AU" b="1" dirty="0" smtClean="0"/>
              <a:t>2. </a:t>
            </a:r>
            <a:r>
              <a:rPr lang="en-US" dirty="0" smtClean="0"/>
              <a:t>Inflation </a:t>
            </a:r>
            <a:r>
              <a:rPr lang="en-US" dirty="0"/>
              <a:t>results in redistribution </a:t>
            </a:r>
            <a:r>
              <a:rPr lang="en-US" dirty="0" smtClean="0"/>
              <a:t>of purchasing </a:t>
            </a:r>
            <a:r>
              <a:rPr lang="en-US" dirty="0"/>
              <a:t>power. Explain who is likely to </a:t>
            </a:r>
            <a:r>
              <a:rPr lang="en-US" dirty="0" smtClean="0"/>
              <a:t>gain and </a:t>
            </a:r>
            <a:r>
              <a:rPr lang="en-US" dirty="0"/>
              <a:t>who is likely to lose from the </a:t>
            </a:r>
            <a:r>
              <a:rPr lang="en-US" dirty="0" smtClean="0"/>
              <a:t>redistribution </a:t>
            </a:r>
            <a:r>
              <a:rPr lang="en-AU" dirty="0" smtClean="0"/>
              <a:t>effects </a:t>
            </a:r>
            <a:r>
              <a:rPr lang="en-AU" dirty="0"/>
              <a:t>of </a:t>
            </a:r>
            <a:r>
              <a:rPr lang="en-AU" dirty="0" smtClean="0"/>
              <a:t>inflation.</a:t>
            </a:r>
          </a:p>
          <a:p>
            <a:r>
              <a:rPr lang="en-AU" b="1" dirty="0" smtClean="0"/>
              <a:t>3. </a:t>
            </a:r>
            <a:r>
              <a:rPr lang="en-AU" dirty="0"/>
              <a:t>What are some </a:t>
            </a:r>
            <a:r>
              <a:rPr lang="en-AU" dirty="0" smtClean="0"/>
              <a:t>other </a:t>
            </a:r>
            <a:r>
              <a:rPr lang="en-US" dirty="0" smtClean="0"/>
              <a:t>negative </a:t>
            </a:r>
            <a:r>
              <a:rPr lang="en-US" dirty="0"/>
              <a:t>consequences of </a:t>
            </a:r>
            <a:r>
              <a:rPr lang="en-US" dirty="0" err="1"/>
              <a:t>infl</a:t>
            </a:r>
            <a:r>
              <a:rPr lang="en-US" dirty="0"/>
              <a:t> </a:t>
            </a:r>
            <a:r>
              <a:rPr lang="en-US" dirty="0" err="1"/>
              <a:t>ation</a:t>
            </a:r>
            <a:r>
              <a:rPr lang="en-US" dirty="0"/>
              <a:t> (other </a:t>
            </a:r>
            <a:r>
              <a:rPr lang="en-US" dirty="0" smtClean="0"/>
              <a:t>than </a:t>
            </a:r>
            <a:r>
              <a:rPr lang="en-AU" dirty="0" smtClean="0"/>
              <a:t>redistribution</a:t>
            </a:r>
            <a:r>
              <a:rPr lang="en-AU" dirty="0"/>
              <a:t>)?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229601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– Demand-pull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836712"/>
            <a:ext cx="8352928" cy="4525962"/>
          </a:xfrm>
        </p:spPr>
        <p:txBody>
          <a:bodyPr/>
          <a:lstStyle/>
          <a:p>
            <a:pPr marL="0" indent="0"/>
            <a:r>
              <a:rPr lang="en-AU" b="1" dirty="0" smtClean="0"/>
              <a:t>“Too many dollars chasing too few goods”</a:t>
            </a:r>
            <a:endParaRPr lang="en-AU" b="1" dirty="0"/>
          </a:p>
        </p:txBody>
      </p:sp>
      <p:pic>
        <p:nvPicPr>
          <p:cNvPr id="5" name="Content Placeholder 5" descr="demand-p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7" b="12637"/>
          <a:stretch>
            <a:fillRect/>
          </a:stretch>
        </p:blipFill>
        <p:spPr bwMode="auto">
          <a:xfrm>
            <a:off x="6532268" y="2827381"/>
            <a:ext cx="2585194" cy="156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H="1">
            <a:off x="1187624" y="1772816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1175480" y="6157764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20207" y="6176860"/>
            <a:ext cx="118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GDP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895554" y="6141440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999" y="1414230"/>
            <a:ext cx="102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level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550409" y="1949225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87624" y="1949225"/>
            <a:ext cx="4307429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787216" y="1552730"/>
            <a:ext cx="945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SRAS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3734013" y="6184927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/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95053" y="5611378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endParaRPr lang="en-A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850650" y="3734781"/>
            <a:ext cx="0" cy="239859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205380" y="3734781"/>
            <a:ext cx="2604662" cy="467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5210" y="3497934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 smtClean="0"/>
              <a:t>e</a:t>
            </a:r>
            <a:endParaRPr lang="en-AU" baseline="-250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480930" y="1598989"/>
            <a:ext cx="4307429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734511" y="5396825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725248" y="2984980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65798" y="6184927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/>
              <a:t>1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1225684" y="3278547"/>
            <a:ext cx="3202463" cy="12959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8" idx="0"/>
          </p:cNvCxnSpPr>
          <p:nvPr/>
        </p:nvCxnSpPr>
        <p:spPr>
          <a:xfrm>
            <a:off x="4428147" y="3291506"/>
            <a:ext cx="17330" cy="2893421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523127" y="1497441"/>
            <a:ext cx="90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</a:t>
            </a:r>
            <a:r>
              <a:rPr lang="en-AU" dirty="0" smtClean="0"/>
              <a:t>RAS</a:t>
            </a:r>
            <a:endParaRPr lang="en-AU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846244" y="1940968"/>
            <a:ext cx="18634" cy="42085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302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– Cost-push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endParaRPr lang="en-AU"/>
          </a:p>
        </p:txBody>
      </p:sp>
      <p:pic>
        <p:nvPicPr>
          <p:cNvPr id="5" name="Content Placeholder 5" descr="cost-pus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" b="8338"/>
          <a:stretch>
            <a:fillRect/>
          </a:stretch>
        </p:blipFill>
        <p:spPr bwMode="auto">
          <a:xfrm>
            <a:off x="5887347" y="2564904"/>
            <a:ext cx="3221477" cy="180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 flipH="1">
            <a:off x="914400" y="1490014"/>
            <a:ext cx="17756" cy="437669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914399" y="5874962"/>
            <a:ext cx="6235781" cy="277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46983" y="5894058"/>
            <a:ext cx="118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Real GDP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22330" y="5858638"/>
            <a:ext cx="58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8775" y="1131428"/>
            <a:ext cx="1027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level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277185" y="1666423"/>
            <a:ext cx="4299615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14400" y="1666423"/>
            <a:ext cx="4307429" cy="383994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13992" y="1269928"/>
            <a:ext cx="90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SRAS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3460789" y="5902125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/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1829" y="5328576"/>
            <a:ext cx="737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AD</a:t>
            </a:r>
            <a:endParaRPr lang="en-AU" dirty="0"/>
          </a:p>
        </p:txBody>
      </p:sp>
      <p:cxnSp>
        <p:nvCxnSpPr>
          <p:cNvPr id="16" name="Straight Connector 15"/>
          <p:cNvCxnSpPr/>
          <p:nvPr/>
        </p:nvCxnSpPr>
        <p:spPr>
          <a:xfrm flipH="1" flipV="1">
            <a:off x="932156" y="3451979"/>
            <a:ext cx="2604662" cy="467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1986" y="3215132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 smtClean="0"/>
              <a:t>e</a:t>
            </a:r>
            <a:endParaRPr lang="en-AU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35675" y="1178668"/>
            <a:ext cx="904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L</a:t>
            </a:r>
            <a:r>
              <a:rPr lang="en-AU" dirty="0" smtClean="0"/>
              <a:t>RAS</a:t>
            </a:r>
            <a:endParaRPr lang="en-AU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581006" y="1636901"/>
            <a:ext cx="18634" cy="420853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090981" y="1363334"/>
            <a:ext cx="4059094" cy="35615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79232" y="980421"/>
            <a:ext cx="1108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SRAS</a:t>
            </a:r>
            <a:r>
              <a:rPr lang="en-AU" baseline="-25000" dirty="0" smtClean="0"/>
              <a:t>1</a:t>
            </a:r>
            <a:endParaRPr lang="en-AU" baseline="-25000" dirty="0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924311" y="3070935"/>
            <a:ext cx="2289452" cy="12772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64410" y="3077321"/>
            <a:ext cx="18744" cy="2745720"/>
          </a:xfrm>
          <a:prstGeom prst="line">
            <a:avLst/>
          </a:prstGeom>
          <a:ln w="317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94340" y="5858638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Y</a:t>
            </a:r>
            <a:r>
              <a:rPr lang="en-AU" baseline="-250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6273" y="2854492"/>
            <a:ext cx="559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Pl</a:t>
            </a:r>
            <a:r>
              <a:rPr lang="en-AU" baseline="-25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02878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- deflation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dirty="0" smtClean="0"/>
              <a:t>Sustained fall in the price level.</a:t>
            </a:r>
          </a:p>
          <a:p>
            <a:endParaRPr lang="en-AU" dirty="0"/>
          </a:p>
          <a:p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Redistribution – opposite effects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Uncertainty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Menu </a:t>
            </a:r>
            <a:r>
              <a:rPr lang="en-AU" dirty="0" smtClean="0"/>
              <a:t>costs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endParaRPr lang="en-AU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36712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211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- deflation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dirty="0" smtClean="0"/>
              <a:t>High cyclical unemployment</a:t>
            </a:r>
          </a:p>
          <a:p>
            <a:endParaRPr lang="en-AU" dirty="0"/>
          </a:p>
          <a:p>
            <a:endParaRPr lang="en-AU" dirty="0" smtClean="0"/>
          </a:p>
          <a:p>
            <a:pPr algn="ctr"/>
            <a:r>
              <a:rPr lang="en-AU" dirty="0" smtClean="0"/>
              <a:t>↓ price level</a:t>
            </a:r>
          </a:p>
          <a:p>
            <a:pPr algn="ctr"/>
            <a:r>
              <a:rPr lang="en-AU" dirty="0" smtClean="0"/>
              <a:t>↓ incentive to consume</a:t>
            </a:r>
          </a:p>
          <a:p>
            <a:pPr algn="ctr"/>
            <a:r>
              <a:rPr lang="en-AU" dirty="0" smtClean="0"/>
              <a:t>(wait for prices to fall further)</a:t>
            </a:r>
          </a:p>
          <a:p>
            <a:pPr algn="ctr"/>
            <a:r>
              <a:rPr lang="en-AU" dirty="0" smtClean="0"/>
              <a:t>↓ C, ↓ I</a:t>
            </a:r>
          </a:p>
          <a:p>
            <a:pPr algn="ctr"/>
            <a:r>
              <a:rPr lang="en-AU" dirty="0" smtClean="0"/>
              <a:t>↓ production</a:t>
            </a:r>
          </a:p>
          <a:p>
            <a:pPr algn="ctr"/>
            <a:r>
              <a:rPr lang="en-AU" dirty="0" smtClean="0"/>
              <a:t>↑ unemployment</a:t>
            </a:r>
          </a:p>
          <a:p>
            <a:pPr algn="ctr"/>
            <a:r>
              <a:rPr lang="en-AU" dirty="0" smtClean="0"/>
              <a:t>↓ C</a:t>
            </a:r>
          </a:p>
          <a:p>
            <a:pPr algn="ctr"/>
            <a:r>
              <a:rPr lang="en-AU" dirty="0" smtClean="0"/>
              <a:t>↓production</a:t>
            </a:r>
          </a:p>
          <a:p>
            <a:pPr algn="ctr"/>
            <a:r>
              <a:rPr lang="en-AU" dirty="0" smtClean="0"/>
              <a:t>↑ unemployment</a:t>
            </a:r>
          </a:p>
          <a:p>
            <a:pPr algn="ctr"/>
            <a:r>
              <a:rPr lang="en-AU" dirty="0" smtClean="0"/>
              <a:t>…</a:t>
            </a:r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92696"/>
            <a:ext cx="2809875" cy="1628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933056"/>
            <a:ext cx="3152763" cy="2232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870" y="3789422"/>
            <a:ext cx="315276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59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- deflation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Bankruptcies </a:t>
            </a:r>
          </a:p>
          <a:p>
            <a:r>
              <a:rPr lang="en-AU" b="1" dirty="0" smtClean="0"/>
              <a:t>	</a:t>
            </a:r>
          </a:p>
          <a:p>
            <a:r>
              <a:rPr lang="en-AU" b="1" dirty="0"/>
              <a:t>	</a:t>
            </a:r>
            <a:r>
              <a:rPr lang="en-AU" dirty="0" smtClean="0"/>
              <a:t>Real value of debt grows as deflation occurs</a:t>
            </a:r>
          </a:p>
          <a:p>
            <a:endParaRPr lang="en-AU" b="1" dirty="0"/>
          </a:p>
          <a:p>
            <a:r>
              <a:rPr lang="en-AU" b="1" dirty="0"/>
              <a:t>	</a:t>
            </a:r>
            <a:r>
              <a:rPr lang="en-AU" dirty="0" smtClean="0"/>
              <a:t>Debt is harder and harder to pay off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Lack of AD</a:t>
            </a:r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92896"/>
            <a:ext cx="25241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156" y="387018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44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– revision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4525962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AU" sz="2000" dirty="0" smtClean="0"/>
              <a:t>What factors could cause cost-push inflation?</a:t>
            </a:r>
          </a:p>
          <a:p>
            <a:pPr marL="457200" indent="-457200">
              <a:buAutoNum type="arabicPeriod" startAt="2"/>
            </a:pPr>
            <a:r>
              <a:rPr lang="en-US" sz="2000" dirty="0" smtClean="0"/>
              <a:t>Using </a:t>
            </a:r>
            <a:r>
              <a:rPr lang="en-US" sz="2000" dirty="0"/>
              <a:t>diagrams, show the effects on the </a:t>
            </a:r>
            <a:r>
              <a:rPr lang="en-US" sz="2000" dirty="0" smtClean="0"/>
              <a:t>price level </a:t>
            </a:r>
            <a:r>
              <a:rPr lang="en-US" sz="2000" dirty="0"/>
              <a:t>of the following events, and </a:t>
            </a:r>
            <a:r>
              <a:rPr lang="en-US" sz="2000" dirty="0" smtClean="0"/>
              <a:t>explain whether </a:t>
            </a:r>
            <a:r>
              <a:rPr lang="en-US" sz="2000" dirty="0"/>
              <a:t>it is cost-push or </a:t>
            </a:r>
            <a:r>
              <a:rPr lang="en-US" sz="2000" dirty="0" smtClean="0"/>
              <a:t>demand-pull </a:t>
            </a:r>
            <a:r>
              <a:rPr lang="en-AU" sz="2000" dirty="0" smtClean="0"/>
              <a:t>inflation:</a:t>
            </a:r>
          </a:p>
          <a:p>
            <a:r>
              <a:rPr lang="en-AU" sz="2000" dirty="0"/>
              <a:t>	</a:t>
            </a:r>
            <a:r>
              <a:rPr lang="en-AU" sz="2000" dirty="0" smtClean="0"/>
              <a:t>	a) </a:t>
            </a:r>
            <a:r>
              <a:rPr lang="en-US" sz="2000" dirty="0"/>
              <a:t>Real GDP in foreign countries that </a:t>
            </a:r>
            <a:r>
              <a:rPr lang="en-US" sz="2000" dirty="0" smtClean="0"/>
              <a:t>trade with </a:t>
            </a:r>
            <a:r>
              <a:rPr lang="en-US" sz="2000" dirty="0"/>
              <a:t>your country increases, leading </a:t>
            </a:r>
            <a:r>
              <a:rPr lang="en-US" sz="2000" dirty="0" smtClean="0"/>
              <a:t>to increased </a:t>
            </a:r>
            <a:r>
              <a:rPr lang="en-US" sz="2000" dirty="0"/>
              <a:t>demand for your </a:t>
            </a:r>
            <a:r>
              <a:rPr lang="en-US" sz="2000" dirty="0" smtClean="0"/>
              <a:t>country’s </a:t>
            </a:r>
            <a:r>
              <a:rPr lang="en-AU" sz="2000" dirty="0" smtClean="0"/>
              <a:t>exports.</a:t>
            </a:r>
          </a:p>
          <a:p>
            <a:r>
              <a:rPr lang="en-AU" sz="2000" dirty="0"/>
              <a:t>	</a:t>
            </a:r>
            <a:r>
              <a:rPr lang="en-AU" sz="2000" dirty="0" smtClean="0"/>
              <a:t>	b) </a:t>
            </a:r>
            <a:r>
              <a:rPr lang="en-US" sz="2000" dirty="0"/>
              <a:t>Businesses are optimistic that a recession </a:t>
            </a:r>
            <a:r>
              <a:rPr lang="en-US" sz="2000" dirty="0" smtClean="0"/>
              <a:t>is about </a:t>
            </a:r>
            <a:r>
              <a:rPr lang="en-US" sz="2000" dirty="0"/>
              <a:t>to end, and so increase </a:t>
            </a:r>
            <a:r>
              <a:rPr lang="en-US" sz="2000" dirty="0" smtClean="0"/>
              <a:t>investment </a:t>
            </a:r>
            <a:r>
              <a:rPr lang="en-AU" sz="2000" dirty="0" smtClean="0"/>
              <a:t>spending.</a:t>
            </a:r>
          </a:p>
          <a:p>
            <a:r>
              <a:rPr lang="en-AU" sz="2000" dirty="0"/>
              <a:t>	</a:t>
            </a:r>
            <a:r>
              <a:rPr lang="en-AU" sz="2000" dirty="0" smtClean="0"/>
              <a:t>	c) </a:t>
            </a:r>
            <a:r>
              <a:rPr lang="en-US" sz="2000" dirty="0"/>
              <a:t>An increase in housing prices </a:t>
            </a:r>
            <a:r>
              <a:rPr lang="en-US" sz="2000" dirty="0" smtClean="0"/>
              <a:t>makes </a:t>
            </a:r>
            <a:r>
              <a:rPr lang="en-AU" sz="2000" dirty="0" smtClean="0"/>
              <a:t>consumers </a:t>
            </a:r>
            <a:r>
              <a:rPr lang="en-AU" sz="2000" dirty="0"/>
              <a:t>increase their </a:t>
            </a:r>
            <a:r>
              <a:rPr lang="en-AU" sz="2000" dirty="0" smtClean="0"/>
              <a:t>consumption expenditures.</a:t>
            </a:r>
          </a:p>
          <a:p>
            <a:r>
              <a:rPr lang="en-AU" sz="2000" dirty="0"/>
              <a:t>	</a:t>
            </a:r>
            <a:r>
              <a:rPr lang="en-AU" sz="2000" dirty="0" smtClean="0"/>
              <a:t>	d) </a:t>
            </a:r>
            <a:r>
              <a:rPr lang="en-US" sz="2000" dirty="0"/>
              <a:t>A sudden increase in the price of oil, a </a:t>
            </a:r>
            <a:r>
              <a:rPr lang="en-US" sz="2000" dirty="0" smtClean="0"/>
              <a:t>key </a:t>
            </a:r>
            <a:r>
              <a:rPr lang="en-AU" sz="2000" dirty="0" smtClean="0"/>
              <a:t>input </a:t>
            </a:r>
            <a:r>
              <a:rPr lang="en-AU" sz="2000" dirty="0"/>
              <a:t>in production, occurs</a:t>
            </a:r>
            <a:r>
              <a:rPr lang="en-AU" sz="2000" dirty="0" smtClean="0"/>
              <a:t>.</a:t>
            </a:r>
          </a:p>
          <a:p>
            <a:pPr marL="457200" indent="-457200">
              <a:buAutoNum type="arabicPlain" startAt="3"/>
            </a:pPr>
            <a:r>
              <a:rPr lang="en-US" sz="2000" b="1" dirty="0" smtClean="0"/>
              <a:t>(</a:t>
            </a:r>
            <a:r>
              <a:rPr lang="en-US" sz="2000" b="1" dirty="0"/>
              <a:t>a) </a:t>
            </a:r>
            <a:r>
              <a:rPr lang="en-US" sz="2000" dirty="0"/>
              <a:t>What are some negative consequences </a:t>
            </a:r>
            <a:r>
              <a:rPr lang="en-US" sz="2000" dirty="0" smtClean="0"/>
              <a:t>of deflation</a:t>
            </a:r>
            <a:r>
              <a:rPr lang="en-US" sz="2000" dirty="0"/>
              <a:t>? </a:t>
            </a:r>
            <a:endParaRPr lang="en-US" sz="2000" dirty="0" smtClean="0"/>
          </a:p>
          <a:p>
            <a:pPr marL="0" indent="0"/>
            <a:r>
              <a:rPr lang="en-US" sz="2000" b="1" dirty="0" smtClean="0"/>
              <a:t>       (</a:t>
            </a:r>
            <a:r>
              <a:rPr lang="en-US" sz="2000" b="1" dirty="0"/>
              <a:t>b) </a:t>
            </a:r>
            <a:r>
              <a:rPr lang="en-US" sz="2000" dirty="0"/>
              <a:t>Why can </a:t>
            </a:r>
            <a:r>
              <a:rPr lang="en-US" sz="2000" dirty="0" smtClean="0"/>
              <a:t>deflation </a:t>
            </a:r>
            <a:r>
              <a:rPr lang="en-US" sz="2000" dirty="0"/>
              <a:t>be </a:t>
            </a:r>
            <a:r>
              <a:rPr lang="en-US" sz="2000" dirty="0" smtClean="0"/>
              <a:t>especially </a:t>
            </a:r>
            <a:r>
              <a:rPr lang="en-AU" sz="2000" dirty="0" smtClean="0"/>
              <a:t>serious </a:t>
            </a:r>
            <a:r>
              <a:rPr lang="en-AU" sz="2000" dirty="0"/>
              <a:t>for an economy?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4801452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AU" dirty="0" smtClean="0"/>
              <a:t>Reading:</a:t>
            </a:r>
          </a:p>
          <a:p>
            <a:endParaRPr lang="en-AU" dirty="0"/>
          </a:p>
          <a:p>
            <a:r>
              <a:rPr lang="en-AU" dirty="0" smtClean="0"/>
              <a:t>	</a:t>
            </a:r>
            <a:r>
              <a:rPr lang="en-AU" b="1" dirty="0" smtClean="0"/>
              <a:t>Read the following BBC article on inflation</a:t>
            </a:r>
          </a:p>
          <a:p>
            <a:endParaRPr lang="en-AU" b="1" dirty="0"/>
          </a:p>
          <a:p>
            <a:r>
              <a:rPr lang="en-AU" b="1" dirty="0" smtClean="0">
                <a:hlinkClick r:id="rId2"/>
              </a:rPr>
              <a:t>Article</a:t>
            </a:r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	Go to Google Classroom and answer the questions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endParaRPr lang="en-AU" b="1" dirty="0"/>
          </a:p>
          <a:p>
            <a:r>
              <a:rPr lang="en-AU" b="1" dirty="0" smtClean="0"/>
              <a:t>	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	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961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Inflation: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A sustained increase in the price level.</a:t>
            </a:r>
          </a:p>
          <a:p>
            <a:endParaRPr lang="en-AU" b="1" dirty="0"/>
          </a:p>
          <a:p>
            <a:r>
              <a:rPr lang="en-AU" b="1" dirty="0" smtClean="0"/>
              <a:t>So that means the price of everything goes up?</a:t>
            </a:r>
          </a:p>
          <a:p>
            <a:r>
              <a:rPr lang="en-AU" b="1" dirty="0"/>
              <a:t>	</a:t>
            </a:r>
            <a:r>
              <a:rPr lang="en-AU" b="1" dirty="0" smtClean="0"/>
              <a:t>				</a:t>
            </a:r>
            <a:r>
              <a:rPr lang="en-AU" dirty="0" smtClean="0"/>
              <a:t>No, it’s on average</a:t>
            </a:r>
          </a:p>
          <a:p>
            <a:endParaRPr lang="en-AU" b="1" dirty="0" smtClean="0"/>
          </a:p>
          <a:p>
            <a:r>
              <a:rPr lang="en-AU" b="1" dirty="0" smtClean="0"/>
              <a:t>The prices will go up for everyone?</a:t>
            </a:r>
          </a:p>
          <a:p>
            <a:r>
              <a:rPr lang="en-AU" b="1" dirty="0"/>
              <a:t>	</a:t>
            </a:r>
            <a:r>
              <a:rPr lang="en-AU" b="1" dirty="0" smtClean="0"/>
              <a:t>				</a:t>
            </a:r>
            <a:r>
              <a:rPr lang="en-AU" dirty="0" smtClean="0"/>
              <a:t>No, it’s on average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0233769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Deflation: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A sustained decrease in the price level. </a:t>
            </a:r>
            <a:r>
              <a:rPr lang="en-AU" dirty="0" smtClean="0">
                <a:hlinkClick r:id="rId2"/>
              </a:rPr>
              <a:t>video</a:t>
            </a:r>
            <a:endParaRPr lang="en-AU" dirty="0" smtClean="0"/>
          </a:p>
          <a:p>
            <a:endParaRPr lang="en-AU" dirty="0" smtClean="0"/>
          </a:p>
          <a:p>
            <a:r>
              <a:rPr lang="en-AU" b="1" dirty="0" smtClean="0"/>
              <a:t>Disinflation:</a:t>
            </a:r>
          </a:p>
          <a:p>
            <a:endParaRPr lang="en-AU" b="1" dirty="0"/>
          </a:p>
          <a:p>
            <a:r>
              <a:rPr lang="en-AU" b="1" dirty="0" smtClean="0"/>
              <a:t>	</a:t>
            </a:r>
            <a:r>
              <a:rPr lang="en-AU" dirty="0" smtClean="0"/>
              <a:t>A decrease in the rate of inflation</a:t>
            </a:r>
            <a:endParaRPr lang="en-AU" b="1" dirty="0" smtClean="0"/>
          </a:p>
        </p:txBody>
      </p:sp>
    </p:spTree>
    <p:extLst>
      <p:ext uri="{BB962C8B-B14F-4D97-AF65-F5344CB8AC3E}">
        <p14:creationId xmlns:p14="http://schemas.microsoft.com/office/powerpoint/2010/main" val="578988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- CPI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CPI – Consumer Price Index</a:t>
            </a:r>
          </a:p>
          <a:p>
            <a:endParaRPr lang="en-AU" b="1" dirty="0"/>
          </a:p>
          <a:p>
            <a:pPr marL="0" indent="0"/>
            <a:r>
              <a:rPr lang="en-AU" dirty="0" smtClean="0"/>
              <a:t>Compares the price of a basket of goods and services from year to year.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The basket reflects the consumption </a:t>
            </a:r>
          </a:p>
          <a:p>
            <a:pPr marL="0" indent="0"/>
            <a:r>
              <a:rPr lang="en-AU" dirty="0" smtClean="0"/>
              <a:t>habits of an average household.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24944"/>
            <a:ext cx="2880320" cy="398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5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075613" cy="4525962"/>
          </a:xfrm>
        </p:spPr>
        <p:txBody>
          <a:bodyPr/>
          <a:lstStyle/>
          <a:p>
            <a:r>
              <a:rPr lang="en-AU" b="1" dirty="0" smtClean="0"/>
              <a:t>Is CPI a perfect measure?</a:t>
            </a:r>
          </a:p>
          <a:p>
            <a:r>
              <a:rPr lang="en-AU" b="1" dirty="0"/>
              <a:t>	</a:t>
            </a:r>
            <a:r>
              <a:rPr lang="en-AU" b="1" dirty="0" smtClean="0"/>
              <a:t>	</a:t>
            </a:r>
            <a:r>
              <a:rPr lang="en-AU" dirty="0" smtClean="0"/>
              <a:t>No, it’s an average, and flawed for other reasons.</a:t>
            </a:r>
          </a:p>
          <a:p>
            <a:endParaRPr lang="en-AU" b="1" dirty="0"/>
          </a:p>
          <a:p>
            <a:r>
              <a:rPr lang="en-AU" b="1" dirty="0" smtClean="0"/>
              <a:t>CPI differences between income classes</a:t>
            </a:r>
          </a:p>
          <a:p>
            <a:endParaRPr lang="en-AU" b="1" dirty="0"/>
          </a:p>
          <a:p>
            <a:r>
              <a:rPr lang="en-AU" dirty="0" smtClean="0"/>
              <a:t>Private school fees			</a:t>
            </a:r>
          </a:p>
          <a:p>
            <a:r>
              <a:rPr lang="en-AU" dirty="0" smtClean="0"/>
              <a:t>Lexus		</a:t>
            </a:r>
          </a:p>
          <a:p>
            <a:r>
              <a:rPr lang="en-AU" dirty="0" smtClean="0"/>
              <a:t>Designer handbag</a:t>
            </a:r>
          </a:p>
          <a:p>
            <a:r>
              <a:rPr lang="en-AU" dirty="0" smtClean="0"/>
              <a:t>Fancy watches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2201" r="9051" b="31101"/>
          <a:stretch/>
        </p:blipFill>
        <p:spPr>
          <a:xfrm>
            <a:off x="4067944" y="3068960"/>
            <a:ext cx="3960440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58" y="4693443"/>
            <a:ext cx="2390775" cy="191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48164" y="5229200"/>
            <a:ext cx="2988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Price rises in these products are unlikely to affect lower income earners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08224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CPI flaws</a:t>
            </a:r>
          </a:p>
          <a:p>
            <a:endParaRPr lang="en-AU" b="1" dirty="0"/>
          </a:p>
          <a:p>
            <a:r>
              <a:rPr lang="en-AU" dirty="0" smtClean="0"/>
              <a:t>Consumers often will buy at the sale price</a:t>
            </a:r>
          </a:p>
          <a:p>
            <a:endParaRPr lang="en-AU" dirty="0"/>
          </a:p>
          <a:p>
            <a:r>
              <a:rPr lang="en-AU" dirty="0" smtClean="0"/>
              <a:t>Changes in consumption patterns</a:t>
            </a:r>
          </a:p>
          <a:p>
            <a:endParaRPr lang="en-AU" dirty="0"/>
          </a:p>
          <a:p>
            <a:r>
              <a:rPr lang="en-AU" dirty="0" smtClean="0"/>
              <a:t> Changes in quality</a:t>
            </a:r>
          </a:p>
          <a:p>
            <a:endParaRPr lang="en-AU" dirty="0"/>
          </a:p>
          <a:p>
            <a:r>
              <a:rPr lang="en-AU" dirty="0" smtClean="0"/>
              <a:t>International comparisons are difficult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24744"/>
            <a:ext cx="2376264" cy="16607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34" y="2685999"/>
            <a:ext cx="2880446" cy="41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913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and stable rate of inflation – Core/underlying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424936" cy="4525962"/>
          </a:xfrm>
        </p:spPr>
        <p:txBody>
          <a:bodyPr/>
          <a:lstStyle/>
          <a:p>
            <a:r>
              <a:rPr lang="en-AU" dirty="0" smtClean="0"/>
              <a:t>Headline inflation includes the whole basket</a:t>
            </a:r>
          </a:p>
          <a:p>
            <a:endParaRPr lang="en-AU" dirty="0"/>
          </a:p>
          <a:p>
            <a:r>
              <a:rPr lang="en-AU" dirty="0" smtClean="0"/>
              <a:t>Core (underlying) removes the volatile items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/>
              <a:t>	</a:t>
            </a:r>
            <a:r>
              <a:rPr lang="en-AU" dirty="0" smtClean="0"/>
              <a:t>	</a:t>
            </a:r>
            <a:r>
              <a:rPr lang="en-AU" i="1" dirty="0" smtClean="0"/>
              <a:t>(by now we should know why food prices are volatile)</a:t>
            </a:r>
          </a:p>
          <a:p>
            <a:endParaRPr lang="en-AU" i="1" dirty="0"/>
          </a:p>
          <a:p>
            <a:r>
              <a:rPr lang="en-AU" dirty="0" smtClean="0"/>
              <a:t>Headline vs core inflation </a:t>
            </a:r>
            <a:r>
              <a:rPr lang="en-AU" dirty="0" smtClean="0">
                <a:hlinkClick r:id="rId2"/>
              </a:rPr>
              <a:t>video</a:t>
            </a:r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29" y="289198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04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13631</TotalTime>
  <Words>571</Words>
  <Application>Microsoft Office PowerPoint</Application>
  <PresentationFormat>On-screen Show (4:3)</PresentationFormat>
  <Paragraphs>240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Neo Sans</vt:lpstr>
      <vt:lpstr>Times New Roman</vt:lpstr>
      <vt:lpstr>m62-black-currency</vt:lpstr>
      <vt:lpstr>3_2</vt:lpstr>
      <vt:lpstr>2_2</vt:lpstr>
      <vt:lpstr>1_It’s not the design of your template</vt:lpstr>
      <vt:lpstr>Macroeconomic</vt:lpstr>
      <vt:lpstr>Macroeconomic Objectives</vt:lpstr>
      <vt:lpstr>Low and stable rate of inflation</vt:lpstr>
      <vt:lpstr>Low and stable rate of inflation</vt:lpstr>
      <vt:lpstr>Low and stable rate of inflation</vt:lpstr>
      <vt:lpstr>Low and stable rate of inflation - CPI</vt:lpstr>
      <vt:lpstr>Low and stable rate of inflation</vt:lpstr>
      <vt:lpstr>Low and stable rate of inflation</vt:lpstr>
      <vt:lpstr>Low and stable rate of inflation – Core/underlying</vt:lpstr>
      <vt:lpstr>Low and stable rate of inflation - PPI</vt:lpstr>
      <vt:lpstr>Low and stable rate of inflation</vt:lpstr>
      <vt:lpstr>Low and stable rate of inflation</vt:lpstr>
      <vt:lpstr>Low and stable rate of inflation</vt:lpstr>
      <vt:lpstr>Low and stable rate of inflation</vt:lpstr>
      <vt:lpstr>Low and stable rate of inflation</vt:lpstr>
      <vt:lpstr>Low and stable rate of inflation</vt:lpstr>
      <vt:lpstr>Low and stable rate of inflation</vt:lpstr>
      <vt:lpstr>Low and stable rate of inflation</vt:lpstr>
      <vt:lpstr>Low and stable rate of inflation</vt:lpstr>
      <vt:lpstr>Low and stable rate of inflation – review questions</vt:lpstr>
      <vt:lpstr>Low and stable rate of inflation – Demand-pull</vt:lpstr>
      <vt:lpstr>Low and stable rate of inflation – Cost-push</vt:lpstr>
      <vt:lpstr>Low and stable rate of inflation - deflation</vt:lpstr>
      <vt:lpstr>Low and stable rate of inflation - deflation</vt:lpstr>
      <vt:lpstr>Low and stable rate of inflation - deflation</vt:lpstr>
      <vt:lpstr>Low and stable rate of inflation – revision questions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229</cp:revision>
  <dcterms:created xsi:type="dcterms:W3CDTF">2013-11-05T23:10:43Z</dcterms:created>
  <dcterms:modified xsi:type="dcterms:W3CDTF">2015-07-21T00:19:05Z</dcterms:modified>
</cp:coreProperties>
</file>