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6"/>
  </p:notesMasterIdLst>
  <p:handoutMasterIdLst>
    <p:handoutMasterId r:id="rId17"/>
  </p:handoutMasterIdLst>
  <p:sldIdLst>
    <p:sldId id="259" r:id="rId5"/>
    <p:sldId id="356" r:id="rId6"/>
    <p:sldId id="357" r:id="rId7"/>
    <p:sldId id="360" r:id="rId8"/>
    <p:sldId id="361" r:id="rId9"/>
    <p:sldId id="362" r:id="rId10"/>
    <p:sldId id="359" r:id="rId11"/>
    <p:sldId id="358" r:id="rId12"/>
    <p:sldId id="363" r:id="rId13"/>
    <p:sldId id="365" r:id="rId14"/>
    <p:sldId id="364" r:id="rId15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1" autoAdjust="0"/>
    <p:restoredTop sz="94660"/>
  </p:normalViewPr>
  <p:slideViewPr>
    <p:cSldViewPr>
      <p:cViewPr varScale="1">
        <p:scale>
          <a:sx n="81" d="100"/>
          <a:sy n="81" d="100"/>
        </p:scale>
        <p:origin x="10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6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Macroeconomic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6881" y="5683345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sz="3200" kern="0" dirty="0" smtClean="0"/>
              <a:t>2.3</a:t>
            </a:r>
            <a:endParaRPr lang="en-US" sz="3200" kern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372672" cy="424072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Macroeconomic Objectives – Low and stable inflation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5524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Macroeconomic Objectives – Low and stable inflation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3279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66863"/>
            <a:ext cx="8579743" cy="4525962"/>
          </a:xfrm>
        </p:spPr>
        <p:txBody>
          <a:bodyPr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Low unemployment </a:t>
            </a:r>
            <a:r>
              <a:rPr lang="en-US" sz="1800" dirty="0" smtClean="0"/>
              <a:t>(as measured by the unemployment rate)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800" b="1" dirty="0" smtClean="0"/>
              <a:t>Low and stable rate of inflation </a:t>
            </a:r>
            <a:r>
              <a:rPr lang="en-US" sz="2000" b="1" dirty="0" smtClean="0"/>
              <a:t>(as measured by the Consumer Price Index)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Economic growth </a:t>
            </a:r>
            <a:r>
              <a:rPr lang="en-US" sz="1800" dirty="0" smtClean="0"/>
              <a:t>(as measured by Gross Domestic Product)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Equity in the distribution of income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39643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Macroeconomic Objectives – Low and stable inflation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AU" dirty="0" smtClean="0"/>
              <a:t>Now we can cover this:</a:t>
            </a:r>
          </a:p>
          <a:p>
            <a:endParaRPr lang="en-AU" dirty="0"/>
          </a:p>
          <a:p>
            <a:r>
              <a:rPr lang="en-AU" i="1" dirty="0"/>
              <a:t>Evaluate government </a:t>
            </a:r>
            <a:r>
              <a:rPr lang="en-AU" i="1" dirty="0" smtClean="0"/>
              <a:t>policies </a:t>
            </a:r>
            <a:r>
              <a:rPr lang="en-US" i="1" dirty="0" smtClean="0"/>
              <a:t>to </a:t>
            </a:r>
            <a:r>
              <a:rPr lang="en-US" i="1" dirty="0"/>
              <a:t>deal with the different</a:t>
            </a:r>
          </a:p>
          <a:p>
            <a:r>
              <a:rPr lang="en-AU" i="1" dirty="0"/>
              <a:t>types of inflation</a:t>
            </a:r>
            <a:r>
              <a:rPr lang="en-AU" i="1" dirty="0" smtClean="0"/>
              <a:t>.</a:t>
            </a:r>
          </a:p>
          <a:p>
            <a:endParaRPr lang="en-AU" dirty="0"/>
          </a:p>
          <a:p>
            <a:r>
              <a:rPr lang="en-AU" sz="3600" b="1" dirty="0" smtClean="0"/>
              <a:t>Draw demand-pull inflation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0804085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Fiscal Policy – How it 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887" y="930945"/>
            <a:ext cx="8075613" cy="4525962"/>
          </a:xfrm>
        </p:spPr>
        <p:txBody>
          <a:bodyPr/>
          <a:lstStyle/>
          <a:p>
            <a:r>
              <a:rPr lang="en-AU" b="1" dirty="0" smtClean="0"/>
              <a:t>Closing an inflationary gap </a:t>
            </a:r>
            <a:r>
              <a:rPr lang="en-AU" dirty="0" smtClean="0"/>
              <a:t>(Contractionary fiscal policy)</a:t>
            </a:r>
            <a:endParaRPr lang="en-AU" b="1" dirty="0" smtClean="0"/>
          </a:p>
          <a:p>
            <a:endParaRPr lang="en-AU" b="1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852031" y="1751906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839887" y="6136854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82158" y="6102042"/>
            <a:ext cx="118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r</a:t>
            </a:r>
            <a:r>
              <a:rPr lang="en-AU" dirty="0" smtClean="0"/>
              <a:t>eal GDP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59961" y="6120530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4505" y="1484784"/>
            <a:ext cx="80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</a:t>
            </a:r>
          </a:p>
          <a:p>
            <a:r>
              <a:rPr lang="en-AU" dirty="0" smtClean="0"/>
              <a:t>level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852743" y="2564904"/>
            <a:ext cx="3728450" cy="31844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63954" y="1976076"/>
            <a:ext cx="3005018" cy="26071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7273" y="2165571"/>
            <a:ext cx="82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SRAS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877497" y="4615178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839888" y="3478257"/>
            <a:ext cx="3711605" cy="16298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4206" y="3779838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532" y="3227976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40446" y="3438297"/>
            <a:ext cx="11047" cy="2663745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29454" y="6163523"/>
            <a:ext cx="49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 smtClean="0"/>
              <a:t>e</a:t>
            </a:r>
            <a:endParaRPr lang="en-AU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86905" y="1759040"/>
            <a:ext cx="14781" cy="438884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95242" y="6155950"/>
            <a:ext cx="398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/>
              <a:t>f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165992" y="2449797"/>
            <a:ext cx="3130207" cy="275469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68981" y="5264497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927102" y="3981597"/>
            <a:ext cx="2928729" cy="15983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1253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Monetary– How it 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153" y="719118"/>
            <a:ext cx="8075613" cy="4525962"/>
          </a:xfrm>
        </p:spPr>
        <p:txBody>
          <a:bodyPr/>
          <a:lstStyle/>
          <a:p>
            <a:pPr marL="4129088" indent="-4129088"/>
            <a:r>
              <a:rPr lang="en-AU" b="1" dirty="0" smtClean="0"/>
              <a:t>Closing an inflationary gap </a:t>
            </a:r>
            <a:r>
              <a:rPr lang="en-AU" dirty="0" smtClean="0"/>
              <a:t>(Contractionary (tight) monetary policy)</a:t>
            </a:r>
            <a:endParaRPr lang="en-AU" b="1" dirty="0" smtClean="0"/>
          </a:p>
          <a:p>
            <a:endParaRPr lang="en-AU" b="1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91909" y="1783894"/>
            <a:ext cx="17756" cy="437669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839887" y="6136854"/>
            <a:ext cx="6235781" cy="2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82158" y="6102042"/>
            <a:ext cx="118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r</a:t>
            </a:r>
            <a:r>
              <a:rPr lang="en-AU" dirty="0" smtClean="0"/>
              <a:t>eal GDP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59961" y="6120530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383" y="1516772"/>
            <a:ext cx="80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</a:t>
            </a:r>
          </a:p>
          <a:p>
            <a:r>
              <a:rPr lang="en-AU" dirty="0" smtClean="0"/>
              <a:t>level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792621" y="2596892"/>
            <a:ext cx="3728450" cy="31844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03832" y="2008064"/>
            <a:ext cx="3005018" cy="26071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67151" y="2165571"/>
            <a:ext cx="82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SRAS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817375" y="4615178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endParaRPr lang="en-AU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79766" y="3510245"/>
            <a:ext cx="3711605" cy="16298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4206" y="3779838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6532" y="3227976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Pl</a:t>
            </a:r>
            <a:r>
              <a:rPr lang="en-AU" baseline="-25000" dirty="0"/>
              <a:t>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80324" y="3470285"/>
            <a:ext cx="11047" cy="2663745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29454" y="6163523"/>
            <a:ext cx="499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 smtClean="0"/>
              <a:t>e</a:t>
            </a:r>
            <a:endParaRPr lang="en-AU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886905" y="1759040"/>
            <a:ext cx="14781" cy="438884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95242" y="6155950"/>
            <a:ext cx="398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</a:t>
            </a:r>
            <a:r>
              <a:rPr lang="en-AU" baseline="-25000" dirty="0"/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10547" y="1484784"/>
            <a:ext cx="235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65992" y="2449797"/>
            <a:ext cx="3130207" cy="275469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68981" y="5264497"/>
            <a:ext cx="7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AD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927102" y="3981597"/>
            <a:ext cx="2928729" cy="15983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2656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4" grpId="0"/>
      <p:bldP spid="18" grpId="0"/>
      <p:bldP spid="20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Macroeconomic Objectives – Low and stable inflation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Monetary policy vs Fiscal policy</a:t>
            </a:r>
          </a:p>
          <a:p>
            <a:endParaRPr lang="en-AU" b="1" dirty="0"/>
          </a:p>
          <a:p>
            <a:r>
              <a:rPr lang="en-AU" dirty="0" smtClean="0"/>
              <a:t>Fiscal policy -  Has a direct effect on AD</a:t>
            </a:r>
          </a:p>
          <a:p>
            <a:endParaRPr lang="en-AU" dirty="0"/>
          </a:p>
          <a:p>
            <a:r>
              <a:rPr lang="en-AU" dirty="0" smtClean="0"/>
              <a:t>		</a:t>
            </a:r>
            <a:r>
              <a:rPr lang="en-AU" b="1" i="1" dirty="0" smtClean="0"/>
              <a:t>but</a:t>
            </a:r>
          </a:p>
          <a:p>
            <a:endParaRPr lang="en-AU" b="1" i="1" dirty="0"/>
          </a:p>
          <a:p>
            <a:r>
              <a:rPr lang="en-AU" dirty="0" smtClean="0"/>
              <a:t>Political restraints</a:t>
            </a:r>
          </a:p>
          <a:p>
            <a:r>
              <a:rPr lang="en-AU" dirty="0" smtClean="0"/>
              <a:t>Time lags</a:t>
            </a:r>
          </a:p>
          <a:p>
            <a:r>
              <a:rPr lang="en-AU" dirty="0" smtClean="0"/>
              <a:t>Not as easy to change course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924944"/>
            <a:ext cx="384537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895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Macroeconomic Objectives – Low and stable inflation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8075613" cy="4525962"/>
          </a:xfrm>
        </p:spPr>
        <p:txBody>
          <a:bodyPr/>
          <a:lstStyle/>
          <a:p>
            <a:r>
              <a:rPr lang="en-AU" b="1" dirty="0" smtClean="0"/>
              <a:t>Monetary policy vs Fiscal policy</a:t>
            </a:r>
          </a:p>
          <a:p>
            <a:endParaRPr lang="en-AU" b="1" dirty="0"/>
          </a:p>
          <a:p>
            <a:r>
              <a:rPr lang="en-AU" dirty="0" smtClean="0"/>
              <a:t>Monetary policy -  Quick implementation</a:t>
            </a:r>
          </a:p>
          <a:p>
            <a:r>
              <a:rPr lang="en-AU" dirty="0"/>
              <a:t>	</a:t>
            </a:r>
            <a:r>
              <a:rPr lang="en-AU" dirty="0" smtClean="0"/>
              <a:t>		        No politics</a:t>
            </a:r>
          </a:p>
          <a:p>
            <a:r>
              <a:rPr lang="en-AU" dirty="0"/>
              <a:t>	</a:t>
            </a:r>
            <a:r>
              <a:rPr lang="en-AU" dirty="0" smtClean="0"/>
              <a:t>		        Can ‘fine tune’ the economy </a:t>
            </a:r>
          </a:p>
          <a:p>
            <a:r>
              <a:rPr lang="en-AU" dirty="0"/>
              <a:t>	</a:t>
            </a:r>
            <a:r>
              <a:rPr lang="en-AU" dirty="0" smtClean="0"/>
              <a:t>			</a:t>
            </a:r>
            <a:endParaRPr lang="en-AU" dirty="0"/>
          </a:p>
          <a:p>
            <a:r>
              <a:rPr lang="en-AU" dirty="0" smtClean="0"/>
              <a:t>		</a:t>
            </a:r>
            <a:r>
              <a:rPr lang="en-AU" b="1" i="1" dirty="0" smtClean="0"/>
              <a:t>but</a:t>
            </a:r>
          </a:p>
          <a:p>
            <a:endParaRPr lang="en-AU" b="1" i="1" dirty="0"/>
          </a:p>
          <a:p>
            <a:r>
              <a:rPr lang="en-AU" dirty="0" smtClean="0"/>
              <a:t>Blunt tool that hits all sectors equally</a:t>
            </a:r>
          </a:p>
          <a:p>
            <a:r>
              <a:rPr lang="en-AU" dirty="0" smtClean="0"/>
              <a:t>Time lags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3356992"/>
            <a:ext cx="3127705" cy="207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6192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Macroeconomic Objectives – Low and stable inflation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b="1" dirty="0" smtClean="0"/>
              <a:t>Draw cost-push inflation</a:t>
            </a:r>
          </a:p>
          <a:p>
            <a:endParaRPr lang="en-AU" sz="3600" b="1" dirty="0"/>
          </a:p>
          <a:p>
            <a:pPr marL="0" indent="0"/>
            <a:r>
              <a:rPr lang="en-AU" sz="3600" b="1" dirty="0" smtClean="0"/>
              <a:t>Show why demand-side policies are ineffective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8339817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Macroeconomic Objectives – Low and stable inflation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993" y="1053183"/>
            <a:ext cx="8075613" cy="4525962"/>
          </a:xfrm>
        </p:spPr>
        <p:txBody>
          <a:bodyPr/>
          <a:lstStyle/>
          <a:p>
            <a:r>
              <a:rPr lang="en-AU" dirty="0" smtClean="0"/>
              <a:t>A harder problem to solve… it depends on the cause</a:t>
            </a:r>
          </a:p>
          <a:p>
            <a:r>
              <a:rPr lang="en-AU" dirty="0" smtClean="0"/>
              <a:t>		</a:t>
            </a:r>
            <a:endParaRPr lang="en-AU" dirty="0"/>
          </a:p>
          <a:p>
            <a:r>
              <a:rPr lang="en-AU" b="1" dirty="0" smtClean="0"/>
              <a:t>Wages</a:t>
            </a:r>
          </a:p>
          <a:p>
            <a:r>
              <a:rPr lang="en-AU" b="1" dirty="0"/>
              <a:t>	</a:t>
            </a:r>
            <a:r>
              <a:rPr lang="en-AU" b="1" dirty="0" smtClean="0"/>
              <a:t>	</a:t>
            </a:r>
            <a:r>
              <a:rPr lang="en-AU" dirty="0" smtClean="0"/>
              <a:t>Policies to reduce wage growth</a:t>
            </a:r>
          </a:p>
          <a:p>
            <a:endParaRPr lang="en-AU" b="1" dirty="0"/>
          </a:p>
          <a:p>
            <a:r>
              <a:rPr lang="en-AU" b="1" dirty="0" smtClean="0"/>
              <a:t>Supply shock</a:t>
            </a:r>
          </a:p>
          <a:p>
            <a:r>
              <a:rPr lang="en-AU" b="1" dirty="0" smtClean="0"/>
              <a:t>	</a:t>
            </a:r>
            <a:endParaRPr lang="en-AU" b="1" dirty="0"/>
          </a:p>
          <a:p>
            <a:r>
              <a:rPr lang="en-AU" b="1" dirty="0" smtClean="0"/>
              <a:t>Imported </a:t>
            </a:r>
          </a:p>
          <a:p>
            <a:r>
              <a:rPr lang="en-AU" b="1" dirty="0"/>
              <a:t>	</a:t>
            </a:r>
            <a:r>
              <a:rPr lang="en-AU" b="1" dirty="0" smtClean="0"/>
              <a:t>	</a:t>
            </a:r>
            <a:endParaRPr lang="en-AU" b="1" dirty="0"/>
          </a:p>
          <a:p>
            <a:r>
              <a:rPr lang="en-AU" b="1" dirty="0" smtClean="0"/>
              <a:t>		 </a:t>
            </a:r>
            <a:endParaRPr lang="en-AU" b="1" dirty="0"/>
          </a:p>
          <a:p>
            <a:endParaRPr lang="en-AU" b="1" dirty="0"/>
          </a:p>
        </p:txBody>
      </p:sp>
      <p:sp>
        <p:nvSpPr>
          <p:cNvPr id="4" name="AutoShape 2" descr="data:image/jpeg;base64,/9j/4AAQSkZJRgABAQAAAQABAAD/2wCEAAkGBw8NDw8NDQ8NDA0PDw8NDg0QDw8QDw0NFBEWFhQRFBQYHCggGBolGxUUITEhJyktLi4wFx8zODMsNygvLisBCgoKDg0OGBAQFywkHSQsLCwwLiwsLCw3LywsLCwsLCwrLCwsLCwsLy8sLCwsLCwsLCwtLCwsLCwsLCwsLCwsLP/AABEIAOEA4QMBEQACEQEDEQH/xAAcAAACAgMBAQAAAAAAAAAAAAAAAgEDBQYHBAj/xAA/EAACAgEBBQUDCQYGAwEAAAABAgADBBEFBhIhMQdBUWFxEyIyI0JSYmOBkaGxFCQ1dLPBFTNDcoLRNHPhJf/EABsBAAMAAwEBAAAAAAAAAAAAAAABAgMEBgUH/8QANREAAgIBAQYCCAUFAQEAAAAAAAECEQMEBRIhMUFRYdETIjJxgaGxwQZykeHwFCM0QlIzkv/aAAwDAQACEQMRAD8A3WfNTpggAQAIAEACABAAgAQAIwJ0iANICsnSFhYcMLCw4YWFhwwsLDSAWRpAZEACABAAgAQAIAEACABAAgAQAIAEACABAAgAQAIATACQIWKyQIrFY2kBWTwxBYcMLFZPDCwsOGFhYcMLCyOGA7I4Y7CxSIWOyCI7HZEBkQAIAEACABAAgAQAIAEACABAAgAQAIAMBAQwEVisYCIVkgRWKxtIWKyeGKxWTwxWKw4YWFhwwsLDhhYWRwx2OyOGFhZBWOx2KRGVYpEY7FIjHZEBkQAIAEACABAAgAQAIAQXAIBIBPIDxOmvKOmNJviTEImAEgQEOBJJsYCKxWOFismxgsViskCKxWNpCxWGkVisnhhYWGkLCyNIWFhpHY7I4YDsUrHY7FKx2OxSI7HYhEZVikSirFgMiABAAgAQAIAEACAGob85zV2Y61sVdNbdQeYPQf3nqaDGpRk314HvbHwKcMjkuD4Gd2DtZcyoOPdsX3bE+i3iPIzT1GB4pV0PM1uklpsm6+XRmVAmuadjgSSbGAiJscCSTY4EVisYCKybJ0isVjARCsOGArJ4YCsNIBYcMLCyCIDsjhjsqxSI7HYpEdjsUiOyrEIlWVYhEZViERjsrLaczoB4npKqx2LXcj/Ayvp14WB0/CNwkuaBNPkPJGEACABAAgBzXe3I9pmW94ThrH/FRr+es97Rx3cK8eJ1+y8e5po+PH+fA8uxtpviXLampHR07nTwmTPhWWG6zPq9NHUY3B/B9mdTwclL61trOqOAR/0fOc9kg4ScXzOKzY5YpuEuaLMnISlTZYwRAQCx6DU6D9ZMYubqPMjHjlkluwVs9KiYzE2OBJbJsYCKyWxgIiWxgIrJsYLFZNjcEVisOGFhYcMLCw4IWFilY7HYpEdlWQRGOxSI7LTEIjsYhEopMQiMqxCJRVnDu0rep8zIfFosYYlJ4CFOgutB95jp1HcPSdrsnQLBiWSa9d/JdjyNXnc5bqfBGqbL2ldh2rfjO1VikHkeTAH4WHePKenmwwzQcJq0a0Jyg7iz6L2RmftOPRkAcIuqrt08OJQdPznz/UYvRZZY+za/Q6HHLegpdz1zCWEACAEWNwgsegBJ9ANY0rdDiraRyLJtNjvYerszfidZ0sY7qSO8xwUIqK6IrlFGw7obd/ZbPZWH93sI1+zbub08Zo6zTeljvR9pfM8namg9PDfgvWXzXbyNk7QcjhxEQEfK2r96KpP68M0dnRvK32R5Ow8d6hyfRfP+WVbi7f8AaAYdzfKKPkWPV0A+H1Gn4R7Q0u7/AHIrh1L2zs/cfp8a4Pn4Pv8AE3QCeSc62OBEQ2OFislscLJslsYLCybJ4YhWTwwsVhwwCyOGAWQVjsdilYFJiFY7LTEIlFJikRlpiESkykythKRSZpvabvH/AIfiFKzpk5GtVfiiaHjs+7p6mexsfR/1Gbel7MeL9/RGDU5tyFLmzgk7c8c9+w9l2Z2TVi1AlrHAZu5K9fec+QGpmHUZ44Mcskun8ovHBzkoo+jMHFWiquivklSLWo+qo0E+f5cjyTc3zbs6KMVGKS6F0xlBAAgBMANS3n3X4+LIxV97rZSB8Xiyjx8p6Wl1lepP9T3NnbU3axZnw6PzNJI0nqnRhGB7MraVt1VVNh4lp4ghPXQ9x9JihhjCUpLqa+LTQx5JZIrjLmeam1kZXQlWUhlYdQR3y3FSVMzTgpRcZK0zrW6m21z6dToL00W1PP6QHgZzWs0zwT8HyOE2noZaXLX+r5P7GbucVoznois59ANZqRW80l1PNinOSiuvAXZmbXlVJfUeJHGo8Qe9T4ER5ccscnCXND1GGeDI8c1xR6wsxGs2NpETZ48/a2Li6ftWRjY3F8Ptrq6uL04iNZmxafLl/wDODl7k39BORdiZlV6Cyiyq+s9LKnWxD6Mp0kzxTxvdnFp+KoVl8gdhEFkaQHZBEZSYhEZSZU+g6kAxqy0xCJSLTFIjMiZ58m1a0ayxgiIrO7EgBUUakk+GgmSEXOSjFcWNtJWz5v3y2+208yzI1PsgfZ0IfmUr05eJ5k+s+h6DSLS4Fj6837/5wPIzZHkk2YObhiOydk27f7PjnPtHy2So9kCOaY/UEf7uvoBOS23rfSZPQx5R5+/9j1tDh3Vvvm/ob9PCPRIgAQAIAMogJliiSSzV96d1hfrkYwAu6vX3W+Y8G/WehpNbuepPl9D2dm7U9FWPK/V6Pt+xoDKQSCCCCQQeoPhPZTs6lO1aIjGEAPdsXalmHcl9Z6EB17nTvUzBnwxzQcZGrrNLDU4njl8PB9zqG2drV27Luyqm916io8Vdjw8J89TOfwYJR1UccujOJ0mknj2hDDNcU/kuNmkbkbxnBt9laf3W0+/9m/QP6dNf/k9fX6T00N6PtL5+B0u2dm/1WPfgvXjy8V28jrikEAjmDzB8ROZo+fvhwZTnZHsarbdNRXW9mniFUnT8pkxY9+cY92l+pLZ8n7X2pdnXPlZLm22w6knoo7lUdyjwn0/DghggseNUkazdnq3e3kzNmWe1w7jXqQXrPvVWgdzqevhr185j1Wjw6mO7ljf1XuYJtHcNzO03E2lw0X6YeWeXA5HsrT9m/j5Hn6zjdfsPNp7nD1o/Ne9fcyxmmb5PDLsmFDsIh2cp7VO0SzDsbZ2z24LwAcjJ0UmrXmK0B+dp1Pdry59On2LsaGWKz51a6Lv4sieRrgjjuRtPItb2lt99j668TWuSD5c+U62OHHBVGKS9yMFs2bdHtDzNn2KLrLMvE6WU2NxOq6/FWx5gjw10/t5uu2Pg1MXupRn0a+6/jMuPNKL8Dv2JkpfXXfUweq1FsRh85CNQZwmTHLHNwkuK4M9GMrVo5t2zby+xqXZtLfKXjjyCOq0dy/8AI6/cPOdH+H9FvyeokuC4L39/ga+qy0t1HGZ1xoGxbi7vHaeYlRB9hX8rkN4Vjovqx0H4zQ2jrFpcDl/s+C9/7GbBi9JNLofQaoFAVQAoAAA6AAaACcG227Z7qFYRotCwGEACMB1kslliiSyWWqJLIZre9W6wygb6AFyQCSOQF3kfrec3tJrXi9Wfs/Q9bZu1Hp36PJ7H0/Y5vbUyMUdSrKdGUjQgz3VJNWjr4yUkpRdpmX2Lu9bm1X2UkF6uHSs8vaE8yAe46TWz6uGGcYy6/I8/WbRx6XJCOTlLr2MRbWyMUcFWUkMpGhBHcZsppq0ehGSklKLtM9FW0LEpsxg3yNrK7KfpKeREh4ouan1Rhlp4SyxytesrX6nlmUznRezzeTiAwb2HEo0x2PzlH+n93dPD2lpK/uwXv8zjvxBsvdb1OJcP9vPzN7sQMCrDVWBUjuIPIieQm07RyR87789neTsx3uoRsnB1LLYvvPSuvw2KOfL6XT0ne7O2xi1SUZOp9u/u8jC40aRPYJCAG+7l9p2Xs/hoydczEHLRj8tUO7gbvHkfxE8TX7Ew6i5w9WfyfvXkWpNHbt3d48TaVXtsS1bB85OllbeDqeYnHarR5tLLdyxr6P3MyppmXBmqNHyTti97cnIss143vtZte5i55T6lhioY4xjySX0NdnjmQQQA7n2c7aXE3f8A2rJb5PGe9V1PNgGHAg8yzaCcXtbSvNtL0eNcZJfu/wBOJu4Z7uO2cY2vtGzMyLsq462XOXbwUdyjyA0H3Tr8GGOHHHHDklRqSk5O2eT8/KZST6D7PN2/8MwlVx+83aXXn6LEDhr9APz1nCbV1v8AU5/V9lcF5/E9jTYtyPHmzZWnmo2kVtKLQhlFERASICLFERLLFkMllqiSyGOokshmA3p3XTNU2VcNeSBybTQWj6Lf9zc0mteF7suMfoens3astLLcnxh9PFeQ/Z7s58fFcWqUse9yVYaFQoCgfiD+MW0s0cmVbrtV+5G3dTHNqFuO0or58T0b0bqVZ68a6VZIHu2Acn+q/j690jSa6WB0+Me3kYdnbXyaR7suMO3b3eRynaOBbi2NTehrde49CO4g94nSYssckd6DtHdafUY88FPG7TPfsrd2/MotyKNHNThTV85+WpK+JHLlMOXVwxTUJdepqaraeHTZoYsvDeV3295igWrYEcSWI2o6hkdT+RBmxwku6ZvvdyRrmn80zr25+8Iz6ffIGRWNLV8fBx5H9ZzGu0rwT4ey+XkfOtsbNejzer7D5eRnmGo0PMHkR5TR3qPHOdb6dlmNm8V+DwYWTzYoF0otPgVHwHzHj0nQbP8AxBlw1DN60e/VeZLjZxbbWxcnZ9poy6XpcHkSDwWD6SN0Yek7LT6nFqIb+KVr+c+xjaox8ziPVs3aN+JYt2NbZj2qQQ6MVJ8iOjDyPIzHlw48sdzJFNeIzse5na5Vdw0bUC49nQZS/wCS5+uPmHz6ek5PX/h+ULnp+K7dfh3MkZ9zSu1LddsPKfMoHtMDLb21dye9WljHVkLDl15jx18p7Gx9cs2FYp8Jx4NPnw6+ZElTNHnsEnr2Xs67MuTHxq2tusOiqo/M+AHjMebNDDBzyOkhpXwRtu/+cuLVjbBxnD04ah8qxDyuzSSWHmBr+J8p5ezMTyznrMi4z5LtHp+pkyOkoo0eewYjfeyTdr9syv2u1dcbF0YajUWZPLhX7hq34TxNua70GH0cX60vkuvl+ptabHvSt8kdxInFI9RFbSkWithKRaKzKKIgMkQEy1ZJLLFkshlqyWQyxZBDLEElmJlyiSzGywCSYmzGbf2HRn1+zuGjDmlg5PWfEeI8jNrTameCVx/Q29FtDNo572N8Oq6M8m5+xX2fQ9NhVmNzvxLroy6AKfLkOkya3ULPNSXYy7X18dZmWSHBKKXH42U7z7qU5wLrpTk6crR0fycd/r1j0uungdPjHt5F7M2zl0b3Xxh28jnKjK2PlKzLwWL96XV94B7wfynuP0WsxNJ8Pozs29NtTTNJ2n+qZ1vZO0a8ulL6jqrDp3q3ep8xOXzYZYZuEj55q9LPTZXiyLivn4nrmI1jw7Y2Rj51Roy6kvqb5ra6g+KsOanzEz6fU5dPPfxSpg1ZxnfLspvxeK/ZxbLxxqxpP/kVjXuHzx+frOy2f+IMWaoZ/Vl36PyMbjRzYggkEEEHQg8iD4EToiCIAbFu3vjlbPBp9zLwn1FuFeA9Tg+GvNfu/CaOq2fi1D3vZmuUlz/cpSozf+LbsW+/bszaOO/U10XBqi3U/FYNB6TT/p9qR4RzQa8Vx+SKuPYjL39pxamx9g4S7MD8rMlz7XJZT1AZidPXU6d2kIbKnlmp6zJv1yXJfKv5zDfr2UaISSSSSSTqSeZJ8TPaMZdg4j5FtdFQ4rbXWtF8WY6D7pGTJHHBzlySsaVuj6X3Y2HXs3EqxK9DwLq799lp5s/3mfOdZqpanNLLLry8F0PWxQUI0ZIzXRnRW0tFoqaUUitpSLQsBjLBiZYslkMtWQyGWLJZDLFkkMtSQzEy5ZJjZYIjEyJRDIMBCmQxHj2ns2nLrNV6B0PTxU+KnuMyYc08Ut6D4mxpdVl001PFKn/OZqGHh37DvLatfs20/KPpq1J6BmA+7n00nq5MmPXQrlkXLxOkzZ8O18NeznjyXfwXl3N5rcMAykMpAII6EHoRPGaadM5SUXFtPmNEIgwA1HfHs/w9qg2Efs2VoeHIrABY/aL88fn5z19n7Zz6T1fah2f27fQlxTOHb07oZuynIyayaS2leSnvVWeHP5p8jO20W0cGrjeOXHqnzX88DG00YCbwggAQAIAdc7FN2D7+1bl061YgOnMcxZZ+ij/lOW/EOu5aaD8ZfZff9Db00P8AZnWTOUN5FbS0ZEVNKRaK2lotFbSkWhIDGWDEy1ZLIZYshkMtWSyGWLJMbLUkMxyLlkmJjwMbIMZApiERJYgiAVlBBBAIPIgjUEQToabTtFOHirSvBXqEB1VO5B9FfAeXdLnkc3cuZkzZpZZb0+fV9/f4nokGIIAEAKsnGruRq7US2txwtW6hlYHuIPWXjyShJSg6a6oD557V93sfZmclWIprqtx1vNZJIRzY6kLr3e6OU+g7E1mTVadyy806+Sf3MUlTNLnrkhAAgB9QbkqBsvZ+gA/csY8hpzNakn8TPm20nesy/mf1PRxeyjKtNQ2EVtKRkRW0tFoqaUUitpSLQkZQywYmWiSQyxZDIZaslkMsWSY2WpIZjkXLJMTHgjEyIyRTEIiSxBEAQAIAeXP2hTjL7TItroTpxWMqjXwGsy4sOTK93HFt+AFezNr42WCcXIpyAOvs3VtPUCVm02bD/wCkGvehWme2YBkwQHCu3n+I438kv9e2d1+Gv8Wf539ImOfM5rOhICABAD6h3L/hezv5LG/pLPmu0f8ALzfml9T0cXsoypmqjYRU0pGRFbS0WippSKRW0pFoSMoZYMTLFkshlqyGQyxZLIZaskxstSQzGy1ZJiZYIjGyDKIZEBCmQxBEBEAMNvVvJj7KxzkZDc+YqqHx3WaclUf37pu6HQ5dXk3Ma977ITdHzjvRvDkbVyGyck+VdQJ9nTX9FR+p759E0ejx6TEseNe9933Zibs8Gz823FsW/Hsei5Oa2IdCP+x5TPlxQyxcJq0+jEdg3N7W67OGjaoWmzkq5aKfZN3D2ij4T5jl6Tkdofh2UbnpuK/5fP4Pr9TIpdzqdFyuodGV0YaqykFWHiDOYcHF01TLOHdvX8Rxv5Jf69s7f8Nf4svzP6RMc+ZzWdCQEACAH1BuZ/C9nfyWN/SWfNto/wCXl/NL6npYvZRlTNQzoraWjIitpSLRU0stFbSkWhIDGEBMsWSSyxZLIZaslkMsWQY2WIZLMbLlksxMsEkxskykQxTAkgxNCIkAYXereTH2VjtkZB59KqgR7S5+5VH9+6buh0OTV5VCHxfZCbo+cd594sjamQ2Tkt4iqoE8FFevJFH6nvn0TR6PFpMax41733fdmJuzETaEEACAGybpb65uyW0pf2uOT72LYSaj5r9A+Y/OefrtmYNWvXVS7rn+5SbR6u0jeenbGRjZVKvVw4optrfqlotdtAfnDRhzmPZWhno8UscnfrWn4UvIJOzUZ6hIQAIAfT+5h/8Ay9nfyWN/SWfNto/5eb80vqeni9lGVaapnRW0pGRFbS0UippRaK2lItCwGSICLFiZLLFkMhlqyWSyxZLIY6mSzGy5TIMTLVMRjaGgY2RKJZEQjC71bx4+ysdsnJP1aql047rO5VH6num3otDk1eT0cPi+yJbo+b9594sjamQcnJbn8NdY+CmvXkqj+/fPoWj0eLSY/R41733fdmJuzETaEbv2c7hvtZxffxV7PRtGbmGvYf6aHw8WnjbW2tHRx3Iccj+Xi/sioxs6xvN2dbP2hWqrWMS6tBXVdSNOFR0Vl6OOXfz85y2j21qdPJty3k3bT+z6fQtxTOJb2bm5myW/eED0EkJk16mpvAHvU+R/Odnoto4NWv7b49U+f7kOLRrs3yQgAQAIAEAPp3cz+GbP/ksb+ks+b7R/y8v5pfU9TF7CMs01EZ0VtLRaK2lItFTSkWisyiiIDJjAZZLJZYslkMtUyWSywGSyGWKZLMbLFMhkNFqmIxNFgMkhomNENGE3s3kx9lY7ZGQ3PmKqh8d1mnJVH6num7otFk1eTcgve+yIbo+bt6N4sjauQ2Tknn8NdQ14Ka+5VH6nvn0HR6THpcSx418e78TA3ZiJtCN47ONwrNrWC+8NVgVsOJujZDA/5aeXiZ4+1dqx0kdyHHI/l4v7IqMbPoPExkorSmpFrrrUIiKNFVR0AE4LJOWSTlJ22ZS7SSMrvoWxWrsVXRwVdGAKsp6gjvlQk4tSi6aA5Tvn2RK/Ffskitz7xw3YCs+Irb5p8jy9J1Gg/ELVQ1PL/pfdeRDx9jkGfhXY1jU5Fb0Wr8SOpVh5+nnOqx5IZI70Ha8DGeeWIIAH5+XjAD6h3Xx2pwMKmwcNleJjo6/RcVLqPuOs+a62anqcko8nJ/U9bEqijIMZrozpCMZaKRUxlItFbSkWhIyiIAEAGEBMsBkkMsUyWSyxTJIZYpkslocGSY2i1TJZjaLFMkhocGIxtHzh2u7Qtv2vkV2E8GPwU1JqdFTgDEgeJJ/SfQ9h4o49HBx5y4v9TVyP1jTJ6xBvHZvuFZtawX3hqtn1tozcw2Qw/wBND4dNWnj7V2rHSR3IcZv5eL+yLjGz6Ew8WuitKaUWqpFCJWoAVVHQACcHkySyScpO2zMXSBBpAZDHQanQAcyTyAEfMdHN99O1fHw9aNnhM3I5hrOL93q+8fGde4cvPunQbP2Bkzevn9WPbq/IiWRLkcU2ztfIz7mycu1rrW5aseSKOiKOiqNTyE7DBp8eCCx440v5zMLbfM8MzCPXs3Zt+XYKcWqy+09EQa6eZPQDzMx5c2PDHfySSXiNRbdI7DuV2XV4jJlbQZb8hSHShRrTU3cW1+Mg/dOS2jt2WVPHgVR79X5G7i09cZHRzOeN1IrJlItFbGUi0VkyikIxlItCQGEACAEiMB1MkllgMlkMsUySWhwZLJZYDJIaHBiMbRYrSaIaHBiIaNA7RezobWcZWLYlGYFCOH4vZXqPh1I1KkeOk93ZO2f6SPosibh4c15mDJi3uKNW3f7GrzcG2jdSuOpBNdDuz28/hLFRwjz6/rPT1X4kxKFYIve8eS+fExrC+p2fExa6K0qpRa6q1CIijRVUdAJyE8ksknKTtsy0XSbCghYUYHene3D2VXx5Vnvka146aNdZ6LryHmeU3tFs/Pq5VjXDu+SFKSjzOGb59omZtUtUCcXDOoGOh5uv2j9W9Ok7TQbHwaSpe1Pu/sun1MEptmmz1iAgBvu53ZllZ3Ddla4eIdG5j5e1fqqfhHmZ4mv23h09wx+tP5L3v7Iz48Dlz5HZ9hbBxdnVexw6lqXqzc2exvFmPMmcfqdXm1M97LK/t7kb0MaiqRkCZrmVIQmUi0VsZRaRWxlIpFbGUi0IYxkQGEACABABgYCY4MkllimSyWODEQ0WAyWSxwZJLQwMRDRYGk0Q0MGiJaGDRE0NxQFRVl5ddKNbc6VVICz2OwVVA7yTLx45TkowVt9ES0lzOSb59r3xUbIAPUNmWKen2SHv+sfwnVbP/DvKep/+V939l+pgnl6I5LlZNl9jXXO1trniexyWZj5mdTCEYRUYqkjCUyhGX3d3by9p2ezxKi+h0e1vdqr82Y/oOflNXVazDpY72WVeHV+5Fxg5Pgdr3P7OMTZvDdb++ZY5+0cD2dZ+zTu9TqfScbr9tZtTcIerDt1fvZuY8CjxZuhM8ejZSFJjKSEJlJFpCExlJFZMopCMZRaKyZSKQsYwiAIAEACAEwAYGAmODJJY4MkhocGImhwZNCocGKiGhgYiWhg0VE0TxxUKjU97+0PD2WGrBGVlgcseth7p+0ca8Hp18p6ug2Nn1VSfqw7v7Lr9DBkyxj7ziO9G9uZtV+LJsIqBJTHQkU1j/b3nzM7PR7PwaSNY1x6vqzTlNy5mBm6QPTU1jBK1ax2OioilmY+AA5mKUlFW3SGdQ3O7J3s4cjahNScmGGvxv/7G+b6Dn5ic1r/xBGNw0/F/9dPh3/nM2cenb4yOt4GFTjVrTj1pRUnJa0UKo8Ty6nrz85yuXLPLJzySt+JuRgkqReTMdF0KTHRSQpMqiqEJjKSEJlFJFZMopIQmNFJCxlEQAIAEACABAAgBMAGBiJaHBiJaHBk0KhwYiaGBiomhgZNCoYNCiaOYdru+N+K6bPxHal2QW32roG4G1Cop7tdCSevSdLsLZuPLF58qtXSX3NLU5XF7qOOE6kk6kk6knmSfEzrTRIgBs26e5OZtUhqgKcbUg5NgPByOhCDq56+XLrPP1208Gk4S4y7L79jLjwyny5Hbd1dz8PZS/IJx3kaPk2c7W5dB9EeQnGa3aWfVv13Uey5fub+PDGHI2HWeeZqI1gOhSY6KoUmUOhSYykhCYx0ITKKSFJjKSEMZREACABAAgAQAIAEACAExgMDFQqGBkk0ODFRNDBoqFQwMVE0MDFQqOV9r+6t99ibQxke7SsVX1oNWUKSVcL1I56HTynT7C1+OEHgyOuNryNDVYW3vI5lgbHysmwU0Y91thPDwhCND9Ynkv3zo8moxYo705JI0owlJ0kdY3Q7LaqOG/aJGRcNGGOP8ms/WPzz+XrOX123pzuGDgu/X4dvqb2LSJcZHSqwFAVQFUDQKAAAPACc47btm4kTrCh0RrCh0RrHQUQWjodClo6KoQmOh0KTGVQhMdDoXWMoiABAAgAQAIAEACABAAgAQAIwGBiEMDFQqGBiomhgYqFRPFFQqJ1gKgAA6aD7ocRUNxRBQcUKHQcUKCiOKOgojWFDoUmOh0QTGOhCYyqFJjHREBkQAIAEACABAAgAQAIAEACABAAgAQAnWMCQYqFQwaKhUSDFQqJ4oConWFBQaxUFE6woVEax0OiOKAUQWhQ6ILR0OhSY6HRGsAIjGEQBAAgAQAIAEACABAAgAQAIAEACABAAgAQAmABrARPFCgonihQUHFFQqDihQUHFHQ6I1gFEawAIDIgAQAIAEACABAAgAQAIAEACABAAgAQAIAEACABAAgAQAIAEACABAAgAQABAAgAQAIAEACABAAgAQAIAEACABA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371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13593</TotalTime>
  <Words>216</Words>
  <Application>Microsoft Office PowerPoint</Application>
  <PresentationFormat>On-screen Show 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Macroeconomic</vt:lpstr>
      <vt:lpstr>Macroeconomic Objectives</vt:lpstr>
      <vt:lpstr>Macroeconomic Objectives – Low and stable inflation</vt:lpstr>
      <vt:lpstr>Fiscal Policy – How it works</vt:lpstr>
      <vt:lpstr>Monetary– How it works</vt:lpstr>
      <vt:lpstr>Macroeconomic Objectives – Low and stable inflation</vt:lpstr>
      <vt:lpstr>Macroeconomic Objectives – Low and stable inflation</vt:lpstr>
      <vt:lpstr>Macroeconomic Objectives – Low and stable inflation</vt:lpstr>
      <vt:lpstr>Macroeconomic Objectives – Low and stable inflation</vt:lpstr>
      <vt:lpstr>Macroeconomic Objectives – Low and stable inflation</vt:lpstr>
      <vt:lpstr>Macroeconomic Objectives – Low and stable inflation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232</cp:revision>
  <dcterms:created xsi:type="dcterms:W3CDTF">2013-11-05T23:10:43Z</dcterms:created>
  <dcterms:modified xsi:type="dcterms:W3CDTF">2015-09-15T10:06:55Z</dcterms:modified>
</cp:coreProperties>
</file>