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6" r:id="rId2"/>
    <p:sldMasterId id="2147483654" r:id="rId3"/>
    <p:sldMasterId id="2147483657" r:id="rId4"/>
  </p:sldMasterIdLst>
  <p:notesMasterIdLst>
    <p:notesMasterId r:id="rId36"/>
  </p:notesMasterIdLst>
  <p:handoutMasterIdLst>
    <p:handoutMasterId r:id="rId37"/>
  </p:handoutMasterIdLst>
  <p:sldIdLst>
    <p:sldId id="259" r:id="rId5"/>
    <p:sldId id="356" r:id="rId6"/>
    <p:sldId id="357" r:id="rId7"/>
    <p:sldId id="358" r:id="rId8"/>
    <p:sldId id="359" r:id="rId9"/>
    <p:sldId id="360" r:id="rId10"/>
    <p:sldId id="364" r:id="rId11"/>
    <p:sldId id="363" r:id="rId12"/>
    <p:sldId id="365" r:id="rId13"/>
    <p:sldId id="366" r:id="rId14"/>
    <p:sldId id="367" r:id="rId15"/>
    <p:sldId id="368" r:id="rId16"/>
    <p:sldId id="369" r:id="rId17"/>
    <p:sldId id="370" r:id="rId18"/>
    <p:sldId id="371" r:id="rId19"/>
    <p:sldId id="372" r:id="rId20"/>
    <p:sldId id="373" r:id="rId21"/>
    <p:sldId id="385" r:id="rId22"/>
    <p:sldId id="374" r:id="rId23"/>
    <p:sldId id="375" r:id="rId24"/>
    <p:sldId id="362" r:id="rId25"/>
    <p:sldId id="378" r:id="rId26"/>
    <p:sldId id="380" r:id="rId27"/>
    <p:sldId id="379" r:id="rId28"/>
    <p:sldId id="361" r:id="rId29"/>
    <p:sldId id="376" r:id="rId30"/>
    <p:sldId id="377" r:id="rId31"/>
    <p:sldId id="384" r:id="rId32"/>
    <p:sldId id="382" r:id="rId33"/>
    <p:sldId id="383" r:id="rId34"/>
    <p:sldId id="355" r:id="rId35"/>
  </p:sldIdLst>
  <p:sldSz cx="9144000" cy="6858000" type="screen4x3"/>
  <p:notesSz cx="9906000" cy="6794500"/>
  <p:defaultTextStyle>
    <a:defPPr>
      <a:defRPr lang="en-A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16B97"/>
    <a:srgbClr val="00003E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461" autoAdjust="0"/>
    <p:restoredTop sz="94660"/>
  </p:normalViewPr>
  <p:slideViewPr>
    <p:cSldViewPr>
      <p:cViewPr varScale="1">
        <p:scale>
          <a:sx n="71" d="100"/>
          <a:sy n="71" d="100"/>
        </p:scale>
        <p:origin x="75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2926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AU"/>
          </a:p>
        </p:txBody>
      </p:sp>
      <p:sp>
        <p:nvSpPr>
          <p:cNvPr id="2150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11108" y="0"/>
            <a:ext cx="42926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AU"/>
          </a:p>
        </p:txBody>
      </p:sp>
      <p:sp>
        <p:nvSpPr>
          <p:cNvPr id="2150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453596"/>
            <a:ext cx="42926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AU"/>
          </a:p>
        </p:txBody>
      </p:sp>
      <p:sp>
        <p:nvSpPr>
          <p:cNvPr id="2150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11108" y="6453596"/>
            <a:ext cx="42926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07304FC-2894-4BE3-88D3-E68583326C86}" type="slidenum">
              <a:rPr lang="en-AU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160636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2926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AU"/>
          </a:p>
        </p:txBody>
      </p:sp>
      <p:sp>
        <p:nvSpPr>
          <p:cNvPr id="2140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11108" y="0"/>
            <a:ext cx="42926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AU"/>
          </a:p>
        </p:txBody>
      </p:sp>
      <p:sp>
        <p:nvSpPr>
          <p:cNvPr id="2140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54375" y="509588"/>
            <a:ext cx="3397250" cy="25479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140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0600" y="3227388"/>
            <a:ext cx="7924800" cy="305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</a:p>
        </p:txBody>
      </p:sp>
      <p:sp>
        <p:nvSpPr>
          <p:cNvPr id="2140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453596"/>
            <a:ext cx="42926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AU"/>
          </a:p>
        </p:txBody>
      </p:sp>
      <p:sp>
        <p:nvSpPr>
          <p:cNvPr id="2140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11108" y="6453596"/>
            <a:ext cx="42926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B192547-FFA7-417A-8F63-F8B7FBC53DAD}" type="slidenum">
              <a:rPr lang="en-AU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5668086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192547-FFA7-417A-8F63-F8B7FBC53DAD}" type="slidenum">
              <a:rPr lang="en-AU" smtClean="0"/>
              <a:pPr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4939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2" name="Picture 12" descr="t1tit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01600" y="1984375"/>
            <a:ext cx="8999538" cy="723900"/>
          </a:xfrm>
        </p:spPr>
        <p:txBody>
          <a:bodyPr/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911225" y="3516313"/>
            <a:ext cx="7380288" cy="674687"/>
          </a:xfrm>
        </p:spPr>
        <p:txBody>
          <a:bodyPr/>
          <a:lstStyle>
            <a:lvl1pPr marL="0" indent="0" algn="ctr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/>
      <p:bldP spid="5124" grpId="0" build="p">
        <p:tmplLst>
          <p:tmpl lvl="1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124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51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1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93812D-9F43-4150-89AB-F1AE33864299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6913" y="150813"/>
            <a:ext cx="2097087" cy="59420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55650" y="150813"/>
            <a:ext cx="6138863" cy="59420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BCC9D8-73E6-4477-BD0E-9034041437E1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F69913-B1DC-447A-91D2-B8B16A16E26C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51ECC8-B253-4ECB-A077-8D58F1D7C0BD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D8E53B-A775-4DC8-9619-C08B15146D1A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5650" y="1566863"/>
            <a:ext cx="3960813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8863" y="1566863"/>
            <a:ext cx="39624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69506F-4531-4235-B528-B4F9559EE4F6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8AB4E3-D55F-4BBD-B31B-4ACC85E5797E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E9060A-5D5D-4A36-9BF6-4124C2D79DEA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A4544C-E44A-4AE3-B0AE-5F36CBDBA4A2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E2DF03-EFB1-4EEB-B0F0-B60EF068EF12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639BFD-326A-4B7E-9E2D-3B5937878D7F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FFD92E-2EEF-4C8A-98A2-297F7ADF4D4A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2092C5-FCF2-47C1-B669-1372555E5105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6913" y="150813"/>
            <a:ext cx="2097087" cy="59420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55650" y="150813"/>
            <a:ext cx="6138863" cy="59420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DECECD-0DD3-4A7F-AC0F-5389BC363ACB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0CE976-7958-40FC-898A-2C80157B51E7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3C4644-AA5E-4398-89BC-DA9FD9558B7B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3A3F96-98AE-4E21-AD8A-2B9C3491D5B7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5650" y="1566863"/>
            <a:ext cx="3960813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8863" y="1566863"/>
            <a:ext cx="39624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6F9277-5A86-42C5-A44A-1DEC65E52EAD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17B329-9516-4AFE-8D7D-9A862E261C88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E90AF1-0C3E-474E-98EA-86A21432276C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3E675A-2446-4F2D-BE4C-923064280E81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00176A-2247-4001-B73A-1CEC618AB255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36C9B8-0C72-4AC5-B6A8-3E752D61620B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4DCD75-1340-4463-A4A4-5228CF682F02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791BDC-4B66-419E-BD70-209DB1F8EF63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6913" y="150813"/>
            <a:ext cx="2097087" cy="59420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55650" y="150813"/>
            <a:ext cx="6138863" cy="59420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29B05C-022E-48E8-96D9-E5362DCFD971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5650" y="1566863"/>
            <a:ext cx="3960813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8863" y="1566863"/>
            <a:ext cx="39624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04C88B-376E-460C-A660-B280BD6F472A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012F3A-CEEE-4D3C-8039-711440FC1E54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AF6BB0-EC99-4E15-A068-983C9ECA741D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B0F30D-EC84-43C0-9F64-5F904060143B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BEFBFB-A6F9-496C-8B1A-1A9403D4DC83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DC63A0-F938-4AAB-A6C2-47A25D1CBCF2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hyperlink" Target="http://www.m62.net/" TargetMode="External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36.xml"/><Relationship Id="rId21" Type="http://schemas.openxmlformats.org/officeDocument/2006/relationships/image" Target="../media/image8.png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17" Type="http://schemas.openxmlformats.org/officeDocument/2006/relationships/hyperlink" Target="http://www.m62.net/powerpoint-slides/" TargetMode="External"/><Relationship Id="rId2" Type="http://schemas.openxmlformats.org/officeDocument/2006/relationships/slideLayout" Target="../slideLayouts/slideLayout35.xml"/><Relationship Id="rId16" Type="http://schemas.openxmlformats.org/officeDocument/2006/relationships/image" Target="../media/image5.png"/><Relationship Id="rId20" Type="http://schemas.openxmlformats.org/officeDocument/2006/relationships/image" Target="../media/image7.png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hyperlink" Target="http://www.m62.net/presentation-theory/bullet-points-dont-work/beyond-bullet-points/" TargetMode="External"/><Relationship Id="rId10" Type="http://schemas.openxmlformats.org/officeDocument/2006/relationships/slideLayout" Target="../slideLayouts/slideLayout43.xml"/><Relationship Id="rId19" Type="http://schemas.openxmlformats.org/officeDocument/2006/relationships/hyperlink" Target="http://www.m62.net/powerpoint-training/" TargetMode="Externa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4" name="Picture 18" descr="18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66"/>
          </a:solidFill>
        </p:spPr>
      </p:pic>
      <p:sp>
        <p:nvSpPr>
          <p:cNvPr id="4100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50813"/>
            <a:ext cx="8229600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AU" smtClean="0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5650" y="1566863"/>
            <a:ext cx="8075613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107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704013" y="61309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AU"/>
          </a:p>
        </p:txBody>
      </p:sp>
      <p:sp>
        <p:nvSpPr>
          <p:cNvPr id="4108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619250" y="6130925"/>
            <a:ext cx="47529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AU"/>
          </a:p>
        </p:txBody>
      </p:sp>
      <p:sp>
        <p:nvSpPr>
          <p:cNvPr id="4112" name="Rectangle 1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79388" y="6135688"/>
            <a:ext cx="68421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fld id="{5FC783C7-A2EC-41E9-AA7B-F0D50F3E0A8B}" type="slidenum">
              <a:rPr lang="en-AU"/>
              <a:pPr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/>
    </p:bld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82" name="Picture 2" descr="18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66"/>
          </a:solidFill>
        </p:spPr>
      </p:pic>
      <p:pic>
        <p:nvPicPr>
          <p:cNvPr id="276488" name="Picture 8" descr="M62FB&amp;F006 copy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7648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50813"/>
            <a:ext cx="8229600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title style</a:t>
            </a:r>
          </a:p>
        </p:txBody>
      </p:sp>
      <p:sp>
        <p:nvSpPr>
          <p:cNvPr id="27648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5650" y="1566863"/>
            <a:ext cx="8075613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27648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704013" y="61309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AU"/>
          </a:p>
        </p:txBody>
      </p:sp>
      <p:sp>
        <p:nvSpPr>
          <p:cNvPr id="27648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619250" y="6130925"/>
            <a:ext cx="47529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AU"/>
          </a:p>
        </p:txBody>
      </p:sp>
      <p:sp>
        <p:nvSpPr>
          <p:cNvPr id="27648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79388" y="6135688"/>
            <a:ext cx="68421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fld id="{63DEADC0-C932-46E8-BB52-CC605D59CE20}" type="slidenum">
              <a:rPr lang="en-AU"/>
              <a:pPr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6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6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6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483" grpId="0"/>
    </p:bldLst>
  </p:timing>
  <p:txStyles>
    <p:titleStyle>
      <a:lvl1pPr algn="l" rtl="0" fontAlgn="base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4434" name="Picture 2" descr="18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66"/>
          </a:solidFill>
        </p:spPr>
      </p:pic>
      <p:pic>
        <p:nvPicPr>
          <p:cNvPr id="274440" name="Picture 8" descr="M62FB&amp;F006 copy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7443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50813"/>
            <a:ext cx="8229600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title style</a:t>
            </a:r>
          </a:p>
        </p:txBody>
      </p:sp>
      <p:sp>
        <p:nvSpPr>
          <p:cNvPr id="27443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5650" y="1566863"/>
            <a:ext cx="8075613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27443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704013" y="61309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AU"/>
          </a:p>
        </p:txBody>
      </p:sp>
      <p:sp>
        <p:nvSpPr>
          <p:cNvPr id="27443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619250" y="6130925"/>
            <a:ext cx="47529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AU"/>
          </a:p>
        </p:txBody>
      </p:sp>
      <p:sp>
        <p:nvSpPr>
          <p:cNvPr id="27443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79388" y="6135688"/>
            <a:ext cx="68421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fld id="{46953A54-48A6-4925-9BE1-F6898663E197}" type="slidenum">
              <a:rPr lang="en-AU"/>
              <a:pPr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74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74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4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4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4435" grpId="0"/>
    </p:bldLst>
  </p:timing>
  <p:txStyles>
    <p:titleStyle>
      <a:lvl1pPr algn="l" rtl="0" fontAlgn="base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D9D9D9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81603" name="Rectangle 3"/>
          <p:cNvSpPr>
            <a:spLocks noChangeArrowheads="1"/>
          </p:cNvSpPr>
          <p:nvPr/>
        </p:nvSpPr>
        <p:spPr bwMode="auto">
          <a:xfrm>
            <a:off x="-93663" y="6453188"/>
            <a:ext cx="8532813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r"/>
            <a:r>
              <a:rPr lang="en-AU" sz="1200">
                <a:solidFill>
                  <a:srgbClr val="4D4D4D"/>
                </a:solidFill>
                <a:latin typeface="Neo Sans" pitchFamily="34" charset="0"/>
              </a:rPr>
              <a:t>m62 visualcommunications is the global leader in presentation effectiveness, from offices in the UK, USA, and Singapore</a:t>
            </a:r>
          </a:p>
        </p:txBody>
      </p:sp>
      <p:pic>
        <p:nvPicPr>
          <p:cNvPr id="281604" name="Picture 4" descr="m62-logo">
            <a:hlinkClick r:id="rId13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502650" y="6484938"/>
            <a:ext cx="381000" cy="257175"/>
          </a:xfrm>
          <a:prstGeom prst="rect">
            <a:avLst/>
          </a:prstGeom>
          <a:noFill/>
        </p:spPr>
      </p:pic>
      <p:pic>
        <p:nvPicPr>
          <p:cNvPr id="281605" name="Picture 5" descr="1">
            <a:hlinkClick r:id="rId15"/>
          </p:cNvPr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260350" y="777875"/>
            <a:ext cx="2000250" cy="1457325"/>
          </a:xfrm>
          <a:prstGeom prst="rect">
            <a:avLst/>
          </a:prstGeom>
          <a:noFill/>
        </p:spPr>
      </p:pic>
      <p:pic>
        <p:nvPicPr>
          <p:cNvPr id="281606" name="Picture 6" descr="2">
            <a:hlinkClick r:id="rId17"/>
          </p:cNvPr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287338" y="2673350"/>
            <a:ext cx="2000250" cy="1457325"/>
          </a:xfrm>
          <a:prstGeom prst="rect">
            <a:avLst/>
          </a:prstGeom>
          <a:noFill/>
        </p:spPr>
      </p:pic>
      <p:pic>
        <p:nvPicPr>
          <p:cNvPr id="281607" name="Picture 7" descr="3">
            <a:hlinkClick r:id="rId19"/>
          </p:cNvPr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287338" y="4568825"/>
            <a:ext cx="2000250" cy="1457325"/>
          </a:xfrm>
          <a:prstGeom prst="rect">
            <a:avLst/>
          </a:prstGeom>
          <a:noFill/>
        </p:spPr>
      </p:pic>
      <p:sp>
        <p:nvSpPr>
          <p:cNvPr id="281608" name="Text Box 8">
            <a:hlinkClick r:id="rId15"/>
          </p:cNvPr>
          <p:cNvSpPr txBox="1">
            <a:spLocks noChangeArrowheads="1"/>
          </p:cNvSpPr>
          <p:nvPr/>
        </p:nvSpPr>
        <p:spPr bwMode="auto">
          <a:xfrm>
            <a:off x="379413" y="2290763"/>
            <a:ext cx="1636712" cy="212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r>
              <a:rPr lang="en-AU" sz="1400">
                <a:solidFill>
                  <a:srgbClr val="135971"/>
                </a:solidFill>
                <a:latin typeface="Neo Sans" pitchFamily="34" charset="0"/>
              </a:rPr>
              <a:t>Beyond Bullet Points</a:t>
            </a:r>
          </a:p>
        </p:txBody>
      </p:sp>
      <p:sp>
        <p:nvSpPr>
          <p:cNvPr id="281609" name="Text Box 9">
            <a:hlinkClick r:id="rId17"/>
          </p:cNvPr>
          <p:cNvSpPr txBox="1">
            <a:spLocks noChangeArrowheads="1"/>
          </p:cNvSpPr>
          <p:nvPr/>
        </p:nvSpPr>
        <p:spPr bwMode="auto">
          <a:xfrm>
            <a:off x="379413" y="4189413"/>
            <a:ext cx="1417637" cy="212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r>
              <a:rPr lang="en-AU" sz="1400">
                <a:solidFill>
                  <a:srgbClr val="135971"/>
                </a:solidFill>
                <a:latin typeface="Neo Sans" pitchFamily="34" charset="0"/>
              </a:rPr>
              <a:t>PowerPoint Slides</a:t>
            </a:r>
          </a:p>
        </p:txBody>
      </p:sp>
      <p:sp>
        <p:nvSpPr>
          <p:cNvPr id="281610" name="Text Box 10">
            <a:hlinkClick r:id="rId19"/>
          </p:cNvPr>
          <p:cNvSpPr txBox="1">
            <a:spLocks noChangeArrowheads="1"/>
          </p:cNvSpPr>
          <p:nvPr/>
        </p:nvSpPr>
        <p:spPr bwMode="auto">
          <a:xfrm>
            <a:off x="379413" y="6084888"/>
            <a:ext cx="1598612" cy="212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r>
              <a:rPr lang="en-AU" sz="1400">
                <a:solidFill>
                  <a:srgbClr val="135971"/>
                </a:solidFill>
                <a:latin typeface="Neo Sans" pitchFamily="34" charset="0"/>
              </a:rPr>
              <a:t>PowerPoint Training</a:t>
            </a:r>
          </a:p>
        </p:txBody>
      </p:sp>
      <p:pic>
        <p:nvPicPr>
          <p:cNvPr id="281611" name="Picture 11" descr="bg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2520950" y="777875"/>
            <a:ext cx="6362700" cy="5248275"/>
          </a:xfrm>
          <a:prstGeom prst="rect">
            <a:avLst/>
          </a:prstGeom>
          <a:noFill/>
        </p:spPr>
      </p:pic>
      <p:sp>
        <p:nvSpPr>
          <p:cNvPr id="281612" name="Text Box 12"/>
          <p:cNvSpPr txBox="1">
            <a:spLocks noChangeArrowheads="1"/>
          </p:cNvSpPr>
          <p:nvPr/>
        </p:nvSpPr>
        <p:spPr bwMode="auto">
          <a:xfrm>
            <a:off x="28575" y="188913"/>
            <a:ext cx="9115425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ctr"/>
            <a:r>
              <a:rPr lang="en-AU" sz="2100">
                <a:solidFill>
                  <a:srgbClr val="333333"/>
                </a:solidFill>
                <a:latin typeface="Neo Sans" pitchFamily="34" charset="0"/>
              </a:rPr>
              <a:t>It’s not the </a:t>
            </a:r>
            <a:r>
              <a:rPr lang="en-AU" sz="2100" b="1">
                <a:solidFill>
                  <a:srgbClr val="333333"/>
                </a:solidFill>
                <a:latin typeface="Neo Sans" pitchFamily="34" charset="0"/>
              </a:rPr>
              <a:t>design</a:t>
            </a:r>
            <a:r>
              <a:rPr lang="en-AU" sz="2100">
                <a:solidFill>
                  <a:srgbClr val="333333"/>
                </a:solidFill>
                <a:latin typeface="Neo Sans" pitchFamily="34" charset="0"/>
              </a:rPr>
              <a:t> of your template, it’s what you </a:t>
            </a:r>
            <a:r>
              <a:rPr lang="en-AU" sz="2100" b="1">
                <a:solidFill>
                  <a:srgbClr val="333333"/>
                </a:solidFill>
                <a:latin typeface="Neo Sans" pitchFamily="34" charset="0"/>
              </a:rPr>
              <a:t>do with it</a:t>
            </a:r>
            <a:r>
              <a:rPr lang="en-AU" sz="2100">
                <a:solidFill>
                  <a:srgbClr val="333333"/>
                </a:solidFill>
                <a:latin typeface="Neo Sans" pitchFamily="34" charset="0"/>
              </a:rPr>
              <a:t> that counts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Neo Sans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Neo Sans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Neo Sans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Neo San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Neo 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Neo 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Neo 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Neo Sans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Ulu3SCAmeBA&amp;index=28&amp;list=PLJ-Vd2UJmfxYBdPjQVW-KQBa-zOZ3LK_z" TargetMode="Externa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hyperlink" Target="http://www.bloomberg.com/bw/articles/2014-10-07/walmarts-part-timer-workers-lose-their-health-benefits" TargetMode="Externa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i10sMy5Bczc" TargetMode="Externa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528" y="620688"/>
            <a:ext cx="8999538" cy="723900"/>
          </a:xfrm>
          <a:ln/>
        </p:spPr>
        <p:txBody>
          <a:bodyPr/>
          <a:lstStyle/>
          <a:p>
            <a:r>
              <a:rPr lang="en-AU" dirty="0" smtClean="0"/>
              <a:t>Macroeconomic</a:t>
            </a:r>
            <a:endParaRPr lang="en-US" dirty="0"/>
          </a:p>
        </p:txBody>
      </p:sp>
      <p:sp>
        <p:nvSpPr>
          <p:cNvPr id="26521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AU" dirty="0" smtClean="0"/>
              <a:t>	</a:t>
            </a:r>
          </a:p>
          <a:p>
            <a:endParaRPr lang="en-AU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246881" y="5683345"/>
            <a:ext cx="8999538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3E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3E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3E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3E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3E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3E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3E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3E"/>
                </a:solidFill>
                <a:latin typeface="Arial" charset="0"/>
              </a:defRPr>
            </a:lvl9pPr>
          </a:lstStyle>
          <a:p>
            <a:r>
              <a:rPr lang="en-AU" sz="3200" kern="0" dirty="0" smtClean="0"/>
              <a:t>2.3</a:t>
            </a:r>
            <a:endParaRPr lang="en-US" sz="3200" kern="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268760"/>
            <a:ext cx="6372672" cy="4240723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The consequences of unemployment - economic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052736"/>
            <a:ext cx="8075613" cy="4525962"/>
          </a:xfrm>
        </p:spPr>
        <p:txBody>
          <a:bodyPr/>
          <a:lstStyle/>
          <a:p>
            <a:pPr marL="84138" indent="0"/>
            <a:r>
              <a:rPr lang="en-AU" dirty="0" smtClean="0"/>
              <a:t>3. Loss of tax money for the government</a:t>
            </a:r>
          </a:p>
          <a:p>
            <a:pPr marL="541338" indent="-457200">
              <a:buFont typeface="+mj-lt"/>
              <a:buAutoNum type="arabicPeriod"/>
            </a:pPr>
            <a:endParaRPr lang="en-AU" dirty="0"/>
          </a:p>
          <a:p>
            <a:pPr marL="1254125">
              <a:buFont typeface="Arial" panose="020B0604020202020204" pitchFamily="34" charset="0"/>
              <a:buChar char="•"/>
            </a:pPr>
            <a:r>
              <a:rPr lang="en-AU" dirty="0" smtClean="0"/>
              <a:t>May mean spending cuts </a:t>
            </a:r>
          </a:p>
          <a:p>
            <a:pPr marL="911225" indent="0"/>
            <a:endParaRPr lang="en-AU" dirty="0" smtClean="0"/>
          </a:p>
          <a:p>
            <a:pPr marL="1254125">
              <a:buFont typeface="Arial" panose="020B0604020202020204" pitchFamily="34" charset="0"/>
              <a:buChar char="•"/>
            </a:pPr>
            <a:r>
              <a:rPr lang="en-AU" dirty="0" smtClean="0"/>
              <a:t>May mean increased debt</a:t>
            </a:r>
          </a:p>
          <a:p>
            <a:pPr marL="911225" indent="0"/>
            <a:endParaRPr lang="en-AU" dirty="0" smtClean="0"/>
          </a:p>
          <a:p>
            <a:pPr marL="911225" indent="0"/>
            <a:endParaRPr lang="en-AU" dirty="0"/>
          </a:p>
          <a:p>
            <a:pPr marL="84138" indent="0"/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1196752"/>
            <a:ext cx="2211091" cy="16561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9366" y="3741179"/>
            <a:ext cx="2143125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09217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The consequences of unemployment - economic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052736"/>
            <a:ext cx="8075613" cy="4525962"/>
          </a:xfrm>
        </p:spPr>
        <p:txBody>
          <a:bodyPr/>
          <a:lstStyle/>
          <a:p>
            <a:pPr marL="84138" indent="0"/>
            <a:r>
              <a:rPr lang="en-AU" dirty="0" smtClean="0"/>
              <a:t>4.  Cost of unemployment benefits</a:t>
            </a:r>
          </a:p>
          <a:p>
            <a:pPr marL="541338" indent="-457200">
              <a:buFont typeface="+mj-lt"/>
              <a:buAutoNum type="arabicPeriod"/>
            </a:pPr>
            <a:endParaRPr lang="en-AU" dirty="0"/>
          </a:p>
          <a:p>
            <a:pPr marL="1254125">
              <a:buFont typeface="Arial" panose="020B0604020202020204" pitchFamily="34" charset="0"/>
              <a:buChar char="•"/>
            </a:pPr>
            <a:r>
              <a:rPr lang="en-AU" dirty="0" smtClean="0"/>
              <a:t>Unemployment ↑, transfer payments ↑</a:t>
            </a:r>
          </a:p>
          <a:p>
            <a:pPr marL="1254125">
              <a:buFont typeface="Arial" panose="020B0604020202020204" pitchFamily="34" charset="0"/>
              <a:buChar char="•"/>
            </a:pPr>
            <a:endParaRPr lang="en-AU" dirty="0"/>
          </a:p>
          <a:p>
            <a:pPr marL="1254125">
              <a:buFont typeface="Arial" panose="020B0604020202020204" pitchFamily="34" charset="0"/>
              <a:buChar char="•"/>
            </a:pPr>
            <a:endParaRPr lang="en-AU" dirty="0" smtClean="0"/>
          </a:p>
          <a:p>
            <a:pPr marL="911225" indent="0"/>
            <a:endParaRPr lang="en-AU" dirty="0" smtClean="0"/>
          </a:p>
          <a:p>
            <a:pPr marL="1254125">
              <a:buFont typeface="Arial" panose="020B0604020202020204" pitchFamily="34" charset="0"/>
              <a:buChar char="•"/>
            </a:pPr>
            <a:r>
              <a:rPr lang="en-AU" dirty="0" smtClean="0"/>
              <a:t>Less government money for other purposes</a:t>
            </a:r>
          </a:p>
          <a:p>
            <a:pPr marL="911225" indent="0"/>
            <a:endParaRPr lang="en-AU" dirty="0"/>
          </a:p>
          <a:p>
            <a:pPr marL="84138" indent="0"/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2348880"/>
            <a:ext cx="1872208" cy="14041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221088"/>
            <a:ext cx="2376264" cy="237626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4204077"/>
            <a:ext cx="2947199" cy="196122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4485295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6392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The consequences of unemployment - economic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052736"/>
            <a:ext cx="8075613" cy="4525962"/>
          </a:xfrm>
        </p:spPr>
        <p:txBody>
          <a:bodyPr/>
          <a:lstStyle/>
          <a:p>
            <a:pPr marL="84138" indent="0"/>
            <a:r>
              <a:rPr lang="en-AU" dirty="0" smtClean="0"/>
              <a:t>5.	Funding solutions to social problems</a:t>
            </a:r>
          </a:p>
          <a:p>
            <a:pPr marL="541338" indent="-457200">
              <a:buFont typeface="+mj-lt"/>
              <a:buAutoNum type="arabicPeriod"/>
            </a:pPr>
            <a:endParaRPr lang="en-AU" dirty="0"/>
          </a:p>
          <a:p>
            <a:pPr marL="1254125">
              <a:buFont typeface="Arial" panose="020B0604020202020204" pitchFamily="34" charset="0"/>
              <a:buChar char="•"/>
            </a:pPr>
            <a:r>
              <a:rPr lang="en-AU" dirty="0" smtClean="0"/>
              <a:t>Drug programs</a:t>
            </a:r>
          </a:p>
          <a:p>
            <a:pPr marL="1254125">
              <a:buFont typeface="Arial" panose="020B0604020202020204" pitchFamily="34" charset="0"/>
              <a:buChar char="•"/>
            </a:pPr>
            <a:endParaRPr lang="en-AU" dirty="0"/>
          </a:p>
          <a:p>
            <a:pPr marL="1254125">
              <a:buFont typeface="Arial" panose="020B0604020202020204" pitchFamily="34" charset="0"/>
              <a:buChar char="•"/>
            </a:pPr>
            <a:endParaRPr lang="en-AU" dirty="0" smtClean="0"/>
          </a:p>
          <a:p>
            <a:pPr marL="1254125">
              <a:buFont typeface="Arial" panose="020B0604020202020204" pitchFamily="34" charset="0"/>
              <a:buChar char="•"/>
            </a:pPr>
            <a:r>
              <a:rPr lang="en-AU" dirty="0" smtClean="0"/>
              <a:t>Crime prevention</a:t>
            </a:r>
          </a:p>
          <a:p>
            <a:pPr marL="1254125">
              <a:buFont typeface="Arial" panose="020B0604020202020204" pitchFamily="34" charset="0"/>
              <a:buChar char="•"/>
            </a:pPr>
            <a:endParaRPr lang="en-AU" dirty="0" smtClean="0"/>
          </a:p>
          <a:p>
            <a:pPr marL="911225" indent="0"/>
            <a:endParaRPr lang="en-AU" dirty="0"/>
          </a:p>
          <a:p>
            <a:pPr marL="84138" indent="0"/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4098" y="1052736"/>
            <a:ext cx="1743075" cy="26193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3861048"/>
            <a:ext cx="4309133" cy="2421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25525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The consequences of unemployment - economic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052736"/>
            <a:ext cx="8075613" cy="4525962"/>
          </a:xfrm>
        </p:spPr>
        <p:txBody>
          <a:bodyPr/>
          <a:lstStyle/>
          <a:p>
            <a:pPr marL="84138" indent="0"/>
            <a:r>
              <a:rPr lang="en-AU" dirty="0" smtClean="0"/>
              <a:t>6. 	Increased inequality</a:t>
            </a:r>
          </a:p>
          <a:p>
            <a:pPr marL="541338" indent="-457200">
              <a:buFont typeface="+mj-lt"/>
              <a:buAutoNum type="arabicPeriod"/>
            </a:pPr>
            <a:endParaRPr lang="en-AU" dirty="0"/>
          </a:p>
          <a:p>
            <a:pPr marL="1254125">
              <a:buFont typeface="Arial" panose="020B0604020202020204" pitchFamily="34" charset="0"/>
              <a:buChar char="•"/>
            </a:pPr>
            <a:r>
              <a:rPr lang="en-AU" dirty="0" smtClean="0"/>
              <a:t>Unemployed, ↓ income</a:t>
            </a:r>
          </a:p>
          <a:p>
            <a:pPr marL="1254125">
              <a:buFont typeface="Arial" panose="020B0604020202020204" pitchFamily="34" charset="0"/>
              <a:buChar char="•"/>
            </a:pPr>
            <a:r>
              <a:rPr lang="en-AU" dirty="0" smtClean="0"/>
              <a:t>Employed, maintained income</a:t>
            </a:r>
          </a:p>
          <a:p>
            <a:pPr marL="1254125">
              <a:buFont typeface="Arial" panose="020B0604020202020204" pitchFamily="34" charset="0"/>
              <a:buChar char="•"/>
            </a:pPr>
            <a:r>
              <a:rPr lang="en-AU" dirty="0" smtClean="0"/>
              <a:t>Unemployed more likely to be disadvantaged already</a:t>
            </a:r>
          </a:p>
          <a:p>
            <a:pPr marL="1254125">
              <a:buFont typeface="Arial" panose="020B0604020202020204" pitchFamily="34" charset="0"/>
              <a:buChar char="•"/>
            </a:pPr>
            <a:endParaRPr lang="en-AU" dirty="0"/>
          </a:p>
          <a:p>
            <a:pPr marL="84138" indent="0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0010011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The consequences of unemployment - economic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052736"/>
            <a:ext cx="8075613" cy="4525962"/>
          </a:xfrm>
        </p:spPr>
        <p:txBody>
          <a:bodyPr/>
          <a:lstStyle/>
          <a:p>
            <a:pPr marL="84138" indent="0"/>
            <a:r>
              <a:rPr lang="en-AU" dirty="0"/>
              <a:t>7</a:t>
            </a:r>
            <a:r>
              <a:rPr lang="en-AU" dirty="0" smtClean="0"/>
              <a:t>. 	Unemployed → </a:t>
            </a:r>
            <a:r>
              <a:rPr lang="en-AU" dirty="0" err="1" smtClean="0"/>
              <a:t>hardcore</a:t>
            </a:r>
            <a:r>
              <a:rPr lang="en-AU" dirty="0" smtClean="0"/>
              <a:t> unemployed</a:t>
            </a:r>
          </a:p>
          <a:p>
            <a:pPr marL="541338" indent="-457200">
              <a:buFont typeface="+mj-lt"/>
              <a:buAutoNum type="arabicPeriod"/>
            </a:pPr>
            <a:endParaRPr lang="en-AU" dirty="0"/>
          </a:p>
          <a:p>
            <a:pPr marL="1254125">
              <a:buFont typeface="Arial" panose="020B0604020202020204" pitchFamily="34" charset="0"/>
              <a:buChar char="•"/>
            </a:pPr>
            <a:r>
              <a:rPr lang="en-AU" dirty="0" smtClean="0"/>
              <a:t>Easiest time to get a job is when you have one</a:t>
            </a:r>
          </a:p>
          <a:p>
            <a:pPr marL="1254125">
              <a:buFont typeface="Arial" panose="020B0604020202020204" pitchFamily="34" charset="0"/>
              <a:buChar char="•"/>
            </a:pPr>
            <a:endParaRPr lang="en-AU" dirty="0"/>
          </a:p>
          <a:p>
            <a:pPr marL="84138" indent="0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46294554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The consequences of unemployment - social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052736"/>
            <a:ext cx="8075613" cy="4525962"/>
          </a:xfrm>
        </p:spPr>
        <p:txBody>
          <a:bodyPr/>
          <a:lstStyle/>
          <a:p>
            <a:pPr marL="84138" indent="0"/>
            <a:r>
              <a:rPr lang="en-AU" b="1" dirty="0" smtClean="0"/>
              <a:t>Scenario:		</a:t>
            </a:r>
            <a:r>
              <a:rPr lang="en-AU" dirty="0" smtClean="0"/>
              <a:t>Mr Baum loses his job</a:t>
            </a:r>
          </a:p>
          <a:p>
            <a:pPr marL="84138" indent="0"/>
            <a:endParaRPr lang="en-AU" b="1" dirty="0" smtClean="0"/>
          </a:p>
          <a:p>
            <a:pPr marL="84138" indent="0"/>
            <a:r>
              <a:rPr lang="en-AU" i="1" dirty="0" smtClean="0"/>
              <a:t>“Where will I get another job?”</a:t>
            </a:r>
          </a:p>
          <a:p>
            <a:pPr marL="84138" indent="0"/>
            <a:r>
              <a:rPr lang="en-AU" i="1" dirty="0" smtClean="0"/>
              <a:t>“How will I pay the mortgage?”</a:t>
            </a:r>
          </a:p>
          <a:p>
            <a:pPr marL="84138" indent="0"/>
            <a:r>
              <a:rPr lang="en-AU" i="1" dirty="0" smtClean="0"/>
              <a:t>“How much is the New Start Allowance? Will this do?”</a:t>
            </a:r>
          </a:p>
          <a:p>
            <a:pPr marL="84138" indent="0"/>
            <a:endParaRPr lang="en-AU" dirty="0"/>
          </a:p>
          <a:p>
            <a:pPr marL="84138" indent="0"/>
            <a:r>
              <a:rPr lang="en-AU" sz="3200" b="1" dirty="0" smtClean="0"/>
              <a:t>Stress</a:t>
            </a:r>
            <a:endParaRPr lang="en-AU" sz="3200" b="1" dirty="0"/>
          </a:p>
          <a:p>
            <a:pPr marL="84138" indent="0"/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1" t="16401" r="24800" b="15001"/>
          <a:stretch/>
        </p:blipFill>
        <p:spPr>
          <a:xfrm rot="5400000">
            <a:off x="6071271" y="3760662"/>
            <a:ext cx="3312368" cy="2422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46286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The consequences of unemployment - social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052736"/>
            <a:ext cx="8075613" cy="4525962"/>
          </a:xfrm>
        </p:spPr>
        <p:txBody>
          <a:bodyPr/>
          <a:lstStyle/>
          <a:p>
            <a:pPr marL="84138" indent="0"/>
            <a:r>
              <a:rPr lang="en-AU" b="1" dirty="0" smtClean="0"/>
              <a:t>Scenario:		</a:t>
            </a:r>
            <a:r>
              <a:rPr lang="en-AU" dirty="0" smtClean="0"/>
              <a:t>Mr Baum loses his job</a:t>
            </a:r>
          </a:p>
          <a:p>
            <a:pPr marL="84138" indent="0"/>
            <a:endParaRPr lang="en-AU" b="1" dirty="0" smtClean="0"/>
          </a:p>
          <a:p>
            <a:pPr marL="84138" indent="0"/>
            <a:r>
              <a:rPr lang="en-AU" i="1" dirty="0" smtClean="0"/>
              <a:t>“Where can I get more money?”</a:t>
            </a:r>
          </a:p>
          <a:p>
            <a:pPr marL="84138" indent="0"/>
            <a:r>
              <a:rPr lang="en-AU" i="1" dirty="0" smtClean="0"/>
              <a:t>“I saw that ad for Cash Converters?”</a:t>
            </a:r>
          </a:p>
          <a:p>
            <a:pPr marL="84138" indent="0"/>
            <a:endParaRPr lang="en-AU" dirty="0"/>
          </a:p>
          <a:p>
            <a:pPr marL="84138" indent="0"/>
            <a:r>
              <a:rPr lang="en-AU" i="1" dirty="0" smtClean="0"/>
              <a:t>“Yep, this seems fair.”</a:t>
            </a:r>
          </a:p>
          <a:p>
            <a:pPr marL="84138" indent="0"/>
            <a:endParaRPr lang="en-AU" dirty="0" smtClean="0"/>
          </a:p>
          <a:p>
            <a:pPr marL="84138" indent="0"/>
            <a:endParaRPr lang="en-AU" dirty="0"/>
          </a:p>
          <a:p>
            <a:pPr marL="84138" indent="0"/>
            <a:endParaRPr lang="en-AU" dirty="0" smtClean="0"/>
          </a:p>
          <a:p>
            <a:pPr marL="84138" indent="0"/>
            <a:endParaRPr lang="en-AU" dirty="0" smtClean="0"/>
          </a:p>
          <a:p>
            <a:pPr marL="84138" indent="0"/>
            <a:endParaRPr lang="en-AU" dirty="0"/>
          </a:p>
          <a:p>
            <a:pPr marL="84138" indent="0"/>
            <a:endParaRPr lang="en-AU" dirty="0" smtClean="0"/>
          </a:p>
          <a:p>
            <a:pPr marL="84138" indent="0"/>
            <a:r>
              <a:rPr lang="en-AU" sz="3200" b="1" dirty="0" smtClean="0"/>
              <a:t>Increased Indebtedness</a:t>
            </a:r>
            <a:endParaRPr lang="en-AU" sz="3200" b="1" dirty="0"/>
          </a:p>
          <a:p>
            <a:pPr marL="84138" indent="0"/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4" t="3704" r="6250" b="3704"/>
          <a:stretch/>
        </p:blipFill>
        <p:spPr>
          <a:xfrm>
            <a:off x="5723749" y="1628800"/>
            <a:ext cx="2952329" cy="1800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84" y="3717032"/>
            <a:ext cx="3498663" cy="2412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45924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The consequences of unemployment - social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052736"/>
            <a:ext cx="8075613" cy="4525962"/>
          </a:xfrm>
        </p:spPr>
        <p:txBody>
          <a:bodyPr/>
          <a:lstStyle/>
          <a:p>
            <a:pPr marL="84138" indent="0"/>
            <a:r>
              <a:rPr lang="en-AU" b="1" dirty="0" smtClean="0"/>
              <a:t>Scenario:		</a:t>
            </a:r>
            <a:r>
              <a:rPr lang="en-AU" dirty="0" smtClean="0"/>
              <a:t>Mr Baum loses his job</a:t>
            </a:r>
          </a:p>
          <a:p>
            <a:pPr marL="84138" indent="0"/>
            <a:endParaRPr lang="en-AU" b="1" dirty="0" smtClean="0"/>
          </a:p>
          <a:p>
            <a:pPr marL="1706563" indent="-1622425"/>
            <a:r>
              <a:rPr lang="en-AU" dirty="0" smtClean="0"/>
              <a:t>Mrs Baum: </a:t>
            </a:r>
            <a:r>
              <a:rPr lang="en-AU" i="1" dirty="0" smtClean="0"/>
              <a:t>“This is not the life to which I have become accustomed.”</a:t>
            </a:r>
          </a:p>
          <a:p>
            <a:pPr marL="84138" indent="0"/>
            <a:r>
              <a:rPr lang="en-AU" dirty="0"/>
              <a:t>	 </a:t>
            </a:r>
            <a:r>
              <a:rPr lang="en-AU" dirty="0" smtClean="0"/>
              <a:t>       </a:t>
            </a:r>
            <a:r>
              <a:rPr lang="en-AU" i="1" dirty="0" smtClean="0"/>
              <a:t>“You need to get a job and support us.”</a:t>
            </a:r>
          </a:p>
          <a:p>
            <a:pPr marL="1611313" indent="-1527175"/>
            <a:r>
              <a:rPr lang="en-AU" i="1" dirty="0"/>
              <a:t>	</a:t>
            </a:r>
            <a:r>
              <a:rPr lang="en-AU" i="1" dirty="0" smtClean="0"/>
              <a:t>“You got a Cash Converters loan? Exactly how stupid are you?”</a:t>
            </a:r>
          </a:p>
          <a:p>
            <a:pPr marL="1611313" indent="-1527175"/>
            <a:r>
              <a:rPr lang="en-AU" i="1" dirty="0"/>
              <a:t> </a:t>
            </a:r>
            <a:r>
              <a:rPr lang="en-AU" i="1" dirty="0" smtClean="0"/>
              <a:t>                 “Xavi and I are leaving.”</a:t>
            </a:r>
          </a:p>
          <a:p>
            <a:pPr marL="84138" indent="0"/>
            <a:endParaRPr lang="en-AU" dirty="0" smtClean="0"/>
          </a:p>
          <a:p>
            <a:pPr marL="84138" indent="0"/>
            <a:endParaRPr lang="en-AU" dirty="0"/>
          </a:p>
          <a:p>
            <a:pPr marL="84138" indent="0"/>
            <a:r>
              <a:rPr lang="en-AU" sz="3200" b="1" dirty="0" smtClean="0"/>
              <a:t>Family breakdown</a:t>
            </a:r>
            <a:endParaRPr lang="en-AU" sz="3200" b="1" dirty="0"/>
          </a:p>
          <a:p>
            <a:pPr marL="84138" indent="0"/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1" t="8001" r="29000" b="16400"/>
          <a:stretch/>
        </p:blipFill>
        <p:spPr>
          <a:xfrm rot="5400000">
            <a:off x="5881478" y="3919007"/>
            <a:ext cx="3141683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38866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The consequences of unemployment - social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052736"/>
            <a:ext cx="8075613" cy="4525962"/>
          </a:xfrm>
        </p:spPr>
        <p:txBody>
          <a:bodyPr/>
          <a:lstStyle/>
          <a:p>
            <a:pPr marL="84138" indent="0"/>
            <a:r>
              <a:rPr lang="en-AU" b="1" dirty="0" smtClean="0"/>
              <a:t>Scenario:		</a:t>
            </a:r>
            <a:r>
              <a:rPr lang="en-AU" dirty="0" smtClean="0"/>
              <a:t>Mr Baum loses his job</a:t>
            </a:r>
          </a:p>
          <a:p>
            <a:pPr marL="84138" indent="0"/>
            <a:endParaRPr lang="en-AU" b="1" dirty="0" smtClean="0"/>
          </a:p>
          <a:p>
            <a:pPr marL="1706563" indent="-1622425"/>
            <a:r>
              <a:rPr lang="en-AU" i="1" dirty="0"/>
              <a:t> </a:t>
            </a:r>
            <a:r>
              <a:rPr lang="en-AU" i="1" dirty="0" smtClean="0"/>
              <a:t>                “My life sucks.”</a:t>
            </a:r>
          </a:p>
          <a:p>
            <a:pPr marL="84138" indent="0"/>
            <a:r>
              <a:rPr lang="en-AU" dirty="0"/>
              <a:t>	 </a:t>
            </a:r>
            <a:r>
              <a:rPr lang="en-AU" dirty="0" smtClean="0"/>
              <a:t>      </a:t>
            </a:r>
            <a:r>
              <a:rPr lang="en-AU" i="1" dirty="0" smtClean="0"/>
              <a:t>“I need a pick me up.”</a:t>
            </a:r>
          </a:p>
          <a:p>
            <a:pPr marL="1611313" indent="-1527175"/>
            <a:r>
              <a:rPr lang="en-AU" i="1" dirty="0"/>
              <a:t>	</a:t>
            </a:r>
            <a:endParaRPr lang="en-AU" dirty="0" smtClean="0"/>
          </a:p>
          <a:p>
            <a:pPr marL="84138" indent="0"/>
            <a:endParaRPr lang="en-AU" dirty="0"/>
          </a:p>
          <a:p>
            <a:pPr marL="84138" indent="0"/>
            <a:r>
              <a:rPr lang="en-AU" sz="3200" b="1" dirty="0" smtClean="0"/>
              <a:t>Drug abuse</a:t>
            </a:r>
            <a:endParaRPr lang="en-AU" sz="3200" b="1" dirty="0"/>
          </a:p>
          <a:p>
            <a:pPr marL="84138" indent="0"/>
            <a:endParaRPr lang="en-AU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2996952"/>
            <a:ext cx="2232248" cy="3354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34878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The consequences of unemployment - social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052736"/>
            <a:ext cx="8075613" cy="4525962"/>
          </a:xfrm>
        </p:spPr>
        <p:txBody>
          <a:bodyPr/>
          <a:lstStyle/>
          <a:p>
            <a:pPr marL="84138" indent="0"/>
            <a:r>
              <a:rPr lang="en-AU" b="1" dirty="0" smtClean="0"/>
              <a:t>Scenario:		</a:t>
            </a:r>
            <a:r>
              <a:rPr lang="en-AU" dirty="0" smtClean="0"/>
              <a:t>Mr Baum loses his job</a:t>
            </a:r>
          </a:p>
          <a:p>
            <a:pPr marL="84138" indent="0"/>
            <a:endParaRPr lang="en-AU" b="1" dirty="0" smtClean="0"/>
          </a:p>
          <a:p>
            <a:pPr marL="1706563" indent="-1622425"/>
            <a:r>
              <a:rPr lang="en-AU" i="1" dirty="0" smtClean="0"/>
              <a:t>“I’m in over my head, I need money.”</a:t>
            </a:r>
          </a:p>
          <a:p>
            <a:pPr marL="1706563" indent="-1622425"/>
            <a:r>
              <a:rPr lang="en-AU" i="1" dirty="0" smtClean="0"/>
              <a:t>“That On The Run is poorly guarded.”</a:t>
            </a:r>
          </a:p>
          <a:p>
            <a:pPr marL="1611313" indent="-1527175"/>
            <a:r>
              <a:rPr lang="en-AU" i="1" dirty="0"/>
              <a:t>	</a:t>
            </a:r>
            <a:endParaRPr lang="en-AU" dirty="0" smtClean="0"/>
          </a:p>
          <a:p>
            <a:pPr marL="84138" indent="0"/>
            <a:endParaRPr lang="en-AU" dirty="0"/>
          </a:p>
          <a:p>
            <a:pPr marL="84138" indent="0"/>
            <a:endParaRPr lang="en-AU" sz="3200" b="1" dirty="0" smtClean="0"/>
          </a:p>
          <a:p>
            <a:pPr marL="84138" indent="0"/>
            <a:endParaRPr lang="en-AU" sz="3200" b="1" dirty="0"/>
          </a:p>
          <a:p>
            <a:pPr marL="84138" indent="0"/>
            <a:endParaRPr lang="en-AU" sz="3200" b="1" dirty="0" smtClean="0"/>
          </a:p>
          <a:p>
            <a:pPr marL="84138" indent="0"/>
            <a:endParaRPr lang="en-AU" sz="3200" b="1" dirty="0"/>
          </a:p>
          <a:p>
            <a:pPr marL="84138" indent="0"/>
            <a:r>
              <a:rPr lang="en-AU" sz="3200" b="1" dirty="0" smtClean="0"/>
              <a:t>Crime</a:t>
            </a:r>
            <a:endParaRPr lang="en-AU" sz="3200" b="1" dirty="0"/>
          </a:p>
          <a:p>
            <a:pPr marL="84138" indent="0"/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940710"/>
            <a:ext cx="3991214" cy="262279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2940710"/>
            <a:ext cx="1847850" cy="2466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27379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Macroeconomic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566863"/>
            <a:ext cx="8579743" cy="4525962"/>
          </a:xfrm>
        </p:spPr>
        <p:txBody>
          <a:bodyPr/>
          <a:lstStyle/>
          <a:p>
            <a:pPr>
              <a:lnSpc>
                <a:spcPct val="150000"/>
              </a:lnSpc>
              <a:buFont typeface="Arial"/>
              <a:buChar char="•"/>
            </a:pPr>
            <a:r>
              <a:rPr lang="en-US" sz="2800" b="1" dirty="0" smtClean="0"/>
              <a:t>Low unemployment </a:t>
            </a:r>
            <a:r>
              <a:rPr lang="en-US" sz="2000" b="1" dirty="0" smtClean="0"/>
              <a:t>(as measured by the unemployment rate)</a:t>
            </a:r>
          </a:p>
          <a:p>
            <a:pPr>
              <a:lnSpc>
                <a:spcPct val="150000"/>
              </a:lnSpc>
              <a:buFont typeface="Arial"/>
              <a:buChar char="•"/>
            </a:pPr>
            <a:r>
              <a:rPr lang="en-US" dirty="0" smtClean="0"/>
              <a:t>Low and stable rate of inflation </a:t>
            </a:r>
            <a:r>
              <a:rPr lang="en-US" sz="1800" dirty="0" smtClean="0"/>
              <a:t>(as measured by the Consumer Price Index)</a:t>
            </a:r>
          </a:p>
          <a:p>
            <a:pPr>
              <a:lnSpc>
                <a:spcPct val="150000"/>
              </a:lnSpc>
              <a:buFont typeface="Arial"/>
              <a:buChar char="•"/>
            </a:pPr>
            <a:r>
              <a:rPr lang="en-US" dirty="0" smtClean="0"/>
              <a:t>Economic growth </a:t>
            </a:r>
            <a:r>
              <a:rPr lang="en-US" sz="1800" dirty="0" smtClean="0"/>
              <a:t>(as measured by Gross Domestic Product)</a:t>
            </a:r>
          </a:p>
          <a:p>
            <a:pPr>
              <a:lnSpc>
                <a:spcPct val="150000"/>
              </a:lnSpc>
              <a:buFont typeface="Arial"/>
              <a:buChar char="•"/>
            </a:pPr>
            <a:r>
              <a:rPr lang="en-US" dirty="0" smtClean="0"/>
              <a:t>Equity in the distribution of income</a:t>
            </a:r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213964344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The consequences of unemployment - social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052736"/>
            <a:ext cx="8075613" cy="4525962"/>
          </a:xfrm>
        </p:spPr>
        <p:txBody>
          <a:bodyPr/>
          <a:lstStyle/>
          <a:p>
            <a:pPr marL="84138" indent="0"/>
            <a:r>
              <a:rPr lang="en-AU" b="1" dirty="0" smtClean="0"/>
              <a:t>Scenario:		</a:t>
            </a:r>
            <a:r>
              <a:rPr lang="en-AU" dirty="0" smtClean="0"/>
              <a:t>Mr Baum loses his job</a:t>
            </a:r>
          </a:p>
          <a:p>
            <a:pPr marL="84138" indent="0"/>
            <a:endParaRPr lang="en-AU" b="1" dirty="0" smtClean="0"/>
          </a:p>
          <a:p>
            <a:pPr marL="1706563" indent="-1622425"/>
            <a:r>
              <a:rPr lang="en-AU" dirty="0" smtClean="0"/>
              <a:t>Mother and Father Baum: </a:t>
            </a:r>
            <a:r>
              <a:rPr lang="en-AU" i="1" dirty="0" smtClean="0"/>
              <a:t>“Get out of our house.”</a:t>
            </a:r>
          </a:p>
          <a:p>
            <a:pPr marL="84138" indent="0"/>
            <a:r>
              <a:rPr lang="en-AU" dirty="0" smtClean="0"/>
              <a:t>Rental Agent		</a:t>
            </a:r>
            <a:r>
              <a:rPr lang="en-AU" i="1" dirty="0" smtClean="0"/>
              <a:t>“No income, no rental.”</a:t>
            </a:r>
            <a:endParaRPr lang="en-AU" dirty="0" smtClean="0"/>
          </a:p>
          <a:p>
            <a:pPr marL="84138" indent="0"/>
            <a:r>
              <a:rPr lang="en-AU" dirty="0" smtClean="0"/>
              <a:t>Friends:</a:t>
            </a:r>
            <a:r>
              <a:rPr lang="en-AU" dirty="0"/>
              <a:t>	 </a:t>
            </a:r>
            <a:r>
              <a:rPr lang="en-AU" dirty="0" smtClean="0"/>
              <a:t>        		</a:t>
            </a:r>
            <a:r>
              <a:rPr lang="en-AU" i="1" dirty="0" smtClean="0"/>
              <a:t>“You’re not staying here.”</a:t>
            </a:r>
          </a:p>
          <a:p>
            <a:pPr marL="84138" indent="0"/>
            <a:endParaRPr lang="en-AU" dirty="0" smtClean="0"/>
          </a:p>
          <a:p>
            <a:pPr marL="84138" indent="0"/>
            <a:endParaRPr lang="en-AU" dirty="0" smtClean="0"/>
          </a:p>
          <a:p>
            <a:pPr marL="84138" indent="0"/>
            <a:endParaRPr lang="en-AU" dirty="0"/>
          </a:p>
          <a:p>
            <a:pPr marL="84138" indent="0"/>
            <a:endParaRPr lang="en-AU" sz="3200" b="1" dirty="0" smtClean="0"/>
          </a:p>
          <a:p>
            <a:pPr marL="84138" indent="0"/>
            <a:r>
              <a:rPr lang="en-AU" sz="3200" b="1" dirty="0" smtClean="0"/>
              <a:t>Homelessness </a:t>
            </a:r>
            <a:endParaRPr lang="en-AU" sz="3200" b="1" dirty="0"/>
          </a:p>
          <a:p>
            <a:pPr marL="84138" indent="0"/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3315717"/>
            <a:ext cx="3888432" cy="2578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28425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Types and causes of unemployment</a:t>
            </a:r>
            <a:endParaRPr lang="en-AU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323528" y="764704"/>
            <a:ext cx="8075613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r>
              <a:rPr lang="en-US" kern="0" dirty="0" smtClean="0"/>
              <a:t>Steven </a:t>
            </a:r>
            <a:r>
              <a:rPr lang="en-US" b="1" kern="0" dirty="0" smtClean="0"/>
              <a:t>Structural</a:t>
            </a:r>
          </a:p>
          <a:p>
            <a:endParaRPr lang="en-US" sz="1800" kern="0" dirty="0" smtClean="0"/>
          </a:p>
          <a:p>
            <a:r>
              <a:rPr lang="en-US" kern="0" dirty="0" smtClean="0"/>
              <a:t>	</a:t>
            </a:r>
            <a:r>
              <a:rPr lang="en-US" i="1" kern="0" dirty="0" smtClean="0"/>
              <a:t>“I just got laid off by </a:t>
            </a:r>
            <a:r>
              <a:rPr lang="en-US" i="1" kern="0" dirty="0" err="1" smtClean="0"/>
              <a:t>Holdens</a:t>
            </a:r>
            <a:r>
              <a:rPr lang="en-US" i="1" kern="0" dirty="0" smtClean="0"/>
              <a:t>.  They were the last car maker.  Who’s going to employ me now?”</a:t>
            </a:r>
          </a:p>
          <a:p>
            <a:endParaRPr lang="en-US" i="1" kern="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kern="0" dirty="0" smtClean="0"/>
              <a:t>Occurs when the structure of the </a:t>
            </a:r>
          </a:p>
          <a:p>
            <a:pPr marL="0" indent="0"/>
            <a:r>
              <a:rPr lang="en-US" kern="0" dirty="0" smtClean="0"/>
              <a:t>     economy changes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kern="0" dirty="0" smtClean="0"/>
              <a:t>Can last months or years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kern="0" dirty="0" smtClean="0"/>
              <a:t>Often result of technological change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kern="0" dirty="0" smtClean="0"/>
              <a:t>Can also be geographical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kern="0" dirty="0" smtClean="0"/>
              <a:t>Certain amount is inevitable in a dynamic, growing economy</a:t>
            </a:r>
          </a:p>
          <a:p>
            <a:pPr marL="0" indent="0"/>
            <a:endParaRPr lang="en-US" kern="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7532" y="2348880"/>
            <a:ext cx="2951609" cy="1661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88225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Types and causes of unemployment</a:t>
            </a:r>
            <a:endParaRPr lang="en-AU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69149" y="641580"/>
            <a:ext cx="8075613" cy="4525962"/>
          </a:xfrm>
        </p:spPr>
        <p:txBody>
          <a:bodyPr/>
          <a:lstStyle/>
          <a:p>
            <a:r>
              <a:rPr lang="en-AU" b="1" dirty="0" smtClean="0"/>
              <a:t>Structural unemployment diagrammatically </a:t>
            </a:r>
            <a:endParaRPr lang="en-AU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31" y="1268760"/>
            <a:ext cx="6166163" cy="468245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300192" y="1412776"/>
            <a:ext cx="259228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 smtClean="0"/>
              <a:t>↓ Demand</a:t>
            </a:r>
          </a:p>
          <a:p>
            <a:endParaRPr lang="en-A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 smtClean="0"/>
              <a:t>Relocating industry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 smtClean="0"/>
              <a:t>Less Q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 smtClean="0"/>
              <a:t>Workers fired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20223419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Types and causes of unemployment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836712"/>
            <a:ext cx="8075613" cy="4525962"/>
          </a:xfrm>
        </p:spPr>
        <p:txBody>
          <a:bodyPr/>
          <a:lstStyle/>
          <a:p>
            <a:r>
              <a:rPr lang="en-AU" b="1" dirty="0" smtClean="0"/>
              <a:t>Labour market rigidities</a:t>
            </a:r>
          </a:p>
          <a:p>
            <a:pPr marL="895350">
              <a:buFont typeface="Arial" panose="020B0604020202020204" pitchFamily="34" charset="0"/>
              <a:buChar char="•"/>
            </a:pPr>
            <a:r>
              <a:rPr lang="en-AU" b="1" dirty="0"/>
              <a:t>	</a:t>
            </a:r>
            <a:r>
              <a:rPr lang="en-AU" dirty="0" smtClean="0"/>
              <a:t>Lead to an increase in production costs</a:t>
            </a:r>
          </a:p>
          <a:p>
            <a:pPr marL="895350">
              <a:buFont typeface="Arial" panose="020B0604020202020204" pitchFamily="34" charset="0"/>
              <a:buChar char="•"/>
            </a:pPr>
            <a:r>
              <a:rPr lang="en-AU" dirty="0" smtClean="0"/>
              <a:t>Employers hire fewer workers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688" y="2204864"/>
            <a:ext cx="5779694" cy="4403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3022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Types and causes of unemployment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5123024"/>
            <a:ext cx="8496944" cy="1573634"/>
          </a:xfrm>
        </p:spPr>
        <p:txBody>
          <a:bodyPr/>
          <a:lstStyle/>
          <a:p>
            <a:pPr marL="0" indent="0"/>
            <a:r>
              <a:rPr lang="en-AU" dirty="0" smtClean="0"/>
              <a:t>Demand and supply can’t function as normal to reach equilibrium. Labour market rigidities (min. wage, union bargaining) keep wages high.  Unemployment rather than lower wages.  </a:t>
            </a:r>
            <a:endParaRPr lang="en-AU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836712"/>
            <a:ext cx="5457063" cy="4256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65920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Types and causes of unemployment</a:t>
            </a:r>
            <a:endParaRPr lang="en-AU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79512" y="836712"/>
            <a:ext cx="8075613" cy="4525962"/>
          </a:xfrm>
        </p:spPr>
        <p:txBody>
          <a:bodyPr/>
          <a:lstStyle/>
          <a:p>
            <a:r>
              <a:rPr lang="en-AU" dirty="0" smtClean="0"/>
              <a:t>Freddie </a:t>
            </a:r>
            <a:r>
              <a:rPr lang="en-AU" b="1" dirty="0" smtClean="0"/>
              <a:t>Frictional</a:t>
            </a:r>
          </a:p>
          <a:p>
            <a:endParaRPr lang="en-AU" dirty="0"/>
          </a:p>
          <a:p>
            <a:r>
              <a:rPr lang="en-AU" dirty="0"/>
              <a:t>	</a:t>
            </a:r>
            <a:r>
              <a:rPr lang="en-AU" i="1" dirty="0" smtClean="0"/>
              <a:t>“I’ve just started looking for work after finishing my Economics degree.”</a:t>
            </a:r>
          </a:p>
          <a:p>
            <a:endParaRPr lang="en-AU" i="1" dirty="0"/>
          </a:p>
          <a:p>
            <a:pPr>
              <a:buFont typeface="Arial" panose="020B0604020202020204" pitchFamily="34" charset="0"/>
              <a:buChar char="•"/>
            </a:pPr>
            <a:r>
              <a:rPr lang="en-AU" dirty="0" smtClean="0"/>
              <a:t>People between jobs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dirty="0" smtClean="0"/>
              <a:t>New job seekers (school, </a:t>
            </a:r>
            <a:r>
              <a:rPr lang="en-AU" dirty="0" err="1" smtClean="0"/>
              <a:t>uni</a:t>
            </a:r>
            <a:r>
              <a:rPr lang="en-AU" dirty="0"/>
              <a:t> </a:t>
            </a:r>
            <a:r>
              <a:rPr lang="en-AU" dirty="0" smtClean="0"/>
              <a:t>or TAFE graduates)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dirty="0" smtClean="0"/>
              <a:t>People returning to the workforce (mothers, travellers)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dirty="0" smtClean="0"/>
              <a:t>Certain amount is inevitable</a:t>
            </a:r>
            <a:endParaRPr lang="en-AU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2659" y="1007839"/>
            <a:ext cx="1433100" cy="208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10165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Types and causes of unemployment</a:t>
            </a:r>
            <a:endParaRPr lang="en-AU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23528" y="980728"/>
            <a:ext cx="8075613" cy="4525962"/>
          </a:xfrm>
        </p:spPr>
        <p:txBody>
          <a:bodyPr/>
          <a:lstStyle/>
          <a:p>
            <a:r>
              <a:rPr lang="en-AU" dirty="0" smtClean="0"/>
              <a:t>Sven </a:t>
            </a:r>
            <a:r>
              <a:rPr lang="en-AU" b="1" dirty="0" smtClean="0"/>
              <a:t>Seasonal</a:t>
            </a:r>
          </a:p>
          <a:p>
            <a:endParaRPr lang="en-AU" sz="1100" dirty="0"/>
          </a:p>
          <a:p>
            <a:r>
              <a:rPr lang="en-AU" dirty="0" smtClean="0"/>
              <a:t>	</a:t>
            </a:r>
            <a:r>
              <a:rPr lang="en-AU" i="1" dirty="0" smtClean="0"/>
              <a:t>“12 hour days in the snow season, then nothing the rest of the year.”</a:t>
            </a:r>
          </a:p>
          <a:p>
            <a:endParaRPr lang="en-AU" i="1" dirty="0"/>
          </a:p>
          <a:p>
            <a:pPr>
              <a:buFont typeface="Arial" panose="020B0604020202020204" pitchFamily="34" charset="0"/>
              <a:buChar char="•"/>
            </a:pPr>
            <a:r>
              <a:rPr lang="en-AU" dirty="0" smtClean="0"/>
              <a:t>Temporarily unemployed between seasons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dirty="0" smtClean="0"/>
              <a:t>Will always exist in some industries</a:t>
            </a:r>
          </a:p>
          <a:p>
            <a:pPr marL="0" indent="0"/>
            <a:r>
              <a:rPr lang="en-AU" dirty="0"/>
              <a:t>	</a:t>
            </a:r>
            <a:r>
              <a:rPr lang="en-AU" dirty="0" smtClean="0"/>
              <a:t>(tourism, agriculture)</a:t>
            </a:r>
          </a:p>
          <a:p>
            <a:pPr marL="0" indent="0"/>
            <a:endParaRPr lang="en-AU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2276872"/>
            <a:ext cx="1743075" cy="261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30850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Types and causes of unemployment</a:t>
            </a:r>
            <a:endParaRPr lang="en-AU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67544" y="836712"/>
            <a:ext cx="5760639" cy="2448272"/>
          </a:xfrm>
        </p:spPr>
        <p:txBody>
          <a:bodyPr/>
          <a:lstStyle/>
          <a:p>
            <a:r>
              <a:rPr lang="en-AU" dirty="0" smtClean="0"/>
              <a:t>Susie </a:t>
            </a:r>
            <a:r>
              <a:rPr lang="en-AU" b="1" dirty="0" smtClean="0"/>
              <a:t>Cyclical</a:t>
            </a:r>
          </a:p>
          <a:p>
            <a:r>
              <a:rPr lang="en-AU" sz="500" dirty="0"/>
              <a:t>	</a:t>
            </a:r>
            <a:endParaRPr lang="en-AU" sz="500" dirty="0" smtClean="0"/>
          </a:p>
          <a:p>
            <a:r>
              <a:rPr lang="en-AU" dirty="0"/>
              <a:t>	</a:t>
            </a:r>
            <a:r>
              <a:rPr lang="en-AU" i="1" dirty="0" smtClean="0"/>
              <a:t>“I’m an IT Consultant.  It’s no surprise that the project is on hold with the way the economy is going.  I’ll find something else when things pick up again.”</a:t>
            </a:r>
            <a:endParaRPr lang="en-AU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5368" y="836712"/>
            <a:ext cx="2619375" cy="17430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1520" y="3645024"/>
            <a:ext cx="871296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400" dirty="0" smtClean="0"/>
              <a:t>Caused by lack of demand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400" dirty="0" smtClean="0"/>
              <a:t>↓ demand (products) </a:t>
            </a:r>
            <a:r>
              <a:rPr lang="en-AU" sz="2400" b="1" dirty="0" smtClean="0">
                <a:sym typeface="Wingdings" panose="05000000000000000000" pitchFamily="2" charset="2"/>
              </a:rPr>
              <a:t></a:t>
            </a:r>
            <a:r>
              <a:rPr lang="en-AU" sz="2400" dirty="0" smtClean="0"/>
              <a:t> </a:t>
            </a:r>
            <a:r>
              <a:rPr lang="en-AU" sz="2400" dirty="0"/>
              <a:t>↓ </a:t>
            </a:r>
            <a:r>
              <a:rPr lang="en-AU" sz="2400" dirty="0" smtClean="0"/>
              <a:t>production </a:t>
            </a:r>
            <a:r>
              <a:rPr lang="en-AU" sz="2400" dirty="0" smtClean="0">
                <a:sym typeface="Wingdings" panose="05000000000000000000" pitchFamily="2" charset="2"/>
              </a:rPr>
              <a:t></a:t>
            </a:r>
            <a:r>
              <a:rPr lang="en-AU" sz="2400" dirty="0"/>
              <a:t> </a:t>
            </a:r>
            <a:r>
              <a:rPr lang="en-AU" sz="2400" dirty="0" smtClean="0"/>
              <a:t>↓ demand (workers)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400" dirty="0" smtClean="0">
                <a:sym typeface="Wingdings" panose="05000000000000000000" pitchFamily="2" charset="2"/>
              </a:rPr>
              <a:t>‘cyclical’ because it goes with the business cycle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400" dirty="0" smtClean="0">
                <a:sym typeface="Wingdings" panose="05000000000000000000" pitchFamily="2" charset="2"/>
              </a:rPr>
              <a:t>AKA ‘demand-deficient’ unemployment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400" dirty="0" smtClean="0">
                <a:sym typeface="Wingdings" panose="05000000000000000000" pitchFamily="2" charset="2"/>
              </a:rPr>
              <a:t>Reflected in AD-AS by a recessionary gap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400" dirty="0" smtClean="0">
                <a:sym typeface="Wingdings" panose="05000000000000000000" pitchFamily="2" charset="2"/>
              </a:rPr>
              <a:t>Draw in both models</a:t>
            </a:r>
          </a:p>
          <a:p>
            <a:r>
              <a:rPr lang="en-AU" sz="2400" dirty="0" smtClean="0">
                <a:sym typeface="Wingdings" panose="05000000000000000000" pitchFamily="2" charset="2"/>
              </a:rPr>
              <a:t> </a:t>
            </a:r>
            <a:r>
              <a:rPr lang="en-AU" sz="2400" dirty="0" smtClean="0"/>
              <a:t> </a:t>
            </a:r>
            <a:endParaRPr lang="en-AU" sz="2400" dirty="0"/>
          </a:p>
        </p:txBody>
      </p:sp>
    </p:spTree>
    <p:extLst>
      <p:ext uri="{BB962C8B-B14F-4D97-AF65-F5344CB8AC3E}">
        <p14:creationId xmlns:p14="http://schemas.microsoft.com/office/powerpoint/2010/main" val="98212022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Full employment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238027"/>
            <a:ext cx="8075613" cy="4525962"/>
          </a:xfrm>
        </p:spPr>
        <p:txBody>
          <a:bodyPr/>
          <a:lstStyle/>
          <a:p>
            <a:r>
              <a:rPr lang="en-US" dirty="0" smtClean="0"/>
              <a:t>Full employment does NOT mean 0% unemployment</a:t>
            </a:r>
          </a:p>
          <a:p>
            <a:endParaRPr lang="en-US" dirty="0"/>
          </a:p>
          <a:p>
            <a:r>
              <a:rPr lang="en-US" dirty="0" smtClean="0"/>
              <a:t>	Four types of unemployment:</a:t>
            </a:r>
          </a:p>
          <a:p>
            <a:pPr marL="719138" indent="709613">
              <a:buFont typeface="Arial"/>
              <a:buChar char="•"/>
            </a:pPr>
            <a:r>
              <a:rPr lang="en-US" dirty="0" smtClean="0"/>
              <a:t>Structural</a:t>
            </a:r>
          </a:p>
          <a:p>
            <a:pPr marL="719138" indent="709613">
              <a:buFont typeface="Arial"/>
              <a:buChar char="•"/>
            </a:pPr>
            <a:r>
              <a:rPr lang="en-US" dirty="0" smtClean="0"/>
              <a:t>Seasonal	</a:t>
            </a:r>
          </a:p>
          <a:p>
            <a:pPr marL="719138" indent="709613">
              <a:buFont typeface="Arial"/>
              <a:buChar char="•"/>
            </a:pPr>
            <a:r>
              <a:rPr lang="en-US" dirty="0" smtClean="0"/>
              <a:t>Frictional</a:t>
            </a:r>
          </a:p>
          <a:p>
            <a:pPr marL="719138" indent="709613">
              <a:buFont typeface="Arial"/>
              <a:buChar char="•"/>
            </a:pPr>
            <a:r>
              <a:rPr lang="en-US" dirty="0" smtClean="0"/>
              <a:t>Cyclical</a:t>
            </a:r>
          </a:p>
          <a:p>
            <a:endParaRPr lang="en-US" dirty="0" smtClean="0"/>
          </a:p>
          <a:p>
            <a:r>
              <a:rPr lang="en-US" b="1" dirty="0" smtClean="0"/>
              <a:t>Natural rate of unemployment – </a:t>
            </a:r>
            <a:r>
              <a:rPr lang="en-US" dirty="0" smtClean="0"/>
              <a:t>The unemployment that exists when an economy is operating at full potential.</a:t>
            </a:r>
          </a:p>
          <a:p>
            <a:endParaRPr lang="en-US" b="1" dirty="0"/>
          </a:p>
          <a:p>
            <a:r>
              <a:rPr lang="en-US" b="1" dirty="0" smtClean="0"/>
              <a:t>	Estimated to be </a:t>
            </a:r>
            <a:r>
              <a:rPr lang="en-US" dirty="0" smtClean="0"/>
              <a:t>5-6%</a:t>
            </a:r>
            <a:endParaRPr lang="en-US" b="1" dirty="0"/>
          </a:p>
        </p:txBody>
      </p:sp>
      <p:sp>
        <p:nvSpPr>
          <p:cNvPr id="4" name="Right Brace 3"/>
          <p:cNvSpPr/>
          <p:nvPr/>
        </p:nvSpPr>
        <p:spPr bwMode="auto">
          <a:xfrm>
            <a:off x="3635896" y="2708920"/>
            <a:ext cx="216024" cy="1008112"/>
          </a:xfrm>
          <a:prstGeom prst="righ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dir="2700000" sx="1000" sy="1000" algn="ctr" rotWithShape="0">
              <a:srgbClr val="4D4D4D"/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95936" y="2835844"/>
            <a:ext cx="252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Natural rate of unemployment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6453451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Lie, Damn Lies and Statistics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836712"/>
            <a:ext cx="8075613" cy="4525962"/>
          </a:xfrm>
        </p:spPr>
        <p:txBody>
          <a:bodyPr/>
          <a:lstStyle/>
          <a:p>
            <a:pPr marL="0" indent="0"/>
            <a:r>
              <a:rPr lang="en-US" dirty="0" smtClean="0"/>
              <a:t>100 people are lined up at </a:t>
            </a:r>
            <a:r>
              <a:rPr lang="en-US" dirty="0" err="1" smtClean="0"/>
              <a:t>Centrelink</a:t>
            </a:r>
            <a:r>
              <a:rPr lang="en-US" dirty="0" smtClean="0"/>
              <a:t> to claim their </a:t>
            </a:r>
            <a:r>
              <a:rPr lang="en-US" dirty="0" err="1" smtClean="0"/>
              <a:t>Newstart</a:t>
            </a:r>
            <a:r>
              <a:rPr lang="en-US" dirty="0" smtClean="0"/>
              <a:t> Allowance.</a:t>
            </a:r>
          </a:p>
          <a:p>
            <a:endParaRPr lang="en-US" dirty="0"/>
          </a:p>
          <a:p>
            <a:pPr marL="0" indent="0"/>
            <a:r>
              <a:rPr lang="en-US" dirty="0" smtClean="0"/>
              <a:t>The Federal member for </a:t>
            </a:r>
            <a:r>
              <a:rPr lang="en-US" dirty="0" err="1" smtClean="0"/>
              <a:t>Arrs</a:t>
            </a:r>
            <a:r>
              <a:rPr lang="en-US" dirty="0" smtClean="0"/>
              <a:t> </a:t>
            </a:r>
            <a:r>
              <a:rPr lang="en-US" dirty="0" err="1" smtClean="0"/>
              <a:t>Hatt</a:t>
            </a:r>
            <a:r>
              <a:rPr lang="en-US" dirty="0" smtClean="0"/>
              <a:t>, uses the opportunity to hold a press conference in the </a:t>
            </a:r>
            <a:r>
              <a:rPr lang="en-US" dirty="0" err="1" smtClean="0"/>
              <a:t>Centrelink</a:t>
            </a:r>
            <a:r>
              <a:rPr lang="en-US" dirty="0" smtClean="0"/>
              <a:t> Office and lambast these “pathetic lazy scum leeching off of society”.  </a:t>
            </a:r>
            <a:endParaRPr lang="en-US" dirty="0"/>
          </a:p>
          <a:p>
            <a:pPr marL="0" indent="0"/>
            <a:endParaRPr lang="en-US" i="1" dirty="0" smtClean="0"/>
          </a:p>
          <a:p>
            <a:pPr marL="0" indent="0"/>
            <a:endParaRPr lang="en-US" dirty="0" smtClean="0"/>
          </a:p>
        </p:txBody>
      </p:sp>
      <p:pic>
        <p:nvPicPr>
          <p:cNvPr id="4" name="Picture 3" descr="4079psikorski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3429000"/>
            <a:ext cx="4556493" cy="30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4765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The meaning of unemployment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Definition: </a:t>
            </a:r>
          </a:p>
          <a:p>
            <a:endParaRPr lang="en-AU" dirty="0"/>
          </a:p>
          <a:p>
            <a:r>
              <a:rPr lang="en-AU" dirty="0" smtClean="0"/>
              <a:t>	</a:t>
            </a:r>
            <a:r>
              <a:rPr lang="en-AU" b="1" dirty="0" smtClean="0"/>
              <a:t>Write your own definition of an unemployed person on your computer</a:t>
            </a:r>
          </a:p>
          <a:p>
            <a:endParaRPr lang="en-AU" b="1" dirty="0"/>
          </a:p>
          <a:p>
            <a:r>
              <a:rPr lang="en-AU" b="1" dirty="0" smtClean="0"/>
              <a:t>	A person of working age who is actively looking for work but who is not employed.</a:t>
            </a:r>
          </a:p>
          <a:p>
            <a:endParaRPr lang="en-AU" b="1" dirty="0"/>
          </a:p>
          <a:p>
            <a:r>
              <a:rPr lang="en-AU" b="1" dirty="0" smtClean="0"/>
              <a:t>Are you unemployed? </a:t>
            </a:r>
            <a:r>
              <a:rPr lang="en-AU" b="1" dirty="0" smtClean="0">
                <a:hlinkClick r:id="rId2"/>
              </a:rPr>
              <a:t>video</a:t>
            </a:r>
            <a:endParaRPr lang="en-AU" b="1" dirty="0" smtClean="0"/>
          </a:p>
          <a:p>
            <a:endParaRPr lang="en-AU" b="1" dirty="0"/>
          </a:p>
          <a:p>
            <a:r>
              <a:rPr lang="en-AU" b="1" dirty="0" smtClean="0"/>
              <a:t>	</a:t>
            </a:r>
            <a:endParaRPr lang="en-AU" dirty="0" smtClean="0"/>
          </a:p>
          <a:p>
            <a:endParaRPr lang="en-AU" dirty="0"/>
          </a:p>
          <a:p>
            <a:r>
              <a:rPr lang="en-AU" dirty="0" smtClean="0"/>
              <a:t>	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6596172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Lie, Damn Lies and Statistics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836712"/>
            <a:ext cx="8075613" cy="4525962"/>
          </a:xfrm>
        </p:spPr>
        <p:txBody>
          <a:bodyPr/>
          <a:lstStyle/>
          <a:p>
            <a:pPr marL="0" indent="0"/>
            <a:r>
              <a:rPr lang="en-US" dirty="0" smtClean="0"/>
              <a:t>50 of the people lined up head home in shame, never to seek work again.  Thousands more around the country do the same</a:t>
            </a:r>
          </a:p>
          <a:p>
            <a:pPr marL="0" indent="0"/>
            <a:endParaRPr lang="en-US" dirty="0"/>
          </a:p>
          <a:p>
            <a:pPr marL="0" indent="0"/>
            <a:r>
              <a:rPr lang="en-US" i="1" dirty="0" smtClean="0"/>
              <a:t>Ceteris paribus, </a:t>
            </a:r>
            <a:r>
              <a:rPr lang="en-US" dirty="0" smtClean="0"/>
              <a:t>what happens to the unemployment rate?</a:t>
            </a:r>
          </a:p>
          <a:p>
            <a:pPr marL="0" indent="0"/>
            <a:endParaRPr lang="en-US" i="1" dirty="0"/>
          </a:p>
        </p:txBody>
      </p:sp>
      <p:pic>
        <p:nvPicPr>
          <p:cNvPr id="4" name="Picture 3" descr="gm-snoopy_sm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0" b="7183"/>
          <a:stretch/>
        </p:blipFill>
        <p:spPr>
          <a:xfrm>
            <a:off x="1403648" y="2924944"/>
            <a:ext cx="6336704" cy="331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33010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Unemployment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en-AU" b="1" dirty="0" smtClean="0"/>
              <a:t>Evaluate government policies aimed at reducing unemployment</a:t>
            </a:r>
          </a:p>
          <a:p>
            <a:pPr marL="0" indent="0"/>
            <a:endParaRPr lang="en-AU" b="1" dirty="0"/>
          </a:p>
          <a:p>
            <a:pPr marL="0" indent="0"/>
            <a:r>
              <a:rPr lang="en-AU" dirty="0" smtClean="0"/>
              <a:t>This and more in sections 2.4, 2.5 and 2.6 of the course</a:t>
            </a:r>
            <a:endParaRPr lang="en-AU" b="1" dirty="0"/>
          </a:p>
        </p:txBody>
      </p:sp>
    </p:spTree>
    <p:extLst>
      <p:ext uri="{BB962C8B-B14F-4D97-AF65-F5344CB8AC3E}">
        <p14:creationId xmlns:p14="http://schemas.microsoft.com/office/powerpoint/2010/main" val="75025473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The meaning of unemployment </a:t>
            </a:r>
            <a:endParaRPr lang="en-AU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67544" y="1196752"/>
            <a:ext cx="8075613" cy="4525962"/>
          </a:xfrm>
        </p:spPr>
        <p:txBody>
          <a:bodyPr/>
          <a:lstStyle/>
          <a:p>
            <a:r>
              <a:rPr lang="en-AU" b="1" dirty="0" smtClean="0"/>
              <a:t>Calculating the unemployment rate:</a:t>
            </a:r>
          </a:p>
          <a:p>
            <a:endParaRPr lang="en-AU" b="1" dirty="0"/>
          </a:p>
          <a:p>
            <a:r>
              <a:rPr lang="en-AU" dirty="0" smtClean="0"/>
              <a:t>Labour force = Those working at least one hour per week </a:t>
            </a:r>
          </a:p>
          <a:p>
            <a:r>
              <a:rPr lang="en-AU" dirty="0"/>
              <a:t>	</a:t>
            </a:r>
            <a:r>
              <a:rPr lang="en-AU" dirty="0" smtClean="0"/>
              <a:t>				+</a:t>
            </a:r>
          </a:p>
          <a:p>
            <a:r>
              <a:rPr lang="en-AU" dirty="0"/>
              <a:t>	</a:t>
            </a:r>
            <a:r>
              <a:rPr lang="en-AU" dirty="0" smtClean="0"/>
              <a:t>		    Those actively seeking work</a:t>
            </a:r>
          </a:p>
          <a:p>
            <a:endParaRPr lang="en-AU" dirty="0"/>
          </a:p>
          <a:p>
            <a:r>
              <a:rPr lang="en-AU" b="1" dirty="0" smtClean="0"/>
              <a:t>Does not include:</a:t>
            </a:r>
          </a:p>
          <a:p>
            <a:pPr marL="1074738">
              <a:buFont typeface="Arial" panose="020B0604020202020204" pitchFamily="34" charset="0"/>
              <a:buChar char="•"/>
            </a:pPr>
            <a:r>
              <a:rPr lang="en-AU" dirty="0" smtClean="0"/>
              <a:t>Children, retired, students, ill or disabled</a:t>
            </a:r>
            <a:r>
              <a:rPr lang="en-AU" dirty="0" smtClean="0"/>
              <a:t>, people who can’t </a:t>
            </a:r>
            <a:r>
              <a:rPr lang="en-AU" smtClean="0"/>
              <a:t>be bothered </a:t>
            </a:r>
            <a:r>
              <a:rPr lang="en-AU" dirty="0" smtClean="0"/>
              <a:t>people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70814133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The meaning of unemployment</a:t>
            </a:r>
            <a:endParaRPr lang="en-A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AU" dirty="0"/>
                  <a:t>Unemployment rate </a:t>
                </a:r>
                <a14:m>
                  <m:oMath xmlns:m="http://schemas.openxmlformats.org/officeDocument/2006/math">
                    <m:r>
                      <a:rPr lang="en-AU" i="1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A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i="1">
                            <a:latin typeface="Cambria Math" panose="02040503050406030204" pitchFamily="18" charset="0"/>
                          </a:rPr>
                          <m:t>𝑇𝑜𝑡𝑎𝑙</m:t>
                        </m:r>
                        <m:r>
                          <a:rPr lang="en-AU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AU" i="1">
                            <a:latin typeface="Cambria Math" panose="02040503050406030204" pitchFamily="18" charset="0"/>
                          </a:rPr>
                          <m:t>𝑛𝑢𝑚𝑏𝑒𝑟</m:t>
                        </m:r>
                        <m:r>
                          <a:rPr lang="en-AU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AU" i="1">
                            <a:latin typeface="Cambria Math" panose="02040503050406030204" pitchFamily="18" charset="0"/>
                          </a:rPr>
                          <m:t>𝑢𝑛𝑒𝑚𝑝𝑙𝑜𝑦𝑒𝑑</m:t>
                        </m:r>
                      </m:num>
                      <m:den>
                        <m:r>
                          <a:rPr lang="en-AU" i="1">
                            <a:latin typeface="Cambria Math" panose="02040503050406030204" pitchFamily="18" charset="0"/>
                          </a:rPr>
                          <m:t>𝐿𝑎𝑏𝑜𝑢𝑟</m:t>
                        </m:r>
                        <m:r>
                          <a:rPr lang="en-AU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AU" i="1">
                            <a:latin typeface="Cambria Math" panose="02040503050406030204" pitchFamily="18" charset="0"/>
                          </a:rPr>
                          <m:t>𝑓𝑜𝑟𝑐𝑒</m:t>
                        </m:r>
                      </m:den>
                    </m:f>
                    <m:r>
                      <a:rPr lang="en-AU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A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×100</m:t>
                    </m:r>
                  </m:oMath>
                </a14:m>
                <a:endParaRPr lang="en-AU" dirty="0"/>
              </a:p>
              <a:p>
                <a:endParaRPr lang="en-AU" dirty="0"/>
              </a:p>
              <a:p>
                <a:r>
                  <a:rPr lang="en-AU" dirty="0"/>
                  <a:t>e.g.</a:t>
                </a:r>
              </a:p>
              <a:p>
                <a:r>
                  <a:rPr lang="en-AU" dirty="0"/>
                  <a:t>			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A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i="1">
                            <a:latin typeface="Cambria Math" panose="02040503050406030204" pitchFamily="18" charset="0"/>
                          </a:rPr>
                          <m:t>850,000</m:t>
                        </m:r>
                      </m:num>
                      <m:den>
                        <m:r>
                          <a:rPr lang="en-AU" i="1">
                            <a:latin typeface="Cambria Math" panose="02040503050406030204" pitchFamily="18" charset="0"/>
                          </a:rPr>
                          <m:t>11.7</m:t>
                        </m:r>
                        <m:r>
                          <a:rPr lang="en-AU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AU" i="1">
                            <a:latin typeface="Cambria Math" panose="02040503050406030204" pitchFamily="18" charset="0"/>
                          </a:rPr>
                          <m:t>+850,000</m:t>
                        </m:r>
                      </m:den>
                    </m:f>
                    <m:r>
                      <a:rPr lang="en-AU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A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×100=6.7%</m:t>
                    </m:r>
                  </m:oMath>
                </a14:m>
                <a:endParaRPr lang="en-AU" dirty="0"/>
              </a:p>
              <a:p>
                <a:endParaRPr lang="en-AU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208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8216672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The meaning of unemployment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052736"/>
            <a:ext cx="8075613" cy="4525962"/>
          </a:xfrm>
        </p:spPr>
        <p:txBody>
          <a:bodyPr/>
          <a:lstStyle/>
          <a:p>
            <a:r>
              <a:rPr lang="en-AU" b="1" dirty="0" smtClean="0"/>
              <a:t>Hidden unemployment</a:t>
            </a:r>
          </a:p>
          <a:p>
            <a:pPr marL="811213">
              <a:buFont typeface="Arial" panose="020B0604020202020204" pitchFamily="34" charset="0"/>
              <a:buChar char="•"/>
            </a:pPr>
            <a:r>
              <a:rPr lang="en-AU" b="1" dirty="0"/>
              <a:t> </a:t>
            </a:r>
            <a:r>
              <a:rPr lang="en-AU" dirty="0" smtClean="0"/>
              <a:t>Discouraged workers </a:t>
            </a:r>
          </a:p>
          <a:p>
            <a:pPr marL="468313" indent="0"/>
            <a:endParaRPr lang="en-AU" b="1" dirty="0"/>
          </a:p>
          <a:p>
            <a:pPr marL="811213">
              <a:buFont typeface="Arial" panose="020B0604020202020204" pitchFamily="34" charset="0"/>
              <a:buChar char="•"/>
            </a:pPr>
            <a:r>
              <a:rPr lang="en-AU" b="1" dirty="0" smtClean="0"/>
              <a:t> </a:t>
            </a:r>
            <a:r>
              <a:rPr lang="en-AU" dirty="0" smtClean="0"/>
              <a:t>Part-time but want full-time</a:t>
            </a:r>
          </a:p>
          <a:p>
            <a:pPr marL="1211263" lvl="1">
              <a:buFont typeface="Arial" panose="020B0604020202020204" pitchFamily="34" charset="0"/>
              <a:buChar char="•"/>
            </a:pPr>
            <a:r>
              <a:rPr lang="en-AU" b="1" dirty="0" smtClean="0">
                <a:solidFill>
                  <a:srgbClr val="FF0000"/>
                </a:solidFill>
                <a:hlinkClick r:id="rId2"/>
              </a:rPr>
              <a:t>Walmart</a:t>
            </a:r>
            <a:endParaRPr lang="en-AU" b="1" dirty="0" smtClean="0">
              <a:solidFill>
                <a:srgbClr val="FF0000"/>
              </a:solidFill>
            </a:endParaRPr>
          </a:p>
          <a:p>
            <a:pPr marL="811213">
              <a:buFont typeface="Arial" panose="020B0604020202020204" pitchFamily="34" charset="0"/>
              <a:buChar char="•"/>
            </a:pPr>
            <a:r>
              <a:rPr lang="en-AU" b="1" dirty="0" smtClean="0"/>
              <a:t> </a:t>
            </a:r>
            <a:r>
              <a:rPr lang="en-AU" dirty="0" smtClean="0"/>
              <a:t>Skilled but working low-skilled</a:t>
            </a:r>
          </a:p>
          <a:p>
            <a:pPr marL="811213">
              <a:buFont typeface="Arial" panose="020B0604020202020204" pitchFamily="34" charset="0"/>
              <a:buChar char="•"/>
            </a:pPr>
            <a:endParaRPr lang="en-AU" b="1" dirty="0"/>
          </a:p>
          <a:p>
            <a:pPr marL="811213">
              <a:buFont typeface="Arial" panose="020B0604020202020204" pitchFamily="34" charset="0"/>
              <a:buChar char="•"/>
            </a:pPr>
            <a:r>
              <a:rPr lang="en-AU" b="1" dirty="0"/>
              <a:t> </a:t>
            </a:r>
            <a:r>
              <a:rPr lang="en-AU" dirty="0" smtClean="0"/>
              <a:t>Redundant and retraining</a:t>
            </a:r>
          </a:p>
          <a:p>
            <a:pPr marL="1211263" lvl="1">
              <a:buFont typeface="Arial" panose="020B0604020202020204" pitchFamily="34" charset="0"/>
              <a:buChar char="•"/>
            </a:pPr>
            <a:endParaRPr lang="en-AU" b="1" dirty="0"/>
          </a:p>
          <a:p>
            <a:pPr marL="811213">
              <a:buFont typeface="Arial" panose="020B0604020202020204" pitchFamily="34" charset="0"/>
              <a:buChar char="•"/>
            </a:pPr>
            <a:r>
              <a:rPr lang="en-AU" b="1" dirty="0"/>
              <a:t> </a:t>
            </a:r>
            <a:r>
              <a:rPr lang="en-AU" dirty="0" smtClean="0"/>
              <a:t>Underground economy</a:t>
            </a:r>
            <a:endParaRPr lang="en-AU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7869" y="686680"/>
            <a:ext cx="2261820" cy="137217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4869160"/>
            <a:ext cx="1286772" cy="193367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1529" y="1253280"/>
            <a:ext cx="2628900" cy="17430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8779" y="3283731"/>
            <a:ext cx="2586258" cy="1456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28201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The meaning of unemployment	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908720"/>
            <a:ext cx="8075613" cy="4525962"/>
          </a:xfrm>
        </p:spPr>
        <p:txBody>
          <a:bodyPr/>
          <a:lstStyle/>
          <a:p>
            <a:r>
              <a:rPr lang="en-AU" b="1" dirty="0" smtClean="0"/>
              <a:t>Lack of specificity</a:t>
            </a:r>
          </a:p>
          <a:p>
            <a:endParaRPr lang="en-AU" b="1" dirty="0"/>
          </a:p>
          <a:p>
            <a:pPr marL="811213">
              <a:buFont typeface="Arial" panose="020B0604020202020204" pitchFamily="34" charset="0"/>
              <a:buChar char="•"/>
            </a:pPr>
            <a:r>
              <a:rPr lang="en-AU" b="1" dirty="0" smtClean="0"/>
              <a:t>	</a:t>
            </a:r>
            <a:r>
              <a:rPr lang="en-AU" dirty="0" smtClean="0"/>
              <a:t>region</a:t>
            </a:r>
          </a:p>
          <a:p>
            <a:pPr marL="811213">
              <a:buFont typeface="Arial" panose="020B0604020202020204" pitchFamily="34" charset="0"/>
              <a:buChar char="•"/>
            </a:pPr>
            <a:endParaRPr lang="en-AU" b="1" dirty="0"/>
          </a:p>
          <a:p>
            <a:pPr marL="811213">
              <a:buFont typeface="Arial" panose="020B0604020202020204" pitchFamily="34" charset="0"/>
              <a:buChar char="•"/>
            </a:pPr>
            <a:r>
              <a:rPr lang="en-AU" b="1" dirty="0"/>
              <a:t> </a:t>
            </a:r>
            <a:r>
              <a:rPr lang="en-AU" dirty="0" smtClean="0"/>
              <a:t>gender</a:t>
            </a:r>
          </a:p>
          <a:p>
            <a:pPr marL="811213">
              <a:buFont typeface="Arial" panose="020B0604020202020204" pitchFamily="34" charset="0"/>
              <a:buChar char="•"/>
            </a:pPr>
            <a:endParaRPr lang="en-AU" b="1" dirty="0"/>
          </a:p>
          <a:p>
            <a:pPr marL="811213">
              <a:buFont typeface="Arial" panose="020B0604020202020204" pitchFamily="34" charset="0"/>
              <a:buChar char="•"/>
            </a:pPr>
            <a:r>
              <a:rPr lang="en-AU" b="1" dirty="0"/>
              <a:t> </a:t>
            </a:r>
            <a:r>
              <a:rPr lang="en-AU" dirty="0" smtClean="0"/>
              <a:t>ethnicity</a:t>
            </a:r>
          </a:p>
          <a:p>
            <a:pPr marL="811213">
              <a:buFont typeface="Arial" panose="020B0604020202020204" pitchFamily="34" charset="0"/>
              <a:buChar char="•"/>
            </a:pPr>
            <a:endParaRPr lang="en-AU" b="1" dirty="0"/>
          </a:p>
          <a:p>
            <a:pPr marL="811213">
              <a:buFont typeface="Arial" panose="020B0604020202020204" pitchFamily="34" charset="0"/>
              <a:buChar char="•"/>
            </a:pPr>
            <a:r>
              <a:rPr lang="en-AU" b="1" dirty="0"/>
              <a:t> </a:t>
            </a:r>
            <a:r>
              <a:rPr lang="en-AU" dirty="0" smtClean="0"/>
              <a:t>age 			</a:t>
            </a:r>
            <a:r>
              <a:rPr lang="en-AU" dirty="0" smtClean="0">
                <a:hlinkClick r:id="rId2"/>
              </a:rPr>
              <a:t>Spain youth unemployment</a:t>
            </a:r>
            <a:endParaRPr lang="en-AU" dirty="0" smtClean="0"/>
          </a:p>
          <a:p>
            <a:pPr marL="811213">
              <a:buFont typeface="Arial" panose="020B0604020202020204" pitchFamily="34" charset="0"/>
              <a:buChar char="•"/>
            </a:pPr>
            <a:endParaRPr lang="en-AU" b="1" dirty="0"/>
          </a:p>
          <a:p>
            <a:pPr marL="811213">
              <a:buFont typeface="Arial" panose="020B0604020202020204" pitchFamily="34" charset="0"/>
              <a:buChar char="•"/>
            </a:pPr>
            <a:r>
              <a:rPr lang="en-AU" dirty="0"/>
              <a:t> </a:t>
            </a:r>
            <a:r>
              <a:rPr lang="en-AU" dirty="0" smtClean="0"/>
              <a:t>educational attainment / occupation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63919932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The consequences of unemployment - economic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052736"/>
            <a:ext cx="8075613" cy="4525962"/>
          </a:xfrm>
        </p:spPr>
        <p:txBody>
          <a:bodyPr/>
          <a:lstStyle/>
          <a:p>
            <a:pPr marL="541338" indent="-457200">
              <a:buFont typeface="+mj-lt"/>
              <a:buAutoNum type="arabicPeriod"/>
            </a:pPr>
            <a:r>
              <a:rPr lang="en-AU" dirty="0" smtClean="0"/>
              <a:t>Loss of real GDP</a:t>
            </a:r>
          </a:p>
          <a:p>
            <a:pPr marL="541338" indent="-457200">
              <a:buFont typeface="+mj-lt"/>
              <a:buAutoNum type="arabicPeriod"/>
            </a:pPr>
            <a:endParaRPr lang="en-AU" dirty="0"/>
          </a:p>
          <a:p>
            <a:pPr marL="1254125">
              <a:buFont typeface="Arial" panose="020B0604020202020204" pitchFamily="34" charset="0"/>
              <a:buChar char="•"/>
            </a:pPr>
            <a:r>
              <a:rPr lang="en-AU" dirty="0" smtClean="0"/>
              <a:t>Draw unemployment on a PPC</a:t>
            </a:r>
          </a:p>
          <a:p>
            <a:pPr marL="1254125">
              <a:buFont typeface="Arial" panose="020B0604020202020204" pitchFamily="34" charset="0"/>
              <a:buChar char="•"/>
            </a:pPr>
            <a:r>
              <a:rPr lang="en-AU" dirty="0" smtClean="0"/>
              <a:t>Draw unemployment on a New Monetarist / Classical AD-AS diagram</a:t>
            </a:r>
          </a:p>
          <a:p>
            <a:pPr marL="1254125">
              <a:buFont typeface="Arial" panose="020B0604020202020204" pitchFamily="34" charset="0"/>
              <a:buChar char="•"/>
            </a:pPr>
            <a:r>
              <a:rPr lang="en-AU" dirty="0" smtClean="0"/>
              <a:t>Unemployment of resources means that an economy is not producing at its potential</a:t>
            </a:r>
          </a:p>
          <a:p>
            <a:pPr marL="1254125">
              <a:buFont typeface="Arial" panose="020B0604020202020204" pitchFamily="34" charset="0"/>
              <a:buChar char="•"/>
            </a:pPr>
            <a:endParaRPr lang="en-AU" dirty="0"/>
          </a:p>
          <a:p>
            <a:pPr marL="84138" indent="0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22320270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The consequences of unemployment - economic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052736"/>
            <a:ext cx="8424936" cy="4525962"/>
          </a:xfrm>
        </p:spPr>
        <p:txBody>
          <a:bodyPr/>
          <a:lstStyle/>
          <a:p>
            <a:pPr marL="84138" indent="0"/>
            <a:r>
              <a:rPr lang="en-AU" dirty="0" smtClean="0"/>
              <a:t>2. Reduced individual income</a:t>
            </a:r>
          </a:p>
          <a:p>
            <a:pPr marL="541338" indent="-457200">
              <a:buFont typeface="+mj-lt"/>
              <a:buAutoNum type="arabicPeriod"/>
            </a:pPr>
            <a:endParaRPr lang="en-AU" dirty="0"/>
          </a:p>
          <a:p>
            <a:pPr marL="1254125">
              <a:buFont typeface="Arial" panose="020B0604020202020204" pitchFamily="34" charset="0"/>
              <a:buChar char="•"/>
            </a:pPr>
            <a:r>
              <a:rPr lang="en-AU" dirty="0" smtClean="0"/>
              <a:t>No work = ↓ Income</a:t>
            </a:r>
          </a:p>
          <a:p>
            <a:pPr marL="1254125">
              <a:buFont typeface="Arial" panose="020B0604020202020204" pitchFamily="34" charset="0"/>
              <a:buChar char="•"/>
            </a:pPr>
            <a:r>
              <a:rPr lang="en-AU" dirty="0" smtClean="0"/>
              <a:t>Still make some income – unemployment benefits</a:t>
            </a:r>
          </a:p>
          <a:p>
            <a:pPr marL="911225" indent="0"/>
            <a:endParaRPr lang="en-AU" dirty="0"/>
          </a:p>
          <a:p>
            <a:pPr marL="84138" indent="0"/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3113231"/>
            <a:ext cx="2540000" cy="247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6798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62-black-currency">
  <a:themeElements>
    <a:clrScheme name="">
      <a:dk1>
        <a:srgbClr val="000032"/>
      </a:dk1>
      <a:lt1>
        <a:srgbClr val="FFFFFF"/>
      </a:lt1>
      <a:dk2>
        <a:srgbClr val="000000"/>
      </a:dk2>
      <a:lt2>
        <a:srgbClr val="CEF3FE"/>
      </a:lt2>
      <a:accent1>
        <a:srgbClr val="003366"/>
      </a:accent1>
      <a:accent2>
        <a:srgbClr val="4C5E86"/>
      </a:accent2>
      <a:accent3>
        <a:srgbClr val="FFFFFF"/>
      </a:accent3>
      <a:accent4>
        <a:srgbClr val="000029"/>
      </a:accent4>
      <a:accent5>
        <a:srgbClr val="AAADB8"/>
      </a:accent5>
      <a:accent6>
        <a:srgbClr val="445479"/>
      </a:accent6>
      <a:hlink>
        <a:srgbClr val="B4D3E2"/>
      </a:hlink>
      <a:folHlink>
        <a:srgbClr val="000000"/>
      </a:folHlink>
    </a:clrScheme>
    <a:fontScheme name="m62-black-currenc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rgbClr val="4D4D4D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rgbClr val="4D4D4D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62-black-currenc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62-black-currency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62-black-currency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62-black-currency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62-black-currency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62-black-currency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62-black-currency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62-black-currency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62-black-currency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62-black-currency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62-black-currency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62-black-currency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62-black-currency 13">
        <a:dk1>
          <a:srgbClr val="FFFFFF"/>
        </a:dk1>
        <a:lt1>
          <a:srgbClr val="FFFFFF"/>
        </a:lt1>
        <a:dk2>
          <a:srgbClr val="000000"/>
        </a:dk2>
        <a:lt2>
          <a:srgbClr val="808080"/>
        </a:lt2>
        <a:accent1>
          <a:srgbClr val="AE1616"/>
        </a:accent1>
        <a:accent2>
          <a:srgbClr val="333399"/>
        </a:accent2>
        <a:accent3>
          <a:srgbClr val="FFFFFF"/>
        </a:accent3>
        <a:accent4>
          <a:srgbClr val="DADADA"/>
        </a:accent4>
        <a:accent5>
          <a:srgbClr val="D3ABAB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62-black-currency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D1919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3ABAB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62-black-currency 15">
        <a:dk1>
          <a:srgbClr val="808080"/>
        </a:dk1>
        <a:lt1>
          <a:srgbClr val="FFFFFF"/>
        </a:lt1>
        <a:dk2>
          <a:srgbClr val="000000"/>
        </a:dk2>
        <a:lt2>
          <a:srgbClr val="FFFFFF"/>
        </a:lt2>
        <a:accent1>
          <a:srgbClr val="BBE0E3"/>
        </a:accent1>
        <a:accent2>
          <a:srgbClr val="333399"/>
        </a:accent2>
        <a:accent3>
          <a:srgbClr val="AAAAAA"/>
        </a:accent3>
        <a:accent4>
          <a:srgbClr val="DADADA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62-black-currency 16">
        <a:dk1>
          <a:srgbClr val="FFFFFF"/>
        </a:dk1>
        <a:lt1>
          <a:srgbClr val="FFFFFF"/>
        </a:lt1>
        <a:dk2>
          <a:srgbClr val="FFFFFF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DADADA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2">
  <a:themeElements>
    <a:clrScheme name="">
      <a:dk1>
        <a:srgbClr val="000032"/>
      </a:dk1>
      <a:lt1>
        <a:srgbClr val="FFFFFF"/>
      </a:lt1>
      <a:dk2>
        <a:srgbClr val="000000"/>
      </a:dk2>
      <a:lt2>
        <a:srgbClr val="CEF3FE"/>
      </a:lt2>
      <a:accent1>
        <a:srgbClr val="003366"/>
      </a:accent1>
      <a:accent2>
        <a:srgbClr val="4C5E86"/>
      </a:accent2>
      <a:accent3>
        <a:srgbClr val="FFFFFF"/>
      </a:accent3>
      <a:accent4>
        <a:srgbClr val="000029"/>
      </a:accent4>
      <a:accent5>
        <a:srgbClr val="AAADB8"/>
      </a:accent5>
      <a:accent6>
        <a:srgbClr val="445479"/>
      </a:accent6>
      <a:hlink>
        <a:srgbClr val="B4D3E2"/>
      </a:hlink>
      <a:folHlink>
        <a:srgbClr val="000000"/>
      </a:folHlink>
    </a:clrScheme>
    <a:fontScheme name="3_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rgbClr val="4D4D4D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rgbClr val="4D4D4D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3_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2 13">
        <a:dk1>
          <a:srgbClr val="FFFFFF"/>
        </a:dk1>
        <a:lt1>
          <a:srgbClr val="FFFFFF"/>
        </a:lt1>
        <a:dk2>
          <a:srgbClr val="000000"/>
        </a:dk2>
        <a:lt2>
          <a:srgbClr val="808080"/>
        </a:lt2>
        <a:accent1>
          <a:srgbClr val="AE1616"/>
        </a:accent1>
        <a:accent2>
          <a:srgbClr val="333399"/>
        </a:accent2>
        <a:accent3>
          <a:srgbClr val="FFFFFF"/>
        </a:accent3>
        <a:accent4>
          <a:srgbClr val="DADADA"/>
        </a:accent4>
        <a:accent5>
          <a:srgbClr val="D3ABAB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2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D1919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3ABAB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2 15">
        <a:dk1>
          <a:srgbClr val="808080"/>
        </a:dk1>
        <a:lt1>
          <a:srgbClr val="FFFFFF"/>
        </a:lt1>
        <a:dk2>
          <a:srgbClr val="000000"/>
        </a:dk2>
        <a:lt2>
          <a:srgbClr val="FFFFFF"/>
        </a:lt2>
        <a:accent1>
          <a:srgbClr val="BBE0E3"/>
        </a:accent1>
        <a:accent2>
          <a:srgbClr val="333399"/>
        </a:accent2>
        <a:accent3>
          <a:srgbClr val="AAAAAA"/>
        </a:accent3>
        <a:accent4>
          <a:srgbClr val="DADADA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2 16">
        <a:dk1>
          <a:srgbClr val="FFFFFF"/>
        </a:dk1>
        <a:lt1>
          <a:srgbClr val="FFFFFF"/>
        </a:lt1>
        <a:dk2>
          <a:srgbClr val="FFFFFF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DADADA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2">
  <a:themeElements>
    <a:clrScheme name="">
      <a:dk1>
        <a:srgbClr val="000032"/>
      </a:dk1>
      <a:lt1>
        <a:srgbClr val="FFFFFF"/>
      </a:lt1>
      <a:dk2>
        <a:srgbClr val="000000"/>
      </a:dk2>
      <a:lt2>
        <a:srgbClr val="CEF3FE"/>
      </a:lt2>
      <a:accent1>
        <a:srgbClr val="003366"/>
      </a:accent1>
      <a:accent2>
        <a:srgbClr val="4C5E86"/>
      </a:accent2>
      <a:accent3>
        <a:srgbClr val="FFFFFF"/>
      </a:accent3>
      <a:accent4>
        <a:srgbClr val="000029"/>
      </a:accent4>
      <a:accent5>
        <a:srgbClr val="AAADB8"/>
      </a:accent5>
      <a:accent6>
        <a:srgbClr val="445479"/>
      </a:accent6>
      <a:hlink>
        <a:srgbClr val="B4D3E2"/>
      </a:hlink>
      <a:folHlink>
        <a:srgbClr val="000000"/>
      </a:folHlink>
    </a:clrScheme>
    <a:fontScheme name="2_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rgbClr val="4D4D4D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rgbClr val="4D4D4D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2 13">
        <a:dk1>
          <a:srgbClr val="FFFFFF"/>
        </a:dk1>
        <a:lt1>
          <a:srgbClr val="FFFFFF"/>
        </a:lt1>
        <a:dk2>
          <a:srgbClr val="000000"/>
        </a:dk2>
        <a:lt2>
          <a:srgbClr val="808080"/>
        </a:lt2>
        <a:accent1>
          <a:srgbClr val="AE1616"/>
        </a:accent1>
        <a:accent2>
          <a:srgbClr val="333399"/>
        </a:accent2>
        <a:accent3>
          <a:srgbClr val="FFFFFF"/>
        </a:accent3>
        <a:accent4>
          <a:srgbClr val="DADADA"/>
        </a:accent4>
        <a:accent5>
          <a:srgbClr val="D3ABAB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2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D1919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3ABAB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2 15">
        <a:dk1>
          <a:srgbClr val="808080"/>
        </a:dk1>
        <a:lt1>
          <a:srgbClr val="FFFFFF"/>
        </a:lt1>
        <a:dk2>
          <a:srgbClr val="000000"/>
        </a:dk2>
        <a:lt2>
          <a:srgbClr val="FFFFFF"/>
        </a:lt2>
        <a:accent1>
          <a:srgbClr val="BBE0E3"/>
        </a:accent1>
        <a:accent2>
          <a:srgbClr val="333399"/>
        </a:accent2>
        <a:accent3>
          <a:srgbClr val="AAAAAA"/>
        </a:accent3>
        <a:accent4>
          <a:srgbClr val="DADADA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2 16">
        <a:dk1>
          <a:srgbClr val="FFFFFF"/>
        </a:dk1>
        <a:lt1>
          <a:srgbClr val="FFFFFF"/>
        </a:lt1>
        <a:dk2>
          <a:srgbClr val="FFFFFF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DADADA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It’s not the design of your template">
  <a:themeElements>
    <a:clrScheme name="1_It’s not the design of your template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135971"/>
      </a:hlink>
      <a:folHlink>
        <a:srgbClr val="99CC00"/>
      </a:folHlink>
    </a:clrScheme>
    <a:fontScheme name="1_It’s not the design of your template">
      <a:majorFont>
        <a:latin typeface="Neo San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rgbClr val="4D4D4D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rgbClr val="4D4D4D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It’s not the design of your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t’s not the design of your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t’s not the design of your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t’s not the design of your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t’s not the design of your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t’s not the design of your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t’s not the design of your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t’s not the design of your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t’s not the design of your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t’s not the design of your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t’s not the design of your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t’s not the design of your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t’s not the design of your template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135971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m62-black-currency</Template>
  <TotalTime>12397</TotalTime>
  <Words>554</Words>
  <Application>Microsoft Office PowerPoint</Application>
  <PresentationFormat>On-screen Show (4:3)</PresentationFormat>
  <Paragraphs>244</Paragraphs>
  <Slides>31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31</vt:i4>
      </vt:variant>
    </vt:vector>
  </HeadingPairs>
  <TitlesOfParts>
    <vt:vector size="39" baseType="lpstr">
      <vt:lpstr>Arial</vt:lpstr>
      <vt:lpstr>Cambria Math</vt:lpstr>
      <vt:lpstr>Neo Sans</vt:lpstr>
      <vt:lpstr>Wingdings</vt:lpstr>
      <vt:lpstr>m62-black-currency</vt:lpstr>
      <vt:lpstr>3_2</vt:lpstr>
      <vt:lpstr>2_2</vt:lpstr>
      <vt:lpstr>1_It’s not the design of your template</vt:lpstr>
      <vt:lpstr>Macroeconomic</vt:lpstr>
      <vt:lpstr>Macroeconomic Objectives</vt:lpstr>
      <vt:lpstr>The meaning of unemployment</vt:lpstr>
      <vt:lpstr>The meaning of unemployment </vt:lpstr>
      <vt:lpstr>The meaning of unemployment</vt:lpstr>
      <vt:lpstr>The meaning of unemployment</vt:lpstr>
      <vt:lpstr>The meaning of unemployment </vt:lpstr>
      <vt:lpstr>The consequences of unemployment - economic</vt:lpstr>
      <vt:lpstr>The consequences of unemployment - economic</vt:lpstr>
      <vt:lpstr>The consequences of unemployment - economic</vt:lpstr>
      <vt:lpstr>The consequences of unemployment - economic</vt:lpstr>
      <vt:lpstr>The consequences of unemployment - economic</vt:lpstr>
      <vt:lpstr>The consequences of unemployment - economic</vt:lpstr>
      <vt:lpstr>The consequences of unemployment - economic</vt:lpstr>
      <vt:lpstr>The consequences of unemployment - social</vt:lpstr>
      <vt:lpstr>The consequences of unemployment - social</vt:lpstr>
      <vt:lpstr>The consequences of unemployment - social</vt:lpstr>
      <vt:lpstr>The consequences of unemployment - social</vt:lpstr>
      <vt:lpstr>The consequences of unemployment - social</vt:lpstr>
      <vt:lpstr>The consequences of unemployment - social</vt:lpstr>
      <vt:lpstr>Types and causes of unemployment</vt:lpstr>
      <vt:lpstr>Types and causes of unemployment</vt:lpstr>
      <vt:lpstr>Types and causes of unemployment</vt:lpstr>
      <vt:lpstr>Types and causes of unemployment</vt:lpstr>
      <vt:lpstr>Types and causes of unemployment</vt:lpstr>
      <vt:lpstr>Types and causes of unemployment</vt:lpstr>
      <vt:lpstr>Types and causes of unemployment</vt:lpstr>
      <vt:lpstr>Full employment</vt:lpstr>
      <vt:lpstr>Lie, Damn Lies and Statistics</vt:lpstr>
      <vt:lpstr>Lie, Damn Lies and Statistics</vt:lpstr>
      <vt:lpstr>Unemployment</vt:lpstr>
    </vt:vector>
  </TitlesOfParts>
  <Company>The University of Adelaide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>MIC2307-16</dc:subject>
  <dc:creator>a1077144</dc:creator>
  <cp:lastModifiedBy>Richard BAUM</cp:lastModifiedBy>
  <cp:revision>197</cp:revision>
  <dcterms:created xsi:type="dcterms:W3CDTF">2013-11-05T23:10:43Z</dcterms:created>
  <dcterms:modified xsi:type="dcterms:W3CDTF">2016-06-20T05:36:59Z</dcterms:modified>
</cp:coreProperties>
</file>