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6" r:id="rId2"/>
    <p:sldMasterId id="2147483654" r:id="rId3"/>
    <p:sldMasterId id="2147483657" r:id="rId4"/>
  </p:sldMasterIdLst>
  <p:notesMasterIdLst>
    <p:notesMasterId r:id="rId19"/>
  </p:notesMasterIdLst>
  <p:handoutMasterIdLst>
    <p:handoutMasterId r:id="rId20"/>
  </p:handoutMasterIdLst>
  <p:sldIdLst>
    <p:sldId id="259" r:id="rId5"/>
    <p:sldId id="356" r:id="rId6"/>
    <p:sldId id="417" r:id="rId7"/>
    <p:sldId id="440" r:id="rId8"/>
    <p:sldId id="442" r:id="rId9"/>
    <p:sldId id="443" r:id="rId10"/>
    <p:sldId id="432" r:id="rId11"/>
    <p:sldId id="433" r:id="rId12"/>
    <p:sldId id="434" r:id="rId13"/>
    <p:sldId id="435" r:id="rId14"/>
    <p:sldId id="436" r:id="rId15"/>
    <p:sldId id="437" r:id="rId16"/>
    <p:sldId id="438" r:id="rId17"/>
    <p:sldId id="439" r:id="rId18"/>
  </p:sldIdLst>
  <p:sldSz cx="9144000" cy="6858000" type="screen4x3"/>
  <p:notesSz cx="9906000" cy="67945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B97"/>
    <a:srgbClr val="00003E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61" autoAdjust="0"/>
    <p:restoredTop sz="94660"/>
  </p:normalViewPr>
  <p:slideViewPr>
    <p:cSldViewPr>
      <p:cViewPr varScale="1">
        <p:scale>
          <a:sx n="81" d="100"/>
          <a:sy n="81" d="100"/>
        </p:scale>
        <p:origin x="106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1108" y="0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3596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215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1108" y="6453596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7304FC-2894-4BE3-88D3-E68583326C86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6063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1108" y="0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214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4375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14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3227388"/>
            <a:ext cx="79248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3596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214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1108" y="6453596"/>
            <a:ext cx="429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192547-FFA7-417A-8F63-F8B7FBC53DAD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680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92547-FFA7-417A-8F63-F8B7FBC53DAD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9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t1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" y="1984375"/>
            <a:ext cx="8999538" cy="723900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1225" y="3516313"/>
            <a:ext cx="7380288" cy="674687"/>
          </a:xfrm>
        </p:spPr>
        <p:txBody>
          <a:bodyPr/>
          <a:lstStyle>
            <a:lvl1pPr marL="0" indent="0"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2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1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1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3812D-9F43-4150-89AB-F1AE33864299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6913" y="150813"/>
            <a:ext cx="2097087" cy="5942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150813"/>
            <a:ext cx="6138863" cy="5942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CC9D8-73E6-4477-BD0E-9034041437E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69913-B1DC-447A-91D2-B8B16A16E26C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1ECC8-B253-4ECB-A077-8D58F1D7C0B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8E53B-A775-4DC8-9619-C08B15146D1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566863"/>
            <a:ext cx="39608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8863" y="1566863"/>
            <a:ext cx="39624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9506F-4531-4235-B528-B4F9559EE4F6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AB4E3-D55F-4BBD-B31B-4ACC85E5797E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9060A-5D5D-4A36-9BF6-4124C2D79DE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4544C-E44A-4AE3-B0AE-5F36CBDBA4A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2DF03-EFB1-4EEB-B0F0-B60EF068EF1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639BFD-326A-4B7E-9E2D-3B5937878D7F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FD92E-2EEF-4C8A-98A2-297F7ADF4D4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092C5-FCF2-47C1-B669-1372555E5105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6913" y="150813"/>
            <a:ext cx="2097087" cy="5942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150813"/>
            <a:ext cx="6138863" cy="5942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CECD-0DD3-4A7F-AC0F-5389BC363AC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CE976-7958-40FC-898A-2C80157B51E7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C4644-AA5E-4398-89BC-DA9FD9558B7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A3F96-98AE-4E21-AD8A-2B9C3491D5B7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566863"/>
            <a:ext cx="39608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8863" y="1566863"/>
            <a:ext cx="39624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F9277-5A86-42C5-A44A-1DEC65E52EA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7B329-9516-4AFE-8D7D-9A862E261C88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90AF1-0C3E-474E-98EA-86A21432276C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E675A-2446-4F2D-BE4C-923064280E8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0176A-2247-4001-B73A-1CEC618AB255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6C9B8-0C72-4AC5-B6A8-3E752D61620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DCD75-1340-4463-A4A4-5228CF682F0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91BDC-4B66-419E-BD70-209DB1F8EF6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6913" y="150813"/>
            <a:ext cx="2097087" cy="5942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150813"/>
            <a:ext cx="6138863" cy="5942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9B05C-022E-48E8-96D9-E5362DCFD97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566863"/>
            <a:ext cx="39608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8863" y="1566863"/>
            <a:ext cx="39624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4C88B-376E-460C-A660-B280BD6F472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12F3A-CEEE-4D3C-8039-711440FC1E54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F6BB0-EC99-4E15-A068-983C9ECA741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0F30D-EC84-43C0-9F64-5F904060143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EFBFB-A6F9-496C-8B1A-1A9403D4DC8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C63A0-F938-4AAB-A6C2-47A25D1CBCF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http://www.m62.net/" TargetMode="Externa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hyperlink" Target="http://www.m62.net/powerpoint-slides/" TargetMode="Externa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://www.m62.net/presentation-theory/bullet-points-dont-work/beyond-bullet-points/" TargetMode="External"/><Relationship Id="rId10" Type="http://schemas.openxmlformats.org/officeDocument/2006/relationships/slideLayout" Target="../slideLayouts/slideLayout43.xml"/><Relationship Id="rId19" Type="http://schemas.openxmlformats.org/officeDocument/2006/relationships/hyperlink" Target="http://www.m62.net/powerpoint-training/" TargetMode="Externa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0813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566863"/>
            <a:ext cx="8075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4013" y="61309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9250" y="6130925"/>
            <a:ext cx="4752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9388" y="6135688"/>
            <a:ext cx="6842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5FC783C7-A2EC-41E9-AA7B-F0D50F3E0A8B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76488" name="Picture 8" descr="M62FB&amp;F006 cop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48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0813"/>
            <a:ext cx="8229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566863"/>
            <a:ext cx="8075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4013" y="61309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9250" y="6130925"/>
            <a:ext cx="4752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2764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9388" y="6135688"/>
            <a:ext cx="6842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63DEADC0-C932-46E8-BB52-CC605D59CE20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/>
    </p:bldLst>
  </p:timing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74440" name="Picture 8" descr="M62FB&amp;F006 cop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44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0813"/>
            <a:ext cx="8229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566863"/>
            <a:ext cx="8075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744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4013" y="61309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2744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9250" y="6130925"/>
            <a:ext cx="4752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2744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9388" y="6135688"/>
            <a:ext cx="6842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46953A54-48A6-4925-9BE1-F6898663E197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/>
    </p:bldLst>
  </p:timing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00003E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81603" name="Rectangle 3"/>
          <p:cNvSpPr>
            <a:spLocks noChangeArrowheads="1"/>
          </p:cNvSpPr>
          <p:nvPr/>
        </p:nvSpPr>
        <p:spPr bwMode="auto">
          <a:xfrm>
            <a:off x="-93663" y="6453188"/>
            <a:ext cx="853281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/>
            <a:r>
              <a:rPr lang="en-AU" sz="1200">
                <a:solidFill>
                  <a:srgbClr val="4D4D4D"/>
                </a:solidFill>
                <a:latin typeface="Neo Sans" pitchFamily="34" charset="0"/>
              </a:rPr>
              <a:t>m62 visualcommunications is the global leader in presentation effectiveness, from offices in the UK, USA, and Singapore</a:t>
            </a:r>
          </a:p>
        </p:txBody>
      </p:sp>
      <p:pic>
        <p:nvPicPr>
          <p:cNvPr id="281604" name="Picture 4" descr="m62-logo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02650" y="6484938"/>
            <a:ext cx="381000" cy="257175"/>
          </a:xfrm>
          <a:prstGeom prst="rect">
            <a:avLst/>
          </a:prstGeom>
          <a:noFill/>
        </p:spPr>
      </p:pic>
      <p:pic>
        <p:nvPicPr>
          <p:cNvPr id="281605" name="Picture 5" descr="1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0350" y="777875"/>
            <a:ext cx="2000250" cy="1457325"/>
          </a:xfrm>
          <a:prstGeom prst="rect">
            <a:avLst/>
          </a:prstGeom>
          <a:noFill/>
        </p:spPr>
      </p:pic>
      <p:pic>
        <p:nvPicPr>
          <p:cNvPr id="281606" name="Picture 6" descr="2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87338" y="2673350"/>
            <a:ext cx="2000250" cy="1457325"/>
          </a:xfrm>
          <a:prstGeom prst="rect">
            <a:avLst/>
          </a:prstGeom>
          <a:noFill/>
        </p:spPr>
      </p:pic>
      <p:pic>
        <p:nvPicPr>
          <p:cNvPr id="281607" name="Picture 7" descr="3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7338" y="4568825"/>
            <a:ext cx="2000250" cy="1457325"/>
          </a:xfrm>
          <a:prstGeom prst="rect">
            <a:avLst/>
          </a:prstGeom>
          <a:noFill/>
        </p:spPr>
      </p:pic>
      <p:sp>
        <p:nvSpPr>
          <p:cNvPr id="281608" name="Text Box 8">
            <a:hlinkClick r:id="rId15"/>
          </p:cNvPr>
          <p:cNvSpPr txBox="1">
            <a:spLocks noChangeArrowheads="1"/>
          </p:cNvSpPr>
          <p:nvPr/>
        </p:nvSpPr>
        <p:spPr bwMode="auto">
          <a:xfrm>
            <a:off x="379413" y="2290763"/>
            <a:ext cx="1636712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AU" sz="1400">
                <a:solidFill>
                  <a:srgbClr val="135971"/>
                </a:solidFill>
                <a:latin typeface="Neo Sans" pitchFamily="34" charset="0"/>
              </a:rPr>
              <a:t>Beyond Bullet Points</a:t>
            </a:r>
          </a:p>
        </p:txBody>
      </p:sp>
      <p:sp>
        <p:nvSpPr>
          <p:cNvPr id="281609" name="Text Box 9">
            <a:hlinkClick r:id="rId17"/>
          </p:cNvPr>
          <p:cNvSpPr txBox="1">
            <a:spLocks noChangeArrowheads="1"/>
          </p:cNvSpPr>
          <p:nvPr/>
        </p:nvSpPr>
        <p:spPr bwMode="auto">
          <a:xfrm>
            <a:off x="379413" y="4189413"/>
            <a:ext cx="1417637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AU" sz="1400">
                <a:solidFill>
                  <a:srgbClr val="135971"/>
                </a:solidFill>
                <a:latin typeface="Neo Sans" pitchFamily="34" charset="0"/>
              </a:rPr>
              <a:t>PowerPoint Slides</a:t>
            </a:r>
          </a:p>
        </p:txBody>
      </p:sp>
      <p:sp>
        <p:nvSpPr>
          <p:cNvPr id="281610" name="Text Box 10">
            <a:hlinkClick r:id="rId19"/>
          </p:cNvPr>
          <p:cNvSpPr txBox="1">
            <a:spLocks noChangeArrowheads="1"/>
          </p:cNvSpPr>
          <p:nvPr/>
        </p:nvSpPr>
        <p:spPr bwMode="auto">
          <a:xfrm>
            <a:off x="379413" y="6084888"/>
            <a:ext cx="1598612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AU" sz="1400">
                <a:solidFill>
                  <a:srgbClr val="135971"/>
                </a:solidFill>
                <a:latin typeface="Neo Sans" pitchFamily="34" charset="0"/>
              </a:rPr>
              <a:t>PowerPoint Training</a:t>
            </a:r>
          </a:p>
        </p:txBody>
      </p:sp>
      <p:pic>
        <p:nvPicPr>
          <p:cNvPr id="281611" name="Picture 11" descr="b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20950" y="777875"/>
            <a:ext cx="6362700" cy="5248275"/>
          </a:xfrm>
          <a:prstGeom prst="rect">
            <a:avLst/>
          </a:prstGeom>
          <a:noFill/>
        </p:spPr>
      </p:pic>
      <p:sp>
        <p:nvSpPr>
          <p:cNvPr id="281612" name="Text Box 12"/>
          <p:cNvSpPr txBox="1">
            <a:spLocks noChangeArrowheads="1"/>
          </p:cNvSpPr>
          <p:nvPr/>
        </p:nvSpPr>
        <p:spPr bwMode="auto">
          <a:xfrm>
            <a:off x="28575" y="188913"/>
            <a:ext cx="91154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en-AU" sz="2100">
                <a:solidFill>
                  <a:srgbClr val="333333"/>
                </a:solidFill>
                <a:latin typeface="Neo Sans" pitchFamily="34" charset="0"/>
              </a:rPr>
              <a:t>It’s not the </a:t>
            </a:r>
            <a:r>
              <a:rPr lang="en-AU" sz="2100" b="1">
                <a:solidFill>
                  <a:srgbClr val="333333"/>
                </a:solidFill>
                <a:latin typeface="Neo Sans" pitchFamily="34" charset="0"/>
              </a:rPr>
              <a:t>design</a:t>
            </a:r>
            <a:r>
              <a:rPr lang="en-AU" sz="2100">
                <a:solidFill>
                  <a:srgbClr val="333333"/>
                </a:solidFill>
                <a:latin typeface="Neo Sans" pitchFamily="34" charset="0"/>
              </a:rPr>
              <a:t> of your template, it’s what you </a:t>
            </a:r>
            <a:r>
              <a:rPr lang="en-AU" sz="2100" b="1">
                <a:solidFill>
                  <a:srgbClr val="333333"/>
                </a:solidFill>
                <a:latin typeface="Neo Sans" pitchFamily="34" charset="0"/>
              </a:rPr>
              <a:t>do with it</a:t>
            </a:r>
            <a:r>
              <a:rPr lang="en-AU" sz="2100">
                <a:solidFill>
                  <a:srgbClr val="333333"/>
                </a:solidFill>
                <a:latin typeface="Neo Sans" pitchFamily="34" charset="0"/>
              </a:rPr>
              <a:t> that counts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audio" Target="../media/media10.m4a"/><Relationship Id="rId7" Type="http://schemas.openxmlformats.org/officeDocument/2006/relationships/image" Target="../media/image29.jp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hyperlink" Target="http://www.abc.net.au/news/2015-05-15/sell-and-lease-back-plan-for-public-buildings-ridiculous-labor/647441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media8.m4a"/><Relationship Id="rId7" Type="http://schemas.openxmlformats.org/officeDocument/2006/relationships/image" Target="../media/image18.jpeg"/><Relationship Id="rId12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9.m4a"/><Relationship Id="rId7" Type="http://schemas.openxmlformats.org/officeDocument/2006/relationships/image" Target="../media/image25.jp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620688"/>
            <a:ext cx="8999538" cy="723900"/>
          </a:xfrm>
          <a:ln/>
        </p:spPr>
        <p:txBody>
          <a:bodyPr/>
          <a:lstStyle/>
          <a:p>
            <a:r>
              <a:rPr lang="en-AU" dirty="0" smtClean="0"/>
              <a:t>Fiscal Policy</a:t>
            </a:r>
            <a:endParaRPr lang="en-US" dirty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	</a:t>
            </a:r>
          </a:p>
          <a:p>
            <a:endParaRPr lang="en-A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6881" y="5683345"/>
            <a:ext cx="899953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3E"/>
                </a:solidFill>
                <a:latin typeface="Arial" charset="0"/>
              </a:defRPr>
            </a:lvl9pPr>
          </a:lstStyle>
          <a:p>
            <a:r>
              <a:rPr lang="en-AU" sz="3200" kern="0" dirty="0" smtClean="0"/>
              <a:t>2.4</a:t>
            </a:r>
            <a:endParaRPr lang="en-US" sz="3200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78" y="1556987"/>
            <a:ext cx="6973143" cy="391395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30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Fiscal Policy – where does the money come from?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124744"/>
            <a:ext cx="8075613" cy="4525962"/>
          </a:xfrm>
        </p:spPr>
        <p:txBody>
          <a:bodyPr/>
          <a:lstStyle/>
          <a:p>
            <a:r>
              <a:rPr lang="en-AU" b="1" dirty="0" smtClean="0"/>
              <a:t>Selling government assets</a:t>
            </a:r>
          </a:p>
          <a:p>
            <a:r>
              <a:rPr lang="en-AU" b="1" dirty="0"/>
              <a:t>	</a:t>
            </a:r>
            <a:r>
              <a:rPr lang="en-AU" dirty="0" smtClean="0"/>
              <a:t>The sale of government-owned enterprises is known as ‘privatisation’, assets go from public ownership to private ownership.</a:t>
            </a:r>
            <a:endParaRPr lang="en-AU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80928"/>
            <a:ext cx="142875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57" y="2780928"/>
            <a:ext cx="1343025" cy="1381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73" y="2636912"/>
            <a:ext cx="2389387" cy="1525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81" y="4509120"/>
            <a:ext cx="2533650" cy="1800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82" y="4780461"/>
            <a:ext cx="1990725" cy="1371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505857"/>
      </p:ext>
    </p:extLst>
  </p:cSld>
  <p:clrMapOvr>
    <a:masterClrMapping/>
  </p:clrMapOvr>
  <p:transition advTm="559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Fiscal Policy – where does the money come from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908720"/>
            <a:ext cx="8075613" cy="4525962"/>
          </a:xfrm>
        </p:spPr>
        <p:txBody>
          <a:bodyPr/>
          <a:lstStyle/>
          <a:p>
            <a:r>
              <a:rPr lang="en-AU" b="1" dirty="0" smtClean="0"/>
              <a:t>Selling government assets</a:t>
            </a:r>
          </a:p>
          <a:p>
            <a:r>
              <a:rPr lang="en-AU" b="1" dirty="0"/>
              <a:t>	</a:t>
            </a:r>
            <a:r>
              <a:rPr lang="en-AU" dirty="0" smtClean="0"/>
              <a:t>Selling government-owned buildings, then renting them back.</a:t>
            </a:r>
          </a:p>
          <a:p>
            <a:endParaRPr lang="en-AU" dirty="0"/>
          </a:p>
          <a:p>
            <a:endParaRPr lang="en-AU" dirty="0" smtClean="0"/>
          </a:p>
          <a:p>
            <a:r>
              <a:rPr lang="en-AU" dirty="0" smtClean="0"/>
              <a:t>							</a:t>
            </a:r>
            <a:r>
              <a:rPr lang="en-AU" b="1" dirty="0" smtClean="0">
                <a:solidFill>
                  <a:schemeClr val="tx2"/>
                </a:solidFill>
                <a:hlinkClick r:id="rId4"/>
              </a:rPr>
              <a:t>Story</a:t>
            </a:r>
            <a:endParaRPr lang="en-AU" b="1" dirty="0" smtClean="0">
              <a:solidFill>
                <a:schemeClr val="tx2"/>
              </a:solidFill>
            </a:endParaRPr>
          </a:p>
          <a:p>
            <a:endParaRPr lang="en-AU" b="1" dirty="0"/>
          </a:p>
          <a:p>
            <a:endParaRPr lang="en-AU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132" y="2438276"/>
            <a:ext cx="5524500" cy="733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228184" y="3068960"/>
            <a:ext cx="1008112" cy="390747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4D4D4D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85922"/>
      </p:ext>
    </p:extLst>
  </p:cSld>
  <p:clrMapOvr>
    <a:masterClrMapping/>
  </p:clrMapOvr>
  <p:transition advTm="278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Fiscal Policy – Types of government expenditures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908720"/>
            <a:ext cx="8075613" cy="4525962"/>
          </a:xfrm>
        </p:spPr>
        <p:txBody>
          <a:bodyPr/>
          <a:lstStyle/>
          <a:p>
            <a:r>
              <a:rPr lang="en-AU" b="1" dirty="0" smtClean="0"/>
              <a:t>Three types</a:t>
            </a:r>
          </a:p>
          <a:p>
            <a:endParaRPr lang="en-AU" b="1" dirty="0"/>
          </a:p>
          <a:p>
            <a:r>
              <a:rPr lang="en-AU" b="1" dirty="0" smtClean="0"/>
              <a:t>Current expenditures</a:t>
            </a:r>
          </a:p>
          <a:p>
            <a:pPr marL="811213">
              <a:buFont typeface="Arial" panose="020B0604020202020204" pitchFamily="34" charset="0"/>
              <a:buChar char="•"/>
            </a:pPr>
            <a:r>
              <a:rPr lang="en-AU" dirty="0" smtClean="0"/>
              <a:t>Ongoing commitments </a:t>
            </a:r>
            <a:r>
              <a:rPr lang="en-AU" sz="2000" dirty="0" smtClean="0"/>
              <a:t>(salaries, equipment)</a:t>
            </a:r>
          </a:p>
          <a:p>
            <a:pPr marL="811213">
              <a:buFont typeface="Arial" panose="020B0604020202020204" pitchFamily="34" charset="0"/>
              <a:buChar char="•"/>
            </a:pPr>
            <a:r>
              <a:rPr lang="en-AU" dirty="0" smtClean="0"/>
              <a:t>Can include ongoing education, health spending</a:t>
            </a:r>
          </a:p>
          <a:p>
            <a:pPr marL="811213">
              <a:buFont typeface="Arial" panose="020B0604020202020204" pitchFamily="34" charset="0"/>
              <a:buChar char="•"/>
            </a:pPr>
            <a:r>
              <a:rPr lang="en-AU" dirty="0" smtClean="0"/>
              <a:t>Other services </a:t>
            </a:r>
            <a:r>
              <a:rPr lang="en-AU" sz="2000" dirty="0" smtClean="0"/>
              <a:t>(public lighting, emergency services)</a:t>
            </a:r>
            <a:endParaRPr lang="en-AU" dirty="0" smtClean="0"/>
          </a:p>
          <a:p>
            <a:pPr marL="811213">
              <a:buFont typeface="Arial" panose="020B0604020202020204" pitchFamily="34" charset="0"/>
              <a:buChar char="•"/>
            </a:pPr>
            <a:r>
              <a:rPr lang="en-AU" dirty="0" smtClean="0"/>
              <a:t>Think of it as ‘consumption’ spending</a:t>
            </a:r>
            <a:endParaRPr lang="en-AU" dirty="0"/>
          </a:p>
          <a:p>
            <a:pPr marL="0" indent="0"/>
            <a:r>
              <a:rPr lang="en-AU" b="1" dirty="0" smtClean="0"/>
              <a:t>Capital expenditures</a:t>
            </a:r>
          </a:p>
          <a:p>
            <a:pPr marL="811213">
              <a:buFont typeface="Arial" panose="020B0604020202020204" pitchFamily="34" charset="0"/>
              <a:buChar char="•"/>
            </a:pPr>
            <a:r>
              <a:rPr lang="en-AU" dirty="0" smtClean="0"/>
              <a:t>Public investment for the future </a:t>
            </a:r>
            <a:r>
              <a:rPr lang="en-AU" sz="2000" dirty="0" smtClean="0"/>
              <a:t>(hospitals, roads, rail, school buildings, ports)</a:t>
            </a:r>
          </a:p>
          <a:p>
            <a:pPr marL="811213">
              <a:buFont typeface="Arial" panose="020B0604020202020204" pitchFamily="34" charset="0"/>
              <a:buChar char="•"/>
            </a:pPr>
            <a:r>
              <a:rPr lang="en-AU" dirty="0" smtClean="0"/>
              <a:t>Physical capital</a:t>
            </a:r>
          </a:p>
          <a:p>
            <a:pPr marL="811213">
              <a:buFont typeface="Arial" panose="020B0604020202020204" pitchFamily="34" charset="0"/>
              <a:buChar char="•"/>
            </a:pPr>
            <a:r>
              <a:rPr lang="en-AU" dirty="0" smtClean="0"/>
              <a:t>Infrastructure</a:t>
            </a:r>
          </a:p>
          <a:p>
            <a:pPr marL="811213">
              <a:buFont typeface="Arial" panose="020B0604020202020204" pitchFamily="34" charset="0"/>
              <a:buChar char="•"/>
            </a:pPr>
            <a:r>
              <a:rPr lang="en-AU" dirty="0" smtClean="0"/>
              <a:t>Think of it as ‘investment’ spending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4589144"/>
      </p:ext>
    </p:extLst>
  </p:cSld>
  <p:clrMapOvr>
    <a:masterClrMapping/>
  </p:clrMapOvr>
  <p:transition advTm="601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Fiscal policy – Types of government expenditures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80728"/>
            <a:ext cx="8075613" cy="4525962"/>
          </a:xfrm>
        </p:spPr>
        <p:txBody>
          <a:bodyPr/>
          <a:lstStyle/>
          <a:p>
            <a:r>
              <a:rPr lang="en-AU" b="1" dirty="0" smtClean="0"/>
              <a:t>Transfer payments</a:t>
            </a:r>
          </a:p>
          <a:p>
            <a:pPr marL="895350">
              <a:buFont typeface="Arial" panose="020B0604020202020204" pitchFamily="34" charset="0"/>
              <a:buChar char="•"/>
            </a:pPr>
            <a:r>
              <a:rPr lang="en-AU" b="1" dirty="0"/>
              <a:t>	</a:t>
            </a:r>
            <a:r>
              <a:rPr lang="en-AU" dirty="0" smtClean="0"/>
              <a:t>Cash payments directly to people</a:t>
            </a:r>
          </a:p>
          <a:p>
            <a:pPr marL="895350">
              <a:buFont typeface="Arial" panose="020B0604020202020204" pitchFamily="34" charset="0"/>
              <a:buChar char="•"/>
            </a:pPr>
            <a:r>
              <a:rPr lang="en-AU" dirty="0" err="1" smtClean="0"/>
              <a:t>NewStart</a:t>
            </a:r>
            <a:r>
              <a:rPr lang="en-AU" dirty="0" smtClean="0"/>
              <a:t> allowance, Youth Allowance, </a:t>
            </a:r>
            <a:r>
              <a:rPr lang="en-AU" dirty="0" err="1" smtClean="0"/>
              <a:t>Austudy</a:t>
            </a:r>
            <a:endParaRPr lang="en-AU" dirty="0"/>
          </a:p>
          <a:p>
            <a:pPr marL="89535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1433513" indent="0"/>
            <a:r>
              <a:rPr lang="en-AU" b="1" dirty="0" smtClean="0"/>
              <a:t>Current</a:t>
            </a:r>
          </a:p>
          <a:p>
            <a:pPr marL="1433513" indent="0"/>
            <a:r>
              <a:rPr lang="en-AU" b="1" dirty="0" smtClean="0"/>
              <a:t>Capital </a:t>
            </a:r>
          </a:p>
          <a:p>
            <a:pPr marL="1433513" indent="0"/>
            <a:r>
              <a:rPr lang="en-AU" b="1" dirty="0" smtClean="0"/>
              <a:t>Transfers</a:t>
            </a:r>
          </a:p>
          <a:p>
            <a:endParaRPr lang="en-AU" b="1" dirty="0"/>
          </a:p>
        </p:txBody>
      </p:sp>
      <p:sp>
        <p:nvSpPr>
          <p:cNvPr id="4" name="Right Brace 3"/>
          <p:cNvSpPr/>
          <p:nvPr/>
        </p:nvSpPr>
        <p:spPr bwMode="auto">
          <a:xfrm>
            <a:off x="3599892" y="2845248"/>
            <a:ext cx="360040" cy="648072"/>
          </a:xfrm>
          <a:prstGeom prst="rightBrace">
            <a:avLst/>
          </a:prstGeom>
          <a:noFill/>
          <a:ln w="444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sx="1000" sy="1000" algn="ctr" rotWithShape="0">
              <a:srgbClr val="4D4D4D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ight Brace 4"/>
          <p:cNvSpPr/>
          <p:nvPr/>
        </p:nvSpPr>
        <p:spPr bwMode="auto">
          <a:xfrm>
            <a:off x="3599892" y="3673327"/>
            <a:ext cx="360040" cy="375391"/>
          </a:xfrm>
          <a:prstGeom prst="rightBrac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sx="1000" sy="1000" algn="ctr" rotWithShape="0">
              <a:srgbClr val="4D4D4D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284524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Counted in GDP as ‘G’ (C + I + </a:t>
            </a:r>
            <a:r>
              <a:rPr lang="en-AU" sz="2400" b="1" dirty="0" smtClean="0"/>
              <a:t>G</a:t>
            </a:r>
            <a:r>
              <a:rPr lang="en-AU" dirty="0" smtClean="0"/>
              <a:t> + (X – M)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4067944" y="360188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Not counted in GDP as no good or service was produced</a:t>
            </a:r>
            <a:endParaRPr lang="en-AU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394791"/>
      </p:ext>
    </p:extLst>
  </p:cSld>
  <p:clrMapOvr>
    <a:masterClrMapping/>
  </p:clrMapOvr>
  <p:transition advTm="510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Fiscal policy - classification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268760"/>
            <a:ext cx="8075613" cy="4525962"/>
          </a:xfrm>
        </p:spPr>
        <p:txBody>
          <a:bodyPr/>
          <a:lstStyle/>
          <a:p>
            <a:r>
              <a:rPr lang="en-AU" b="1" dirty="0" smtClean="0"/>
              <a:t>The budget</a:t>
            </a:r>
          </a:p>
          <a:p>
            <a:pPr marL="1168400">
              <a:buFont typeface="Arial" panose="020B0604020202020204" pitchFamily="34" charset="0"/>
              <a:buChar char="•"/>
            </a:pPr>
            <a:r>
              <a:rPr lang="en-AU" dirty="0"/>
              <a:t>r</a:t>
            </a:r>
            <a:r>
              <a:rPr lang="en-AU" dirty="0" smtClean="0"/>
              <a:t>evenues </a:t>
            </a:r>
            <a:r>
              <a:rPr lang="en-AU" sz="3600" b="1" dirty="0" smtClean="0">
                <a:solidFill>
                  <a:srgbClr val="00B050"/>
                </a:solidFill>
              </a:rPr>
              <a:t>&gt;</a:t>
            </a:r>
            <a:r>
              <a:rPr lang="en-AU" dirty="0" smtClean="0"/>
              <a:t> expenditures, </a:t>
            </a:r>
            <a:r>
              <a:rPr lang="en-A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budget surplus</a:t>
            </a:r>
          </a:p>
          <a:p>
            <a:pPr marL="1168400">
              <a:buFont typeface="Arial" panose="020B0604020202020204" pitchFamily="34" charset="0"/>
              <a:buChar char="•"/>
            </a:pPr>
            <a:r>
              <a:rPr lang="en-AU" dirty="0"/>
              <a:t>r</a:t>
            </a:r>
            <a:r>
              <a:rPr lang="en-AU" dirty="0" smtClean="0"/>
              <a:t>evenues </a:t>
            </a:r>
            <a:r>
              <a:rPr lang="en-AU" sz="3600" b="1" dirty="0" smtClean="0">
                <a:solidFill>
                  <a:srgbClr val="00B050"/>
                </a:solidFill>
              </a:rPr>
              <a:t>&lt;</a:t>
            </a:r>
            <a:r>
              <a:rPr lang="en-AU" dirty="0" smtClean="0"/>
              <a:t> expenditures, </a:t>
            </a:r>
            <a:r>
              <a:rPr lang="en-AU" b="1" dirty="0" smtClean="0">
                <a:solidFill>
                  <a:srgbClr val="FF0000"/>
                </a:solidFill>
              </a:rPr>
              <a:t>budget deficit</a:t>
            </a:r>
          </a:p>
          <a:p>
            <a:pPr marL="1168400">
              <a:buFont typeface="Arial" panose="020B0604020202020204" pitchFamily="34" charset="0"/>
              <a:buChar char="•"/>
            </a:pPr>
            <a:r>
              <a:rPr lang="en-AU" dirty="0"/>
              <a:t>r</a:t>
            </a:r>
            <a:r>
              <a:rPr lang="en-AU" dirty="0" smtClean="0"/>
              <a:t>evenues </a:t>
            </a:r>
            <a:r>
              <a:rPr lang="en-AU" sz="3600" b="1" dirty="0" smtClean="0">
                <a:solidFill>
                  <a:srgbClr val="00B050"/>
                </a:solidFill>
              </a:rPr>
              <a:t>=</a:t>
            </a:r>
            <a:r>
              <a:rPr lang="en-AU" dirty="0" smtClean="0"/>
              <a:t> expenditures,</a:t>
            </a:r>
            <a:r>
              <a:rPr lang="en-AU" b="1" dirty="0" smtClean="0">
                <a:solidFill>
                  <a:srgbClr val="FF0000"/>
                </a:solidFill>
              </a:rPr>
              <a:t> </a:t>
            </a:r>
            <a:r>
              <a:rPr lang="en-AU" b="1" dirty="0" smtClean="0">
                <a:solidFill>
                  <a:srgbClr val="7030A0"/>
                </a:solidFill>
              </a:rPr>
              <a:t>balanced budget</a:t>
            </a:r>
          </a:p>
          <a:p>
            <a:pPr marL="263525" indent="0"/>
            <a:endParaRPr lang="en-AU" b="1" dirty="0" smtClean="0">
              <a:solidFill>
                <a:srgbClr val="7030A0"/>
              </a:solidFill>
            </a:endParaRPr>
          </a:p>
          <a:p>
            <a:pPr marL="263525" indent="0"/>
            <a:r>
              <a:rPr lang="en-AU" b="1" dirty="0" smtClean="0">
                <a:solidFill>
                  <a:srgbClr val="FF0000"/>
                </a:solidFill>
              </a:rPr>
              <a:t>Budget deficit, </a:t>
            </a:r>
            <a:r>
              <a:rPr lang="en-AU" b="1" dirty="0" smtClean="0"/>
              <a:t>↑</a:t>
            </a:r>
            <a:r>
              <a:rPr lang="en-AU" b="1" dirty="0" smtClean="0">
                <a:solidFill>
                  <a:srgbClr val="7030A0"/>
                </a:solidFill>
              </a:rPr>
              <a:t> </a:t>
            </a:r>
            <a:r>
              <a:rPr lang="en-AU" dirty="0" smtClean="0"/>
              <a:t>government (public) debt</a:t>
            </a:r>
          </a:p>
          <a:p>
            <a:pPr marL="263525" indent="0"/>
            <a:r>
              <a:rPr lang="en-AU" dirty="0"/>
              <a:t>	</a:t>
            </a:r>
            <a:r>
              <a:rPr lang="en-AU" dirty="0" smtClean="0"/>
              <a:t>	</a:t>
            </a:r>
            <a:r>
              <a:rPr lang="en-AU" sz="2000" dirty="0" smtClean="0"/>
              <a:t>(governments must borrow to finance the shortfall)</a:t>
            </a:r>
          </a:p>
          <a:p>
            <a:pPr marL="263525" indent="0"/>
            <a:r>
              <a:rPr lang="en-A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Budget surplus</a:t>
            </a:r>
            <a:r>
              <a:rPr lang="en-AU" b="1" dirty="0" smtClean="0"/>
              <a:t>, </a:t>
            </a:r>
            <a:r>
              <a:rPr lang="en-AU" dirty="0" smtClean="0"/>
              <a:t>↓ government (public) debt</a:t>
            </a:r>
          </a:p>
          <a:p>
            <a:pPr marL="263525" indent="0"/>
            <a:r>
              <a:rPr lang="en-AU" sz="2000" dirty="0"/>
              <a:t>	</a:t>
            </a:r>
            <a:r>
              <a:rPr lang="en-AU" sz="2000" dirty="0" smtClean="0"/>
              <a:t>	(governments can use the surplus to repay debt)</a:t>
            </a:r>
            <a:endParaRPr lang="en-AU" sz="2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388681"/>
      </p:ext>
    </p:extLst>
  </p:cSld>
  <p:clrMapOvr>
    <a:masterClrMapping/>
  </p:clrMapOvr>
  <p:transition advTm="63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Fiscal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66863"/>
            <a:ext cx="8579743" cy="4525962"/>
          </a:xfrm>
        </p:spPr>
        <p:txBody>
          <a:bodyPr/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Definition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Purpose </a:t>
            </a:r>
            <a:r>
              <a:rPr lang="en-US" sz="2000" dirty="0" smtClean="0"/>
              <a:t>(demand-side management)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The Budget </a:t>
            </a:r>
            <a:r>
              <a:rPr lang="en-US" sz="2000" dirty="0" smtClean="0"/>
              <a:t>(</a:t>
            </a:r>
            <a:r>
              <a:rPr lang="en-US" sz="1800" dirty="0" smtClean="0"/>
              <a:t>source of revenue, types of spending, classification</a:t>
            </a:r>
            <a:r>
              <a:rPr lang="en-US" sz="2000" dirty="0" smtClean="0"/>
              <a:t>)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How it works</a:t>
            </a:r>
            <a:endParaRPr lang="en-US" sz="1800" b="1" dirty="0" smtClean="0"/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Evaluation of Fiscal Policy</a:t>
            </a:r>
            <a:endParaRPr lang="en-US" sz="1800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9643442"/>
      </p:ext>
    </p:extLst>
  </p:cSld>
  <p:clrMapOvr>
    <a:masterClrMapping/>
  </p:clrMapOvr>
  <p:transition advTm="283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Fiscal Policy - Definition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The spending and taxation plans of government.</a:t>
            </a:r>
            <a:endParaRPr lang="en-AU" dirty="0" smtClean="0"/>
          </a:p>
          <a:p>
            <a:pPr marL="0" indent="0"/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492896"/>
            <a:ext cx="3327400" cy="332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91589"/>
            <a:ext cx="2808312" cy="373001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46981"/>
      </p:ext>
    </p:extLst>
  </p:cSld>
  <p:clrMapOvr>
    <a:masterClrMapping/>
  </p:clrMapOvr>
  <p:transition advTm="129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Fiscal Policy - Purpose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052736"/>
            <a:ext cx="8075613" cy="45259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 smtClean="0"/>
              <a:t>A demand-side policy</a:t>
            </a:r>
          </a:p>
          <a:p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 smtClean="0"/>
              <a:t>Shifts the AD curve </a:t>
            </a:r>
            <a:r>
              <a:rPr lang="en-AU" sz="2000" dirty="0" smtClean="0"/>
              <a:t>(G is a component of AD)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pPr marL="0" indent="0"/>
            <a:r>
              <a:rPr lang="en-AU" b="1" dirty="0" smtClean="0"/>
              <a:t>Draw two AD-AS diagrams, one indicating an inflationary gap, one indicating an unemployment gap</a:t>
            </a:r>
            <a:endParaRPr lang="en-AU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2186"/>
      </p:ext>
    </p:extLst>
  </p:cSld>
  <p:clrMapOvr>
    <a:masterClrMapping/>
  </p:clrMapOvr>
  <p:transition advTm="300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Fiscal Policy - Purpose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91852" y="1052736"/>
            <a:ext cx="8075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AU" b="1" kern="0" smtClean="0"/>
              <a:t>Inflationary gap</a:t>
            </a:r>
          </a:p>
          <a:p>
            <a:endParaRPr lang="en-AU" kern="0" smtClean="0"/>
          </a:p>
          <a:p>
            <a:endParaRPr lang="en-AU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611309"/>
            <a:ext cx="5595004" cy="4049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6136" y="1746056"/>
            <a:ext cx="31683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Too much demand in the economy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Huge demand for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Employment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Upwards pressure on prices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Output beyond the full employment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226115"/>
      </p:ext>
    </p:extLst>
  </p:cSld>
  <p:clrMapOvr>
    <a:masterClrMapping/>
  </p:clrMapOvr>
  <p:transition advTm="24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Fiscal Policy - Purpose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91852" y="1052736"/>
            <a:ext cx="8075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AU" b="1" kern="0" smtClean="0"/>
              <a:t>Recessionary gap</a:t>
            </a:r>
          </a:p>
          <a:p>
            <a:endParaRPr lang="en-AU" kern="0" smtClean="0"/>
          </a:p>
          <a:p>
            <a:endParaRPr lang="en-AU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3253" y="1844824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Not enough demand in the economy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Not worthwhile to produce at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Unemployment less than natural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498" y="1717745"/>
            <a:ext cx="5761043" cy="427675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256098"/>
      </p:ext>
    </p:extLst>
  </p:cSld>
  <p:clrMapOvr>
    <a:masterClrMapping/>
  </p:clrMapOvr>
  <p:transition advTm="148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Fiscal Policy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484784"/>
            <a:ext cx="8075613" cy="4525962"/>
          </a:xfrm>
        </p:spPr>
        <p:txBody>
          <a:bodyPr/>
          <a:lstStyle/>
          <a:p>
            <a:pPr marL="0" indent="0"/>
            <a:r>
              <a:rPr lang="en-US" dirty="0" smtClean="0"/>
              <a:t>Fiscal policy is the government’s spending plans, so where does the money come from?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 smtClean="0"/>
              <a:t>			</a:t>
            </a:r>
            <a:r>
              <a:rPr lang="en-US" b="1" dirty="0" smtClean="0"/>
              <a:t>Brainstorm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62945"/>
            <a:ext cx="3275968" cy="216024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022574"/>
      </p:ext>
    </p:extLst>
  </p:cSld>
  <p:clrMapOvr>
    <a:masterClrMapping/>
  </p:clrMapOvr>
  <p:transition advTm="203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Fiscal Policy – where does the money come from?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196752"/>
            <a:ext cx="8075613" cy="4525962"/>
          </a:xfrm>
        </p:spPr>
        <p:txBody>
          <a:bodyPr/>
          <a:lstStyle/>
          <a:p>
            <a:r>
              <a:rPr lang="en-US" b="1" dirty="0" smtClean="0"/>
              <a:t>Taxes</a:t>
            </a:r>
          </a:p>
          <a:p>
            <a:r>
              <a:rPr lang="en-US" b="1" dirty="0"/>
              <a:t>	</a:t>
            </a:r>
            <a:r>
              <a:rPr lang="en-US" dirty="0" smtClean="0"/>
              <a:t>Direct </a:t>
            </a:r>
          </a:p>
          <a:p>
            <a:pPr marL="1433513">
              <a:buFont typeface="Arial" panose="020B0604020202020204" pitchFamily="34" charset="0"/>
              <a:buChar char="•"/>
            </a:pPr>
            <a:r>
              <a:rPr lang="en-US" dirty="0" smtClean="0"/>
              <a:t>Personal income tax</a:t>
            </a:r>
          </a:p>
          <a:p>
            <a:pPr marL="1433513">
              <a:buFont typeface="Arial" panose="020B0604020202020204" pitchFamily="34" charset="0"/>
              <a:buChar char="•"/>
            </a:pPr>
            <a:r>
              <a:rPr lang="en-US" dirty="0" smtClean="0"/>
              <a:t>Corporate tax</a:t>
            </a:r>
          </a:p>
          <a:p>
            <a:pPr marL="1433513">
              <a:buFont typeface="Arial" panose="020B0604020202020204" pitchFamily="34" charset="0"/>
              <a:buChar char="•"/>
            </a:pPr>
            <a:r>
              <a:rPr lang="en-US" dirty="0" smtClean="0"/>
              <a:t>Wealth taxes</a:t>
            </a:r>
            <a:endParaRPr lang="en-AU" dirty="0" smtClean="0"/>
          </a:p>
          <a:p>
            <a:pPr marL="1168400" indent="-809625"/>
            <a:r>
              <a:rPr lang="en-US" b="1" dirty="0" smtClean="0"/>
              <a:t>	</a:t>
            </a:r>
          </a:p>
          <a:p>
            <a:pPr marL="1168400" indent="-809625"/>
            <a:endParaRPr lang="en-US" b="1" dirty="0"/>
          </a:p>
          <a:p>
            <a:pPr marL="1168400" indent="-809625"/>
            <a:r>
              <a:rPr lang="en-US" dirty="0" smtClean="0"/>
              <a:t>Indirect</a:t>
            </a:r>
          </a:p>
          <a:p>
            <a:pPr marL="1527175" indent="-357188">
              <a:buFont typeface="Arial" panose="020B0604020202020204" pitchFamily="34" charset="0"/>
              <a:buChar char="•"/>
            </a:pPr>
            <a:r>
              <a:rPr lang="en-US" dirty="0" smtClean="0"/>
              <a:t>Excises </a:t>
            </a:r>
          </a:p>
          <a:p>
            <a:pPr marL="1527175">
              <a:buFont typeface="Arial" panose="020B0604020202020204" pitchFamily="34" charset="0"/>
              <a:buChar char="•"/>
            </a:pPr>
            <a:r>
              <a:rPr lang="en-US" dirty="0" smtClean="0"/>
              <a:t>GST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00239"/>
            <a:ext cx="1826520" cy="1368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72458"/>
            <a:ext cx="2416959" cy="1423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306" y="1083502"/>
            <a:ext cx="1738883" cy="1738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293096"/>
            <a:ext cx="1749258" cy="1039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86053"/>
            <a:ext cx="1735279" cy="1246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33" y="4293096"/>
            <a:ext cx="1692399" cy="889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18" y="5589240"/>
            <a:ext cx="1909971" cy="107604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467687"/>
      </p:ext>
    </p:extLst>
  </p:cSld>
  <p:clrMapOvr>
    <a:masterClrMapping/>
  </p:clrMapOvr>
  <p:transition advTm="874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Fiscal Policy – where does the money come from?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052736"/>
            <a:ext cx="8075613" cy="4525962"/>
          </a:xfrm>
        </p:spPr>
        <p:txBody>
          <a:bodyPr/>
          <a:lstStyle/>
          <a:p>
            <a:r>
              <a:rPr lang="en-US" b="1" dirty="0" smtClean="0"/>
              <a:t>Government-owned enterprises</a:t>
            </a:r>
          </a:p>
          <a:p>
            <a:r>
              <a:rPr lang="en-US" b="1" dirty="0"/>
              <a:t>	</a:t>
            </a:r>
            <a:r>
              <a:rPr lang="en-US" dirty="0" smtClean="0"/>
              <a:t>Governments provide public goods but also some user-pays goods and services.</a:t>
            </a:r>
          </a:p>
          <a:p>
            <a:pPr lvl="2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Utilities (water, electricity, gas)</a:t>
            </a:r>
          </a:p>
          <a:p>
            <a:pPr lvl="3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(decreasingly so in Australia)</a:t>
            </a:r>
          </a:p>
          <a:p>
            <a:pPr lvl="2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Transport (rail, bus)</a:t>
            </a:r>
          </a:p>
          <a:p>
            <a:pPr lvl="2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Telecommunications</a:t>
            </a:r>
          </a:p>
          <a:p>
            <a:pPr lvl="2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Post</a:t>
            </a:r>
          </a:p>
          <a:p>
            <a:pPr lvl="2"/>
            <a:endParaRPr lang="en-A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67" y="2053895"/>
            <a:ext cx="2309222" cy="1296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190106"/>
            <a:ext cx="3810000" cy="100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914" y="3508865"/>
            <a:ext cx="2160043" cy="1455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54945"/>
            <a:ext cx="2452116" cy="125577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6150439"/>
      </p:ext>
    </p:extLst>
  </p:cSld>
  <p:clrMapOvr>
    <a:masterClrMapping/>
  </p:clrMapOvr>
  <p:transition advTm="888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2|5.4|8.9|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9.7|12.5|7.2|14.6|2.3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9.8|0.5|0.5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5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3.5|8.6|28.4|0.9|10.3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19.2|7.8|15.3|1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9.2|3.1|5.2|5.8|1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5|6.4|6.4|9|4.8|8.3|5.6|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3|15.6|2.2|11.6|1.5"/>
</p:tagLst>
</file>

<file path=ppt/theme/theme1.xml><?xml version="1.0" encoding="utf-8"?>
<a:theme xmlns:a="http://schemas.openxmlformats.org/drawingml/2006/main" name="m62-black-currency">
  <a:themeElements>
    <a:clrScheme name="">
      <a:dk1>
        <a:srgbClr val="000032"/>
      </a:dk1>
      <a:lt1>
        <a:srgbClr val="FFFFFF"/>
      </a:lt1>
      <a:dk2>
        <a:srgbClr val="000000"/>
      </a:dk2>
      <a:lt2>
        <a:srgbClr val="CEF3FE"/>
      </a:lt2>
      <a:accent1>
        <a:srgbClr val="003366"/>
      </a:accent1>
      <a:accent2>
        <a:srgbClr val="4C5E86"/>
      </a:accent2>
      <a:accent3>
        <a:srgbClr val="FFFFFF"/>
      </a:accent3>
      <a:accent4>
        <a:srgbClr val="000029"/>
      </a:accent4>
      <a:accent5>
        <a:srgbClr val="AAADB8"/>
      </a:accent5>
      <a:accent6>
        <a:srgbClr val="445479"/>
      </a:accent6>
      <a:hlink>
        <a:srgbClr val="B4D3E2"/>
      </a:hlink>
      <a:folHlink>
        <a:srgbClr val="000000"/>
      </a:folHlink>
    </a:clrScheme>
    <a:fontScheme name="m62-black-currenc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62-black-currenc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3">
        <a:dk1>
          <a:srgbClr val="FFFFFF"/>
        </a:dk1>
        <a:lt1>
          <a:srgbClr val="FFFFFF"/>
        </a:lt1>
        <a:dk2>
          <a:srgbClr val="000000"/>
        </a:dk2>
        <a:lt2>
          <a:srgbClr val="808080"/>
        </a:lt2>
        <a:accent1>
          <a:srgbClr val="AE1616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D191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black-currency 15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black-currency 16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2">
  <a:themeElements>
    <a:clrScheme name="">
      <a:dk1>
        <a:srgbClr val="000032"/>
      </a:dk1>
      <a:lt1>
        <a:srgbClr val="FFFFFF"/>
      </a:lt1>
      <a:dk2>
        <a:srgbClr val="000000"/>
      </a:dk2>
      <a:lt2>
        <a:srgbClr val="CEF3FE"/>
      </a:lt2>
      <a:accent1>
        <a:srgbClr val="003366"/>
      </a:accent1>
      <a:accent2>
        <a:srgbClr val="4C5E86"/>
      </a:accent2>
      <a:accent3>
        <a:srgbClr val="FFFFFF"/>
      </a:accent3>
      <a:accent4>
        <a:srgbClr val="000029"/>
      </a:accent4>
      <a:accent5>
        <a:srgbClr val="AAADB8"/>
      </a:accent5>
      <a:accent6>
        <a:srgbClr val="445479"/>
      </a:accent6>
      <a:hlink>
        <a:srgbClr val="B4D3E2"/>
      </a:hlink>
      <a:folHlink>
        <a:srgbClr val="000000"/>
      </a:folHlink>
    </a:clrScheme>
    <a:fontScheme name="3_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3">
        <a:dk1>
          <a:srgbClr val="FFFFFF"/>
        </a:dk1>
        <a:lt1>
          <a:srgbClr val="FFFFFF"/>
        </a:lt1>
        <a:dk2>
          <a:srgbClr val="000000"/>
        </a:dk2>
        <a:lt2>
          <a:srgbClr val="808080"/>
        </a:lt2>
        <a:accent1>
          <a:srgbClr val="AE1616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D191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2 15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2 16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2">
  <a:themeElements>
    <a:clrScheme name="">
      <a:dk1>
        <a:srgbClr val="000032"/>
      </a:dk1>
      <a:lt1>
        <a:srgbClr val="FFFFFF"/>
      </a:lt1>
      <a:dk2>
        <a:srgbClr val="000000"/>
      </a:dk2>
      <a:lt2>
        <a:srgbClr val="CEF3FE"/>
      </a:lt2>
      <a:accent1>
        <a:srgbClr val="003366"/>
      </a:accent1>
      <a:accent2>
        <a:srgbClr val="4C5E86"/>
      </a:accent2>
      <a:accent3>
        <a:srgbClr val="FFFFFF"/>
      </a:accent3>
      <a:accent4>
        <a:srgbClr val="000029"/>
      </a:accent4>
      <a:accent5>
        <a:srgbClr val="AAADB8"/>
      </a:accent5>
      <a:accent6>
        <a:srgbClr val="445479"/>
      </a:accent6>
      <a:hlink>
        <a:srgbClr val="B4D3E2"/>
      </a:hlink>
      <a:folHlink>
        <a:srgbClr val="000000"/>
      </a:folHlink>
    </a:clrScheme>
    <a:fontScheme name="2_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3">
        <a:dk1>
          <a:srgbClr val="FFFFFF"/>
        </a:dk1>
        <a:lt1>
          <a:srgbClr val="FFFFFF"/>
        </a:lt1>
        <a:dk2>
          <a:srgbClr val="000000"/>
        </a:dk2>
        <a:lt2>
          <a:srgbClr val="808080"/>
        </a:lt2>
        <a:accent1>
          <a:srgbClr val="AE1616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D191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ABAB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2 15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2 16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It’s not the design of your template">
  <a:themeElements>
    <a:clrScheme name="1_It’s not the design of your 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135971"/>
      </a:hlink>
      <a:folHlink>
        <a:srgbClr val="99CC00"/>
      </a:folHlink>
    </a:clrScheme>
    <a:fontScheme name="1_It’s not the design of your template">
      <a:majorFont>
        <a:latin typeface="Neo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4D4D4D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It’s not the design of you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135971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m62-black-currency</Template>
  <TotalTime>14104</TotalTime>
  <Words>340</Words>
  <Application>Microsoft Office PowerPoint</Application>
  <PresentationFormat>On-screen Show (4:3)</PresentationFormat>
  <Paragraphs>95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Neo Sans</vt:lpstr>
      <vt:lpstr>m62-black-currency</vt:lpstr>
      <vt:lpstr>3_2</vt:lpstr>
      <vt:lpstr>2_2</vt:lpstr>
      <vt:lpstr>1_It’s not the design of your template</vt:lpstr>
      <vt:lpstr>Fiscal Policy</vt:lpstr>
      <vt:lpstr>Fiscal Policy</vt:lpstr>
      <vt:lpstr>Fiscal Policy - Definition</vt:lpstr>
      <vt:lpstr>Fiscal Policy - Purpose</vt:lpstr>
      <vt:lpstr>Fiscal Policy - Purpose</vt:lpstr>
      <vt:lpstr>Fiscal Policy - Purpose</vt:lpstr>
      <vt:lpstr>Fiscal Policy</vt:lpstr>
      <vt:lpstr>Fiscal Policy – where does the money come from?</vt:lpstr>
      <vt:lpstr>Fiscal Policy – where does the money come from?</vt:lpstr>
      <vt:lpstr>Fiscal Policy – where does the money come from?</vt:lpstr>
      <vt:lpstr>Fiscal Policy – where does the money come from</vt:lpstr>
      <vt:lpstr>Fiscal Policy – Types of government expenditures</vt:lpstr>
      <vt:lpstr>Fiscal policy – Types of government expenditures</vt:lpstr>
      <vt:lpstr>Fiscal policy - classification</vt:lpstr>
    </vt:vector>
  </TitlesOfParts>
  <Company>The University of Adelaide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MIC2307-16</dc:subject>
  <dc:creator>a1077144</dc:creator>
  <cp:lastModifiedBy>Richard BAUM</cp:lastModifiedBy>
  <cp:revision>244</cp:revision>
  <dcterms:created xsi:type="dcterms:W3CDTF">2013-11-05T23:10:43Z</dcterms:created>
  <dcterms:modified xsi:type="dcterms:W3CDTF">2015-08-02T10:27:20Z</dcterms:modified>
</cp:coreProperties>
</file>