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4"/>
  </p:notesMasterIdLst>
  <p:handoutMasterIdLst>
    <p:handoutMasterId r:id="rId35"/>
  </p:handoutMasterIdLst>
  <p:sldIdLst>
    <p:sldId id="259" r:id="rId5"/>
    <p:sldId id="356" r:id="rId6"/>
    <p:sldId id="444" r:id="rId7"/>
    <p:sldId id="445" r:id="rId8"/>
    <p:sldId id="447" r:id="rId9"/>
    <p:sldId id="446" r:id="rId10"/>
    <p:sldId id="449" r:id="rId11"/>
    <p:sldId id="450" r:id="rId12"/>
    <p:sldId id="451" r:id="rId13"/>
    <p:sldId id="453" r:id="rId14"/>
    <p:sldId id="454" r:id="rId15"/>
    <p:sldId id="456" r:id="rId16"/>
    <p:sldId id="458" r:id="rId17"/>
    <p:sldId id="457" r:id="rId18"/>
    <p:sldId id="448" r:id="rId19"/>
    <p:sldId id="452" r:id="rId20"/>
    <p:sldId id="455" r:id="rId21"/>
    <p:sldId id="461" r:id="rId22"/>
    <p:sldId id="459" r:id="rId23"/>
    <p:sldId id="462" r:id="rId24"/>
    <p:sldId id="463" r:id="rId25"/>
    <p:sldId id="464" r:id="rId26"/>
    <p:sldId id="465" r:id="rId27"/>
    <p:sldId id="460" r:id="rId28"/>
    <p:sldId id="466" r:id="rId29"/>
    <p:sldId id="467" r:id="rId30"/>
    <p:sldId id="468" r:id="rId31"/>
    <p:sldId id="469" r:id="rId32"/>
    <p:sldId id="470" r:id="rId33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Fiscal Policy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2.4</a:t>
            </a:r>
            <a:endParaRPr lang="en-US" sz="32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8" y="1556987"/>
            <a:ext cx="6973143" cy="3913958"/>
          </a:xfrm>
          <a:prstGeom prst="rect">
            <a:avLst/>
          </a:prstGeom>
        </p:spPr>
      </p:pic>
    </p:spTree>
  </p:cSld>
  <p:clrMapOvr>
    <a:masterClrMapping/>
  </p:clrMapOvr>
  <p:transition advTm="1308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8075613" cy="4525962"/>
          </a:xfrm>
        </p:spPr>
        <p:txBody>
          <a:bodyPr/>
          <a:lstStyle/>
          <a:p>
            <a:r>
              <a:rPr lang="en-AU" dirty="0" smtClean="0"/>
              <a:t>Predominantly a demand-side policy, but can affect supply</a:t>
            </a:r>
          </a:p>
          <a:p>
            <a:endParaRPr lang="en-AU" sz="1200" b="1" dirty="0"/>
          </a:p>
          <a:p>
            <a:r>
              <a:rPr lang="en-AU" b="1" dirty="0" smtClean="0"/>
              <a:t>Impact on potential output</a:t>
            </a:r>
          </a:p>
          <a:p>
            <a:endParaRPr lang="en-AU" sz="1000" b="1" dirty="0"/>
          </a:p>
          <a:p>
            <a:r>
              <a:rPr lang="en-AU" u="sng" dirty="0" smtClean="0"/>
              <a:t>Indirect impacts</a:t>
            </a:r>
          </a:p>
          <a:p>
            <a:r>
              <a:rPr lang="en-AU" dirty="0" smtClean="0"/>
              <a:t>	Fiscal policy is used to lessen short-term fluctuations.  A more stable economy inspires confidence for investment in technology and capital goods.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987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Impact on potential output</a:t>
            </a:r>
          </a:p>
          <a:p>
            <a:endParaRPr lang="en-AU" b="1" dirty="0"/>
          </a:p>
          <a:p>
            <a:r>
              <a:rPr lang="en-AU" u="sng" dirty="0" smtClean="0"/>
              <a:t>Direct impacts</a:t>
            </a:r>
          </a:p>
          <a:p>
            <a:r>
              <a:rPr lang="en-AU" dirty="0"/>
              <a:t>	</a:t>
            </a:r>
            <a:r>
              <a:rPr lang="en-AU" dirty="0" smtClean="0"/>
              <a:t>- Government money allocated to infrastructure and research &amp; development</a:t>
            </a:r>
          </a:p>
          <a:p>
            <a:endParaRPr lang="en-AU" dirty="0"/>
          </a:p>
          <a:p>
            <a:r>
              <a:rPr lang="en-AU" dirty="0" smtClean="0"/>
              <a:t>	- Government money to invest in human capital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187220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82" y="44899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7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Impact on potential output</a:t>
            </a:r>
          </a:p>
          <a:p>
            <a:endParaRPr lang="en-AU" b="1" dirty="0"/>
          </a:p>
          <a:p>
            <a:r>
              <a:rPr lang="en-AU" u="sng" dirty="0" smtClean="0"/>
              <a:t>Direct impacts</a:t>
            </a:r>
          </a:p>
          <a:p>
            <a:r>
              <a:rPr lang="en-AU" dirty="0"/>
              <a:t>	</a:t>
            </a:r>
            <a:r>
              <a:rPr lang="en-AU" dirty="0" smtClean="0"/>
              <a:t>- Lower business taxes to encourage investment in research and development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476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763688" y="1879830"/>
            <a:ext cx="17756" cy="35333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763688" y="5421399"/>
            <a:ext cx="5308847" cy="238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4088" y="5579933"/>
            <a:ext cx="11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471618" y="540507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1141" y="1556664"/>
            <a:ext cx="102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level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72369" y="2998416"/>
            <a:ext cx="1954345" cy="17365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1556" y="2998416"/>
            <a:ext cx="1905655" cy="16309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3914" y="5464886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822052" y="3797093"/>
            <a:ext cx="3646094" cy="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5018" y="3612427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 smtClean="0"/>
              <a:t>e</a:t>
            </a:r>
            <a:endParaRPr lang="en-AU" baseline="-25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13773" y="2202995"/>
            <a:ext cx="14086" cy="32333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34871" y="2986220"/>
            <a:ext cx="1954345" cy="1736538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4058" y="2986220"/>
            <a:ext cx="1905655" cy="1630965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68146" y="2202995"/>
            <a:ext cx="13396" cy="3233371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61401" y="5446562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 smtClean="0"/>
              <a:t>e1</a:t>
            </a:r>
            <a:endParaRPr lang="en-AU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99871" y="4668204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115202" y="1794840"/>
            <a:ext cx="9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</a:t>
            </a:r>
            <a:r>
              <a:rPr lang="en-AU" dirty="0" smtClean="0"/>
              <a:t>RAS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079609" y="1812674"/>
            <a:ext cx="90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LRAS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40043" y="2572496"/>
            <a:ext cx="93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99352" y="4629381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1004576"/>
            <a:ext cx="235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Both Demand and Supply Increase</a:t>
            </a:r>
          </a:p>
        </p:txBody>
      </p:sp>
    </p:spTree>
    <p:extLst>
      <p:ext uri="{BB962C8B-B14F-4D97-AF65-F5344CB8AC3E}">
        <p14:creationId xmlns:p14="http://schemas.microsoft.com/office/powerpoint/2010/main" val="2695218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71600" y="1566863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959456" y="5951811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0614" y="5943554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79530" y="593548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534" y="1299741"/>
            <a:ext cx="8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50551" y="2917977"/>
            <a:ext cx="2339693" cy="22633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90244" y="1284376"/>
            <a:ext cx="310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r>
              <a:rPr lang="en-AU" baseline="-25000" dirty="0" smtClean="0"/>
              <a:t>2</a:t>
            </a:r>
            <a:endParaRPr lang="en-AU" baseline="-25000" dirty="0"/>
          </a:p>
        </p:txBody>
      </p:sp>
      <p:sp>
        <p:nvSpPr>
          <p:cNvPr id="11" name="Arc 10"/>
          <p:cNvSpPr/>
          <p:nvPr/>
        </p:nvSpPr>
        <p:spPr>
          <a:xfrm>
            <a:off x="2054490" y="3095456"/>
            <a:ext cx="3941997" cy="3535356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956292" y="4863134"/>
            <a:ext cx="3447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79449" y="1681563"/>
            <a:ext cx="0" cy="1402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843886" y="3106819"/>
            <a:ext cx="3941997" cy="3535356"/>
          </a:xfrm>
          <a:prstGeom prst="arc">
            <a:avLst/>
          </a:prstGeom>
          <a:ln w="38100">
            <a:solidFill>
              <a:srgbClr val="0070C0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45688" y="4874497"/>
            <a:ext cx="344724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68845" y="1692926"/>
            <a:ext cx="0" cy="14025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3658" y="1245475"/>
            <a:ext cx="77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01874" y="4717458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013111" y="2705487"/>
            <a:ext cx="2048510" cy="2011971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5988" y="5324180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557561" y="4109188"/>
            <a:ext cx="10160" cy="1854098"/>
          </a:xfrm>
          <a:prstGeom prst="line">
            <a:avLst/>
          </a:prstGeom>
          <a:ln w="444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88888" y="6029642"/>
            <a:ext cx="5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Yf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41" y="4109188"/>
            <a:ext cx="0" cy="1881261"/>
          </a:xfrm>
          <a:prstGeom prst="line">
            <a:avLst/>
          </a:prstGeom>
          <a:ln w="444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61247" y="6029642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Yf</a:t>
            </a:r>
            <a:r>
              <a:rPr lang="en-AU" baseline="-25000" dirty="0" smtClean="0"/>
              <a:t>2</a:t>
            </a:r>
            <a:endParaRPr lang="en-AU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990614" y="702911"/>
            <a:ext cx="235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Both Demand and Supply Increase</a:t>
            </a:r>
          </a:p>
        </p:txBody>
      </p:sp>
    </p:spTree>
    <p:extLst>
      <p:ext uri="{BB962C8B-B14F-4D97-AF65-F5344CB8AC3E}">
        <p14:creationId xmlns:p14="http://schemas.microsoft.com/office/powerpoint/2010/main" val="264627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Automatic stabilisers</a:t>
            </a:r>
          </a:p>
          <a:p>
            <a:pPr marL="0" indent="0"/>
            <a:r>
              <a:rPr lang="en-AU" dirty="0" smtClean="0"/>
              <a:t>Factors that help stabilise the economy without the government having to pull any policy levers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Unemployment benefits</a:t>
            </a:r>
          </a:p>
          <a:p>
            <a:pPr marL="0" indent="0"/>
            <a:r>
              <a:rPr lang="en-AU" dirty="0" smtClean="0"/>
              <a:t>As ↓AD, ↓ production, ↓ real GDP, ↓ employment, ↓ C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	</a:t>
            </a:r>
            <a:r>
              <a:rPr lang="en-AU" b="1" dirty="0" smtClean="0"/>
              <a:t>BUT</a:t>
            </a:r>
            <a:endParaRPr lang="en-AU" dirty="0" smtClean="0"/>
          </a:p>
          <a:p>
            <a:pPr marL="0" indent="0"/>
            <a:r>
              <a:rPr lang="en-AU" dirty="0" smtClean="0"/>
              <a:t>↑ unemployment benefits, lessens impact of ↓ C</a:t>
            </a:r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579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Automatic stabilisers</a:t>
            </a:r>
          </a:p>
          <a:p>
            <a:pPr marL="0" indent="0"/>
            <a:r>
              <a:rPr lang="en-AU" dirty="0" smtClean="0"/>
              <a:t>Factors that help stabilise the economy without the government having to pull any policy levers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Progressive income taxes</a:t>
            </a:r>
          </a:p>
          <a:p>
            <a:pPr marL="0" indent="0"/>
            <a:r>
              <a:rPr lang="en-AU" dirty="0" smtClean="0"/>
              <a:t>As ↑AD, ↑ tax revenues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disposable income does not ↑ as much as ↑Y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Progressive taxes automatically stabilise growth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013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Strengths</a:t>
            </a:r>
          </a:p>
          <a:p>
            <a:endParaRPr lang="en-AU" b="1" dirty="0"/>
          </a:p>
          <a:p>
            <a:r>
              <a:rPr lang="en-AU" u="sng" dirty="0" smtClean="0"/>
              <a:t>Recession busting</a:t>
            </a:r>
          </a:p>
          <a:p>
            <a:pPr marL="0" indent="0"/>
            <a:r>
              <a:rPr lang="en-AU" dirty="0" smtClean="0"/>
              <a:t>Low AD can keep economies in recession due to sticky wages and prices</a:t>
            </a:r>
          </a:p>
          <a:p>
            <a:pPr marL="0" indent="0"/>
            <a:endParaRPr lang="en-AU" dirty="0" smtClean="0"/>
          </a:p>
          <a:p>
            <a:pPr marL="0" indent="0"/>
            <a:r>
              <a:rPr lang="en-AU" dirty="0" smtClean="0"/>
              <a:t>↑ G and/or ↓ T required to ↑ AD</a:t>
            </a:r>
            <a:endParaRPr lang="en-AU" dirty="0"/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With the aid of a diagram, explain how Monetarist/New Classical economists believe an unemployment gap is eliminated 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440160" cy="22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Strengths</a:t>
            </a:r>
          </a:p>
          <a:p>
            <a:endParaRPr lang="en-AU" b="1" dirty="0"/>
          </a:p>
          <a:p>
            <a:r>
              <a:rPr lang="en-AU" u="sng" dirty="0" smtClean="0"/>
              <a:t>Deals with demand-pull inflation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When the price level rises too rapidly, contractionary fiscal policy can keep inflation manageable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What is the Reserve Bank of Australia’s stated inflation target?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91347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Strengths</a:t>
            </a:r>
          </a:p>
          <a:p>
            <a:endParaRPr lang="en-AU" sz="1000" b="1" dirty="0"/>
          </a:p>
          <a:p>
            <a:r>
              <a:rPr lang="en-AU" u="sng" dirty="0" smtClean="0"/>
              <a:t>Specificity</a:t>
            </a:r>
          </a:p>
          <a:p>
            <a:endParaRPr lang="en-AU" sz="1100" u="sng" dirty="0"/>
          </a:p>
          <a:p>
            <a:r>
              <a:rPr lang="en-AU" dirty="0" smtClean="0"/>
              <a:t>Can target specific areas of the economy.</a:t>
            </a:r>
          </a:p>
          <a:p>
            <a:endParaRPr lang="en-AU" dirty="0"/>
          </a:p>
          <a:p>
            <a:r>
              <a:rPr lang="en-AU" dirty="0" smtClean="0"/>
              <a:t>e.g. Can raise taxes on certain products/sectors, rather than economy wide.</a:t>
            </a:r>
          </a:p>
          <a:p>
            <a:endParaRPr lang="en-AU" dirty="0"/>
          </a:p>
          <a:p>
            <a:r>
              <a:rPr lang="en-AU" dirty="0" smtClean="0"/>
              <a:t>	   Can amend spending on certain				sectors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24" y="3664173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440160" cy="144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50" y="5085184"/>
            <a:ext cx="19226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0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Definition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Purpose </a:t>
            </a:r>
            <a:r>
              <a:rPr lang="en-US" sz="2000" dirty="0" smtClean="0"/>
              <a:t>(demand-side management)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The Budget </a:t>
            </a:r>
            <a:r>
              <a:rPr lang="en-US" sz="2000" dirty="0" smtClean="0"/>
              <a:t>(</a:t>
            </a:r>
            <a:r>
              <a:rPr lang="en-US" sz="1800" dirty="0" smtClean="0"/>
              <a:t>source of revenue, types of spending, classification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/>
              <a:t>How it works</a:t>
            </a:r>
            <a:endParaRPr lang="en-US" sz="1800" b="1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/>
              <a:t>Evaluation of Fiscal Policy</a:t>
            </a:r>
            <a:endParaRPr lang="en-US" sz="1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 advTm="283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Strengths</a:t>
            </a:r>
          </a:p>
          <a:p>
            <a:endParaRPr lang="en-AU" b="1" dirty="0"/>
          </a:p>
          <a:p>
            <a:r>
              <a:rPr lang="en-AU" u="sng" dirty="0" smtClean="0"/>
              <a:t>Directly affects AD</a:t>
            </a:r>
          </a:p>
          <a:p>
            <a:r>
              <a:rPr lang="en-AU" b="1" dirty="0" smtClean="0"/>
              <a:t>↑ </a:t>
            </a:r>
            <a:r>
              <a:rPr lang="en-AU" dirty="0" smtClean="0"/>
              <a:t>G, ↑ AD, ceteris paribus</a:t>
            </a:r>
          </a:p>
          <a:p>
            <a:r>
              <a:rPr lang="en-AU" b="1" dirty="0" smtClean="0"/>
              <a:t>↓ </a:t>
            </a:r>
            <a:r>
              <a:rPr lang="en-AU" dirty="0" smtClean="0"/>
              <a:t>G, ↓ AD, ceteris paribus</a:t>
            </a:r>
          </a:p>
          <a:p>
            <a:endParaRPr lang="en-AU" b="1" dirty="0"/>
          </a:p>
          <a:p>
            <a:r>
              <a:rPr lang="en-AU" u="sng" dirty="0" smtClean="0"/>
              <a:t>Can shift potential output</a:t>
            </a:r>
          </a:p>
          <a:p>
            <a:endParaRPr lang="en-AU" b="1" u="sng" dirty="0"/>
          </a:p>
        </p:txBody>
      </p:sp>
    </p:spTree>
    <p:extLst>
      <p:ext uri="{BB962C8B-B14F-4D97-AF65-F5344CB8AC3E}">
        <p14:creationId xmlns:p14="http://schemas.microsoft.com/office/powerpoint/2010/main" val="2146725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dirty="0"/>
          </a:p>
          <a:p>
            <a:r>
              <a:rPr lang="en-AU" u="sng" dirty="0" smtClean="0"/>
              <a:t>The multiplier effect</a:t>
            </a:r>
          </a:p>
          <a:p>
            <a:pPr marL="0" indent="0"/>
            <a:r>
              <a:rPr lang="en-AU" dirty="0" smtClean="0"/>
              <a:t>It can be difficult to know the Keynesian multiplier when implementing policy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65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74168"/>
            <a:ext cx="7992888" cy="329289"/>
          </a:xfrm>
        </p:spPr>
        <p:txBody>
          <a:bodyPr/>
          <a:lstStyle/>
          <a:p>
            <a:r>
              <a:rPr lang="en-AU" dirty="0" smtClean="0"/>
              <a:t>How much should the government spend to reach </a:t>
            </a:r>
            <a:r>
              <a:rPr lang="en-AU" dirty="0" err="1" smtClean="0"/>
              <a:t>Yf</a:t>
            </a:r>
            <a:r>
              <a:rPr lang="en-AU" dirty="0" smtClean="0"/>
              <a:t>?</a:t>
            </a:r>
            <a:endParaRPr lang="en-AU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975311" y="1752424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963167" y="6112009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94325" y="6103752"/>
            <a:ext cx="113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</a:p>
          <a:p>
            <a:r>
              <a:rPr lang="en-AU" dirty="0" smtClean="0"/>
              <a:t>(billions)</a:t>
            </a:r>
          </a:p>
          <a:p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1683241" y="609568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1245" y="1485302"/>
            <a:ext cx="8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7266821" y="5250205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588224" y="3645024"/>
            <a:ext cx="12452" cy="2466985"/>
          </a:xfrm>
          <a:prstGeom prst="line">
            <a:avLst/>
          </a:prstGeom>
          <a:ln w="444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2004" y="6178365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$500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7076983" y="1485302"/>
            <a:ext cx="91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endParaRPr lang="en-AU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10417" y="6141342"/>
            <a:ext cx="8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$400</a:t>
            </a:r>
            <a:endParaRPr lang="en-AU" baseline="-25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982733" y="3438952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73325" y="4224744"/>
            <a:ext cx="22467" cy="186180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3058201" y="2636912"/>
            <a:ext cx="3941997" cy="3535356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63167" y="4437112"/>
            <a:ext cx="3447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983160" y="1727061"/>
            <a:ext cx="17038" cy="898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55123" y="1500852"/>
            <a:ext cx="371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 government should NOT spend $100b</a:t>
            </a:r>
            <a:endParaRPr lang="en-AU" sz="24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303026" y="2290981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20170" y="4279947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5145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836712"/>
            <a:ext cx="4747194" cy="5112568"/>
          </a:xfrm>
        </p:spPr>
        <p:txBody>
          <a:bodyPr/>
          <a:lstStyle/>
          <a:p>
            <a:r>
              <a:rPr lang="en-AU" dirty="0" smtClean="0"/>
              <a:t>Why not $100 billion?</a:t>
            </a:r>
          </a:p>
          <a:p>
            <a:endParaRPr lang="en-AU" dirty="0"/>
          </a:p>
          <a:p>
            <a:pPr>
              <a:buFontTx/>
              <a:buChar char="-"/>
            </a:pPr>
            <a:r>
              <a:rPr lang="en-AU" dirty="0" smtClean="0"/>
              <a:t>Once money enters the circular flow, a portion of it is spent again and again.</a:t>
            </a:r>
          </a:p>
          <a:p>
            <a:pPr marL="0" indent="0"/>
            <a:endParaRPr lang="en-AU" dirty="0"/>
          </a:p>
        </p:txBody>
      </p:sp>
      <p:sp>
        <p:nvSpPr>
          <p:cNvPr id="4" name="AutoShape 2" descr="data:image/jpeg;base64,/9j/4AAQSkZJRgABAQAAAQABAAD/2wCEAAkGBw8QDg8MDhAQDQ8PDg8ODhAODQ8ODw8PFREWFhYRFRcYHCggGBolGxQUITEhJSkrLi4uFx8zODMvNygtLisBCgoKDg0OGxAQGiwkICQtLC0sLCwsLCwsLCwsLCw3LCwsLCwsLCwsLC8vLCwsLCw0LCwsLCwvLCwsLCwsLCwsLP/AABEIAPMAzwMBEQACEQEDEQH/xAAcAAEAAQUBAQAAAAAAAAAAAAAABQEDBAYHAgj/xABGEAACAgEBBQMJAwcJCQAAAAAAAQIDBBEFBhIhMRNBUQciMmFxgZGhsSNSYhRCQ3KSssEzNHN0gqLR4fEVJCZTY4Ojs/D/xAAaAQEAAwEBAQAAAAAAAAAAAAAAAQQFAwIG/8QAMxEBAAIBAgQDBwMDBQEAAAAAAAECAwQRBRIhMRMiQTJRYXGBkdEzQqEjUsEUQ7Hh8BX/2gAMAwEAAhEDEQA/AO4gAAAAAAAAAAAAAAAAAAAAAAAAAAAAAAAAAAAAAAAAAAa3t/e6vDu/J5VTsfBGesZRS0evLn7ChqdfXBflmN1TNq4xW5ZhEz8osfzcaXvtX+BVni9fSrj/APQj+1K7r71flttlTqVTjBTj5/Fxc9H3LxRZ0eu/1Fpjbbb4u2n1Pi2mNtmymgtgAAAAAAAAAAAAAAAAAAAAAAAAA5d5Rv5//wBiv6yPnOK/r/SP8sfXfq/Rqxmqif3Fyez2jQuisVlT98G184xL/DbcuePj0WdJbbLHxdbPpm0AAAAAAAAAAAAAAAAAAAAAAR209t4uMvtrYxfXgXnTf9lczhl1OLF7cuWTNTH7UtXzvKJBcseiU/xWyUF8Fr9UZ2Ti1Y9iu/zU76+P2x90Lk79Z0/QddK/BWpNftalS/FM89to/wDfFwtrcs9uiB2hn25E+1vm7J6KPE1Fcl3aJJd5Sy5b5bc153lWve153tO7GOTy9VWSjJTi3GUXrGUXo0/FM9VtNZ3hMTMTvCTr3kzo9Mm33yUvqmWY1ueP3S6xqMsfulI4u/OdD05V3L8dai/7uh2pxTPXvtP/AL4Otdbljv1Tuz/KHW9FkUyr/FVLtF7dHo18y7j4tSfbrt8limvj90Nr2dtTHyI8VFsbPFJ6SXti+aNLFmx5Y3pO65TLS8b1lmHV0AAAAAAAAAAAAAAALWVkwqhK22ShCK1lKT0SR5vetI5rTtDza0VjeXOd4d+LbXKrF1oq5rj6Wz9a+6vmYWq4na/lx9I9/r/0y82ttbpTpH8tRlJttttt8229W362ZUzM9ZUlCAAAAAAAAA90XTrkrK5ShNdJQk4yXvR6re1Z3rOyYmYneG+7sb78TjRmtRb5Qv8ARi/VZ4e1cjb0nEuby5fv+Wjp9Zv5cn3/AC3o2GiAAAAAAAAAAAAB5tsjGLnJqMYpyk3ySS6siZiI3lEztG8uSb2bxTzLdItxx4P7KHTi/wCpL1v5HzOt1c57bR7MdvyxdRnnLPwQJRVwAAAAAAAAAAAAN93B3kbccC+WvdjzfX+jf8Ph4G3w7Wb/ANK/0/DR0eo/27fT8N+NppAAAAAAAAAAAA0fyk7YcYQwYPnYuO7R81BPzY+9p/D1mRxTUctYxx692frsu0ckevdzswmaqAAAAAAAAAAAAACsJuLUovRxalFrqmnqmiYmYneB2bdraiysWu/lx6cFqXdZHr8eT959Xpc3jYot6+vzbmDJ4lIslCw7AAAAAAAAAABxTeLO7fMvu11TscY/qR82PyXzPk9Vk8TNazBzX58k2RxXcwAAAittbcrx1w6cdjWqinol65Mt6bSWzde0O+LBOT5PG7G0rMmu2yzTVW8MVFaJR4IvT5snW4K4bRWvu/zKdRijHMRHuTBTV0LvDtmWLOhqKnCfadoukuXDo0+7qy7pNLGetuu0xtt/KxgwxkifeksDOrvgrapcUX18Yvwa7mVsuK2K3LaHG9LUnaWQc3kAAAAG8eTDO0tuxX0nHto/rRai/imv2TY4Tl804/qv6C+1pr9XRDcaYAAAAAAAAAsZ1nBTbP7tc5fCLZ5vO1Zl5tO1Zlwk+NfPASAAPNs+GMpfdi5fBak1jeYgiN52cy2hdKdkpSerk22fUYqxWsRDaxxFa7Q3jdTZVlGHC6xaRypTuqXfwRfZ6v2uLMnift1n4f5UNZ1tHyS5mKiG2tWpZ+yotKSedTFprVNO+pNNGvwnvb6f5X9D3l0PfXcGrFc9q7Oj2UEnLNxofybr6u+tfmuPVpcmtdOfXQ12mjLjnbvHZa1WLnp07w1U+YYyoACkpJc29Pa9BEbix+W1cSgpqc29FCGtk2/BRjq2dq4Mlu1Zeox2ntDeNxtiZkcqrKlTKmlKSk7tK5SjKLWig/O66dUjT0OjzY8kXtG0Lum0+St4tMbQ6YbbTAAAAAAAAAGJtaOuNel302r+4znljekx8JeMnWk/JwxHyD59UJAAHi6HFCUfvRa+KJrO0xKYnad3NMypxscXyabR9NjtFqbw2KzvXo7LtScJYGx5V6cP+zq48vGOikvbqmZnE+9Pkpaz9vyRBlKbAvr4to7K9WdQ/wDzVmpwydrT9FzSW2mfo+i5xTTi1qmmmn0afcfQNZx/O3L2msi2nFxq5URsapttyY1xdT5x5JOXJNJ8uqMbJwvmyTMTtG7Ntopm09ejKxvJvtKf8tlYuP6qarL38ZcP0OleFY47y910NfWUri+SurrkZ2Xd+GvsseD9yTfzLFdBhr6OtdJjhK4vk32RB6vG7aS777bbfk5afIsVw0r2h2jDSPRsGz9k42Pyx6KaO77KqFf0R0isR2e4iI7M0lIAAAAAAAAAAebIKUXF9JJp+xoiY3jZExu4PfU4TnXLk4SlB+pxbT+h8fes1tMT6Pn5jadls8oAAACC2/sHttbatFZ3p8lL/Mv6XWeH5bdlrBqOTpPZf3ZvyOw/Jb+JLHnJUqS9GM/Okl6tdX72Tr71vNZrO8GqtFpiYlLGeqrVEddobN/rlP8A7YF/QTtb6ws6bv8AWH0GfSNkAAAAAAAAAAAAAAAAAAHI9/dnunOslp5l+lsPb0kv2tX70fN8RxcmaZ9J6sbV05ck/Hq10oKwAAAAAADHvrtVlN9MowspmrIcceJcSaa1+BY0+aMU7zDriyckty2d5T8uvSObhxtj+dbi2cL9vBLXX4o2MfEqW7r9NZE924bF352dlNRheqrP+XenTPXwXFyfubLtNRjt6rNc1LerZDs6gAAAAAAAAAAAAAAADX99Nh/leN5i+2q1nV6/vQ96XxSKet0/jY+neOytqcPiU6d47OQyTTaaaaejTWjT8GfMzG3SWMoQAAAAAAAGoFu2iE/Sin7VzPVb2r2lMTMJLY228zD0WPfJ1r9Dd9pVp4LXnH3aFzFrsmN3x6m9Ozou7m/FGS41Xr8lvfJKUtapvwjLx9T+ZrafX48nSekr+LV0v0npLbC+tgAAAAAAAAAAAAAAGi78bpOxyzcWOtnW6qK9P8cV97xXf7euTr9Dz/1Mff1hQ1Wm389Pq50/Aw2aAAAAAAABAAAAbxufvm6+HFzJa1+jXdJ6uHhGb+76+76a2i4hy7UydvSfyv6bVcvlv297oyeq1XNPmmu83GmqAAAAAAAAAAAAAABre8W5+Plt2x+wvfWyK1jJ/jj3+3kylqdDjzde0+9WzaWuTrHSXP8Aa+6eZjauVbtrX6Snz46etdV8DGzaHNj9N498M7JpslO8fZBlNwAAAAAAAAAADeNwN5nCUcC+WtcnpRJv0JP9G/U+7wfy1uH6yYnwrz09PwvaTPtPJbt6OkG40wAAAAAAAAAAAAAAABFbT3dw8nV3Uwcn+fFcE/2l195wy6bFk9qrlfBjv3hqO0/J7Bc8bJSfdDIa+HFH/AzcvC4/27fdTvov7Z+7U9s7DyMRxWRBRU9eCUZKUZaaa6ae1Gdn02TDPnhUyYb4/aRpXcgAAAAAAFU+8Ds25+1vyrDrtk9bIfZW/rxS5+9NP3n1GjzeLii09+0trT5fEpE+vqmi07gAAAAAAAAAAA1beTfKrG4qqdLr1yfPWut/ia6v1IzdVxCuLy062/iFPPq608testGyd9c9/p3H9WEF/Ay/9bqJ/d/wo/6jNP7kTlb150uuVf8A2bpw/daJ8bNbvefuc+Se9p+6Hytt5MvSuul+tdY/qz3E2nvMvURPrM/dAZW2be1jwzesJqfFq358Xqvg0W8eHaOb1d649o3dm8oGdDJxNnZVfON0ZWL1cUIvT3dPcRxSealJNbO9ay0YxmetY05WbQxNnxUU8pyipybShJJvml1XIuabSePWZidphYw4PEidpS22NiZOJLhvrcU3pGa86uXsf8HzOWbTZMM+aHPJivjnzQjiu5gACoADe/JXl6WZGP3ShG5L1xfC/wB6JscKydbU+q/obdZr9XRjaaQAAAAAAAAA8W2KMZTl0inJ6Jvklq+SImdo3RM7Ru5lvJvvK/WrHbpp6N81ZYvX91epf5Hz+r4hkyeXH0j+ZZOfV3v0r0j+Woymv/kZsRKpELUopnuJl6WpURZ6i8p5mJtDGSqnKPVL/U64r73iJdKW80btMtWkjbr1hoR1hum7+27LcSODN8UMecrKtesVP0o+zVa+9mdrpmKxX03VNRvtEM8zVV52Cv8AiDZP9JP9yRscL7W+cL+i9XddvZWLVj2SzZVxo4Xx9p0ly6JdW/BLmauTk5Z5+y9fl5fN2cJhnUXTtljcSqjbOMFP01DXzdfdofM6jF4d9o7ejGyU5bfD0XDg5gAIANu8mP8AP5f1azX9uBo8L/Wn5fhc0X6n0/Dqh9A1QAAAAAAAABRruA4bvDs942Xdj90Jtw9cJedH5NfA+V1OLw8s1YeWnJeao44uYAApOKaafRpp+wR0ncaXtTFcJtPuZt4MkWq0cd94Z+6Pp3L8MfqyvxD2auWq7Q2Yy1Nr+3863HysbIpm67a4zcJx04ot8tV7mzW4fvyW2XdL7M7IjaW2sjJlx322XS8bJym17Nehd5eu8rHJ13lM7o1tQtk+kpR+KRmcQtE2iFTVTG8J8z1UAAAN58lWM3fkX90ao1L2ykpP9xfE1uFU81rfDZe0NfNMulG20gAAAAAAAAAA0XynbFc6451a1lSuC7Rc3W3yl7nr7peoy+JYOaviR6d/ko6zFvHPHo5pqYbNAGoADD2hgxtXhLufid8Oacc/B0peao/YWLKq62MlprCOnr5ljVZIvSsw65rxasbJwoKzWd64OVtSX3H9TU0E7Un5rumnassTA2TObXLl3vuR1y6mtYe75ohtmJjquChHouvrfiZOS83tvKja02neV48PIAAAdg3A2W8fBi5LSd77eSfVJpKK/ZSfvZ9JocPh4o37z1a+lx8mP59WyFxZAAAAAAAAAADzOCknGSTjJNNPmmn1TImN+kndyDfLdiWFZ2lacsayXmS69m3+jl/B9589rNJOGd6+yyNRgnHO8dmtFJXAAAAAAtWY0JSU5RUpJaJvwPUXtEbRKYtMRtC6lpyXI8oVAACAA2bcfd15d6tsX+70yTm30sl1Va/j6vaX9DpfFvzT2hY02HxLbz2h19I+ha4AAAAAAAAAAAGoGPmVQshKqyMZwmnGUZLVNCaRaNpebRExtLl2825dlLlbi63U824elbX6tPzl8/qYmq4danmx9Y93qzc2lmvWvWGomZsqBAAAAAAA1AqAAnt2d2bcySk9asdPz7Wub/DDXq/kvkXdLor5p37V9/4d8OC2T4R7/wAOvbOxKqKo0UxUK4LSKXzb8W/E+gpjrjrFa9mrSsVjaGUensAAAAAAAAAAPEpkxCGPZaethiXZBKGBfl+sga5tjAx79ZTgoz+/DzZe/wAfeVs2kxZfajr74csmCl+8NVy9iOOvZzU14SXCzMycLtHsTv8ANUto7R7Mo6zHnHrF/J/QpX0manes/wDKvbDkr3haK8xMd3M1AagNQGoQzcTZd9rXBBpP86XmxXxLOPR5snav36OtMF7dobbsTdSiLU8mXbyXNQXKte3vkauDhlK9cnWf4XMekrHW3Vu+PZFJRilGKWiSSSS8EjTiIjpC5EbM2uxEpX4SPEwPZCQAAAAAAACkgLFjPcIYdzJQj8hsgRmQ2BFZLZCUTlNhCJymyBGSk+L3GbxL9KPmq6z2I+auphs1i3TkrEk3pw9O7qzT4fipffmjdc0uOtt94ZuO/FamnGmxf2x9lyMOP+2EviT06JL2I7VpWvaHuKxHaExi3s9pS2NeyRK49zAkaLiRnVWAZMJnmYSuJnlKoAAAAAAKMC1NHqEMa2BIwrqQMG7HAj78MCNyNnvwIEXlbMfgQhr+0cV1vVrTuM/iMf0vqq6v2Pqw9TCZxTjuc9V4JGzw2vkmfiv6OPLMpbH2e/A04XElRhPwJEhRjMkSNFLCUlRAlCQoQGbUSMushK/E8yPRCQAAAAAKMC3JHpCzNAY9kSRjWQAxrKwhjzpIFidAGNfgQmtJwjJeDimRIjp7tYz/AEMV7Fw/Q8TSs94j7PO0T3hex9iU1+hBL3t/UmtK1jasbJiIjtDKjgx8D2ldhhx8CRfhiIJZFeMgMqugDKrqAya6wL8Ykbi4kQl6IAAAAAAKMDy0SPEohCzOBIszrAszqCFmVIFuVIHh0kDz2AFOwAKkke40gXI1AXoVki/CASvwiBeiiBcRA9kJAAAAAAAAKAUaA8uJKFtwA8SrAtuoC26gPLpCHnsQHYgOxJFVUB7VQSuRrAuRgBcjEC4kQPSRCVQAAAAAAAAAABTQCmgFOEDy4EoeXACjrAp2YFOzAdmBXswKqAHpQA9KIHpIhKoFQAAAAAAAAAAAAAAAFNAGgFNAGgDQBwgNAGgFdAGgFQ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w8QDg8MDhAQDQ8PDg8ODhAODQ8ODw8PFREWFhYRFRcYHCggGBolGxQUITEhJSkrLi4uFx8zODMvNygtLisBCgoKDg0OGxAQGiwkICQtLC0sLCwsLCwsLCwsLCw3LCwsLCwsLCwsLC8vLCwsLCw0LCwsLCwvLCwsLCwsLCwsLP/AABEIAPMAzwMBEQACEQEDEQH/xAAcAAEAAQUBAQAAAAAAAAAAAAAABQEDBAYHAgj/xABGEAACAgEBBQMJAwcJCQAAAAAAAQIDBBEFBhIhMRNBUQciMmFxgZGhsSNSYhRCQ3KSssEzNHN0gqLR4fEVJCZTY4Ojs/D/xAAaAQEAAwEBAQAAAAAAAAAAAAAAAQQFAwIG/8QAMxEBAAIBAgQDBwMDBQEAAAAAAAECAwQRBRIhMRMiQTJRYXGBkdEzQqEjUsEUQ7Hh8BX/2gAMAwEAAhEDEQA/AO4gAAAAAAAAAAAAAAAAAAAAAAAAAAAAAAAAAAAAAAAAAAa3t/e6vDu/J5VTsfBGesZRS0evLn7ChqdfXBflmN1TNq4xW5ZhEz8osfzcaXvtX+BVni9fSrj/APQj+1K7r71flttlTqVTjBTj5/Fxc9H3LxRZ0eu/1Fpjbbb4u2n1Pi2mNtmymgtgAAAAAAAAAAAAAAAAAAAAAAAAA5d5Rv5//wBiv6yPnOK/r/SP8sfXfq/Rqxmqif3Fyez2jQuisVlT98G184xL/DbcuePj0WdJbbLHxdbPpm0AAAAAAAAAAAAAAAAAAAAAAR209t4uMvtrYxfXgXnTf9lczhl1OLF7cuWTNTH7UtXzvKJBcseiU/xWyUF8Fr9UZ2Ti1Y9iu/zU76+P2x90Lk79Z0/QddK/BWpNftalS/FM89to/wDfFwtrcs9uiB2hn25E+1vm7J6KPE1Fcl3aJJd5Sy5b5bc153lWve153tO7GOTy9VWSjJTi3GUXrGUXo0/FM9VtNZ3hMTMTvCTr3kzo9Mm33yUvqmWY1ueP3S6xqMsfulI4u/OdD05V3L8dai/7uh2pxTPXvtP/AL4Otdbljv1Tuz/KHW9FkUyr/FVLtF7dHo18y7j4tSfbrt8limvj90Nr2dtTHyI8VFsbPFJ6SXti+aNLFmx5Y3pO65TLS8b1lmHV0AAAAAAAAAAAAAAALWVkwqhK22ShCK1lKT0SR5vetI5rTtDza0VjeXOd4d+LbXKrF1oq5rj6Wz9a+6vmYWq4na/lx9I9/r/0y82ttbpTpH8tRlJttttt8229W362ZUzM9ZUlCAAAAAAAAA90XTrkrK5ShNdJQk4yXvR6re1Z3rOyYmYneG+7sb78TjRmtRb5Qv8ARi/VZ4e1cjb0nEuby5fv+Wjp9Zv5cn3/AC3o2GiAAAAAAAAAAAAB5tsjGLnJqMYpyk3ySS6siZiI3lEztG8uSb2bxTzLdItxx4P7KHTi/wCpL1v5HzOt1c57bR7MdvyxdRnnLPwQJRVwAAAAAAAAAAAAN93B3kbccC+WvdjzfX+jf8Ph4G3w7Wb/ANK/0/DR0eo/27fT8N+NppAAAAAAAAAAAA0fyk7YcYQwYPnYuO7R81BPzY+9p/D1mRxTUctYxx692frsu0ckevdzswmaqAAAAAAAAAAAAACsJuLUovRxalFrqmnqmiYmYneB2bdraiysWu/lx6cFqXdZHr8eT959Xpc3jYot6+vzbmDJ4lIslCw7AAAAAAAAAABxTeLO7fMvu11TscY/qR82PyXzPk9Vk8TNazBzX58k2RxXcwAAAittbcrx1w6cdjWqinol65Mt6bSWzde0O+LBOT5PG7G0rMmu2yzTVW8MVFaJR4IvT5snW4K4bRWvu/zKdRijHMRHuTBTV0LvDtmWLOhqKnCfadoukuXDo0+7qy7pNLGetuu0xtt/KxgwxkifeksDOrvgrapcUX18Yvwa7mVsuK2K3LaHG9LUnaWQc3kAAAAG8eTDO0tuxX0nHto/rRai/imv2TY4Tl804/qv6C+1pr9XRDcaYAAAAAAAAAsZ1nBTbP7tc5fCLZ5vO1Zl5tO1Zlwk+NfPASAAPNs+GMpfdi5fBak1jeYgiN52cy2hdKdkpSerk22fUYqxWsRDaxxFa7Q3jdTZVlGHC6xaRypTuqXfwRfZ6v2uLMnift1n4f5UNZ1tHyS5mKiG2tWpZ+yotKSedTFprVNO+pNNGvwnvb6f5X9D3l0PfXcGrFc9q7Oj2UEnLNxofybr6u+tfmuPVpcmtdOfXQ12mjLjnbvHZa1WLnp07w1U+YYyoACkpJc29Pa9BEbix+W1cSgpqc29FCGtk2/BRjq2dq4Mlu1Zeox2ntDeNxtiZkcqrKlTKmlKSk7tK5SjKLWig/O66dUjT0OjzY8kXtG0Lum0+St4tMbQ6YbbTAAAAAAAAAGJtaOuNel302r+4znljekx8JeMnWk/JwxHyD59UJAAHi6HFCUfvRa+KJrO0xKYnad3NMypxscXyabR9NjtFqbw2KzvXo7LtScJYGx5V6cP+zq48vGOikvbqmZnE+9Pkpaz9vyRBlKbAvr4to7K9WdQ/wDzVmpwydrT9FzSW2mfo+i5xTTi1qmmmn0afcfQNZx/O3L2msi2nFxq5URsapttyY1xdT5x5JOXJNJ8uqMbJwvmyTMTtG7Ntopm09ejKxvJvtKf8tlYuP6qarL38ZcP0OleFY47y910NfWUri+SurrkZ2Xd+GvsseD9yTfzLFdBhr6OtdJjhK4vk32RB6vG7aS777bbfk5afIsVw0r2h2jDSPRsGz9k42Pyx6KaO77KqFf0R0isR2e4iI7M0lIAAAAAAAAAAebIKUXF9JJp+xoiY3jZExu4PfU4TnXLk4SlB+pxbT+h8fes1tMT6Pn5jadls8oAAACC2/sHttbatFZ3p8lL/Mv6XWeH5bdlrBqOTpPZf3ZvyOw/Jb+JLHnJUqS9GM/Okl6tdX72Tr71vNZrO8GqtFpiYlLGeqrVEddobN/rlP8A7YF/QTtb6ws6bv8AWH0GfSNkAAAAAAAAAAAAAAAAAAHI9/dnunOslp5l+lsPb0kv2tX70fN8RxcmaZ9J6sbV05ck/Hq10oKwAAAAAADHvrtVlN9MowspmrIcceJcSaa1+BY0+aMU7zDriyckty2d5T8uvSObhxtj+dbi2cL9vBLXX4o2MfEqW7r9NZE924bF352dlNRheqrP+XenTPXwXFyfubLtNRjt6rNc1LerZDs6gAAAAAAAAAAAAAAADX99Nh/leN5i+2q1nV6/vQ96XxSKet0/jY+neOytqcPiU6d47OQyTTaaaaejTWjT8GfMzG3SWMoQAAAAAAAGoFu2iE/Sin7VzPVb2r2lMTMJLY228zD0WPfJ1r9Dd9pVp4LXnH3aFzFrsmN3x6m9Ozou7m/FGS41Xr8lvfJKUtapvwjLx9T+ZrafX48nSekr+LV0v0npLbC+tgAAAAAAAAAAAAAAGi78bpOxyzcWOtnW6qK9P8cV97xXf7euTr9Dz/1Mff1hQ1Wm389Pq50/Aw2aAAAAAAABAAAAbxufvm6+HFzJa1+jXdJ6uHhGb+76+76a2i4hy7UydvSfyv6bVcvlv297oyeq1XNPmmu83GmqAAAAAAAAAAAAAABre8W5+Plt2x+wvfWyK1jJ/jj3+3kylqdDjzde0+9WzaWuTrHSXP8Aa+6eZjauVbtrX6Snz46etdV8DGzaHNj9N498M7JpslO8fZBlNwAAAAAAAAAADeNwN5nCUcC+WtcnpRJv0JP9G/U+7wfy1uH6yYnwrz09PwvaTPtPJbt6OkG40wAAAAAAAAAAAAAAABFbT3dw8nV3Uwcn+fFcE/2l195wy6bFk9qrlfBjv3hqO0/J7Bc8bJSfdDIa+HFH/AzcvC4/27fdTvov7Z+7U9s7DyMRxWRBRU9eCUZKUZaaa6ae1Gdn02TDPnhUyYb4/aRpXcgAAAAAAFU+8Ds25+1vyrDrtk9bIfZW/rxS5+9NP3n1GjzeLii09+0trT5fEpE+vqmi07gAAAAAAAAAAA1beTfKrG4qqdLr1yfPWut/ia6v1IzdVxCuLy062/iFPPq608testGyd9c9/p3H9WEF/Ay/9bqJ/d/wo/6jNP7kTlb150uuVf8A2bpw/daJ8bNbvefuc+Se9p+6Hytt5MvSuul+tdY/qz3E2nvMvURPrM/dAZW2be1jwzesJqfFq358Xqvg0W8eHaOb1d649o3dm8oGdDJxNnZVfON0ZWL1cUIvT3dPcRxSealJNbO9ay0YxmetY05WbQxNnxUU8pyipybShJJvml1XIuabSePWZidphYw4PEidpS22NiZOJLhvrcU3pGa86uXsf8HzOWbTZMM+aHPJivjnzQjiu5gACoADe/JXl6WZGP3ShG5L1xfC/wB6JscKydbU+q/obdZr9XRjaaQAAAAAAAAA8W2KMZTl0inJ6Jvklq+SImdo3RM7Ru5lvJvvK/WrHbpp6N81ZYvX91epf5Hz+r4hkyeXH0j+ZZOfV3v0r0j+Woymv/kZsRKpELUopnuJl6WpURZ6i8p5mJtDGSqnKPVL/U64r73iJdKW80btMtWkjbr1hoR1hum7+27LcSODN8UMecrKtesVP0o+zVa+9mdrpmKxX03VNRvtEM8zVV52Cv8AiDZP9JP9yRscL7W+cL+i9XddvZWLVj2SzZVxo4Xx9p0ly6JdW/BLmauTk5Z5+y9fl5fN2cJhnUXTtljcSqjbOMFP01DXzdfdofM6jF4d9o7ejGyU5bfD0XDg5gAIANu8mP8AP5f1azX9uBo8L/Wn5fhc0X6n0/Dqh9A1QAAAAAAAABRruA4bvDs942Xdj90Jtw9cJedH5NfA+V1OLw8s1YeWnJeao44uYAApOKaafRpp+wR0ncaXtTFcJtPuZt4MkWq0cd94Z+6Pp3L8MfqyvxD2auWq7Q2Yy1Nr+3863HysbIpm67a4zcJx04ot8tV7mzW4fvyW2XdL7M7IjaW2sjJlx322XS8bJym17Nehd5eu8rHJ13lM7o1tQtk+kpR+KRmcQtE2iFTVTG8J8z1UAAAN58lWM3fkX90ao1L2ykpP9xfE1uFU81rfDZe0NfNMulG20gAAAAAAAAAA0XynbFc6451a1lSuC7Rc3W3yl7nr7peoy+JYOaviR6d/ko6zFvHPHo5pqYbNAGoADD2hgxtXhLufid8Oacc/B0peao/YWLKq62MlprCOnr5ljVZIvSsw65rxasbJwoKzWd64OVtSX3H9TU0E7Un5rumnassTA2TObXLl3vuR1y6mtYe75ohtmJjquChHouvrfiZOS83tvKja02neV48PIAAAdg3A2W8fBi5LSd77eSfVJpKK/ZSfvZ9JocPh4o37z1a+lx8mP59WyFxZAAAAAAAAAADzOCknGSTjJNNPmmn1TImN+kndyDfLdiWFZ2lacsayXmS69m3+jl/B9589rNJOGd6+yyNRgnHO8dmtFJXAAAAAAtWY0JSU5RUpJaJvwPUXtEbRKYtMRtC6lpyXI8oVAACAA2bcfd15d6tsX+70yTm30sl1Va/j6vaX9DpfFvzT2hY02HxLbz2h19I+ha4AAAAAAAAAAAGoGPmVQshKqyMZwmnGUZLVNCaRaNpebRExtLl2825dlLlbi63U824elbX6tPzl8/qYmq4danmx9Y93qzc2lmvWvWGomZsqBAAAAAAA1AqAAnt2d2bcySk9asdPz7Wub/DDXq/kvkXdLor5p37V9/4d8OC2T4R7/wAOvbOxKqKo0UxUK4LSKXzb8W/E+gpjrjrFa9mrSsVjaGUensAAAAAAAAAAPEpkxCGPZaethiXZBKGBfl+sga5tjAx79ZTgoz+/DzZe/wAfeVs2kxZfajr74csmCl+8NVy9iOOvZzU14SXCzMycLtHsTv8ANUto7R7Mo6zHnHrF/J/QpX0manes/wDKvbDkr3haK8xMd3M1AagNQGoQzcTZd9rXBBpP86XmxXxLOPR5snav36OtMF7dobbsTdSiLU8mXbyXNQXKte3vkauDhlK9cnWf4XMekrHW3Vu+PZFJRilGKWiSSSS8EjTiIjpC5EbM2uxEpX4SPEwPZCQAAAAAAACkgLFjPcIYdzJQj8hsgRmQ2BFZLZCUTlNhCJymyBGSk+L3GbxL9KPmq6z2I+auphs1i3TkrEk3pw9O7qzT4fipffmjdc0uOtt94ZuO/FamnGmxf2x9lyMOP+2EviT06JL2I7VpWvaHuKxHaExi3s9pS2NeyRK49zAkaLiRnVWAZMJnmYSuJnlKoAAAAAAKMC1NHqEMa2BIwrqQMG7HAj78MCNyNnvwIEXlbMfgQhr+0cV1vVrTuM/iMf0vqq6v2Pqw9TCZxTjuc9V4JGzw2vkmfiv6OPLMpbH2e/A04XElRhPwJEhRjMkSNFLCUlRAlCQoQGbUSMushK/E8yPRCQAAAAAKMC3JHpCzNAY9kSRjWQAxrKwhjzpIFidAGNfgQmtJwjJeDimRIjp7tYz/AEMV7Fw/Q8TSs94j7PO0T3hex9iU1+hBL3t/UmtK1jasbJiIjtDKjgx8D2ldhhx8CRfhiIJZFeMgMqugDKrqAya6wL8Ykbi4kQl6IAAAAAAKMDy0SPEohCzOBIszrAszqCFmVIFuVIHh0kDz2AFOwAKkke40gXI1AXoVki/CASvwiBeiiBcRA9kJAAAAAAAAKAUaA8uJKFtwA8SrAtuoC26gPLpCHnsQHYgOxJFVUB7VQSuRrAuRgBcjEC4kQPSRCVQAAAAAAAAAABTQCmgFOEDy4EoeXACjrAp2YFOzAdmBXswKqAHpQA9KIHpIhKoFQAAAAAAAAAAAAAAAFNAGgFNAGgDQBwgNAGgFdAGgFQAAAAAAAAAAAAAAAAAAAAAAAAAAAAAAAAAAAAAD/9k="/>
          <p:cNvSpPr>
            <a:spLocks noChangeAspect="1" noChangeArrowheads="1"/>
          </p:cNvSpPr>
          <p:nvPr/>
        </p:nvSpPr>
        <p:spPr bwMode="auto">
          <a:xfrm>
            <a:off x="307974" y="7937"/>
            <a:ext cx="2412943" cy="24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68" y="1700808"/>
            <a:ext cx="1872208" cy="219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86" y="3789040"/>
            <a:ext cx="8728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Jerry receives $200 extra income.</a:t>
            </a:r>
          </a:p>
          <a:p>
            <a:r>
              <a:rPr lang="en-AU" dirty="0"/>
              <a:t>	</a:t>
            </a:r>
            <a:r>
              <a:rPr lang="en-AU" dirty="0" smtClean="0"/>
              <a:t>Jerry spends $100 on Elaine’s product.</a:t>
            </a:r>
          </a:p>
          <a:p>
            <a:r>
              <a:rPr lang="en-AU" dirty="0"/>
              <a:t>	</a:t>
            </a:r>
            <a:r>
              <a:rPr lang="en-AU" dirty="0" smtClean="0"/>
              <a:t>	Elaine spends $50 on George’s product.</a:t>
            </a:r>
          </a:p>
          <a:p>
            <a:r>
              <a:rPr lang="en-AU" dirty="0"/>
              <a:t>	</a:t>
            </a:r>
            <a:r>
              <a:rPr lang="en-AU" dirty="0" smtClean="0"/>
              <a:t>		George spends $25 on Larry’s product.</a:t>
            </a:r>
          </a:p>
          <a:p>
            <a:r>
              <a:rPr lang="en-AU" dirty="0"/>
              <a:t>	</a:t>
            </a:r>
            <a:r>
              <a:rPr lang="en-AU" dirty="0" smtClean="0"/>
              <a:t>			Larry spends $12.50 on Jeff’s product.</a:t>
            </a:r>
          </a:p>
          <a:p>
            <a:r>
              <a:rPr lang="en-AU" dirty="0"/>
              <a:t>	</a:t>
            </a:r>
            <a:r>
              <a:rPr lang="en-AU" dirty="0" smtClean="0"/>
              <a:t>				Jeff spends $6.25 on Susie’s product.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5575" y="5589240"/>
            <a:ext cx="86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There is not perfect knowledge of the Keynesian multiplier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958285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87977"/>
            <a:ext cx="8075613" cy="4525962"/>
          </a:xfrm>
        </p:spPr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dirty="0"/>
          </a:p>
          <a:p>
            <a:r>
              <a:rPr lang="en-AU" u="sng" dirty="0" smtClean="0"/>
              <a:t>Time lags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Identify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Identify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Implement solution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Some fiscal solutions take longer to implement than others</a:t>
            </a:r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e.g. Infrastructure vs cash giveaway</a:t>
            </a:r>
            <a:endParaRPr lang="en-AU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3843928" y="2209510"/>
            <a:ext cx="504056" cy="1080120"/>
          </a:xfrm>
          <a:prstGeom prst="rightBrace">
            <a:avLst/>
          </a:prstGeom>
          <a:noFill/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7984" y="257722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These take time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8" y="5105138"/>
            <a:ext cx="2148102" cy="1609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0513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0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dirty="0"/>
          </a:p>
          <a:p>
            <a:r>
              <a:rPr lang="en-AU" u="sng" dirty="0" smtClean="0"/>
              <a:t>Politics</a:t>
            </a:r>
          </a:p>
          <a:p>
            <a:r>
              <a:rPr lang="en-AU" dirty="0" smtClean="0"/>
              <a:t>Two restraints</a:t>
            </a:r>
          </a:p>
          <a:p>
            <a:pPr marL="985838">
              <a:buFont typeface="Arial" panose="020B0604020202020204" pitchFamily="34" charset="0"/>
              <a:buChar char="•"/>
            </a:pPr>
            <a:r>
              <a:rPr lang="en-AU" dirty="0" smtClean="0"/>
              <a:t>Must pass parliament</a:t>
            </a:r>
          </a:p>
          <a:p>
            <a:pPr marL="985838">
              <a:buFont typeface="Arial" panose="020B0604020202020204" pitchFamily="34" charset="0"/>
              <a:buChar char="•"/>
            </a:pPr>
            <a:r>
              <a:rPr lang="en-AU" dirty="0" smtClean="0"/>
              <a:t>Must be suitably popular so as to remain in government</a:t>
            </a:r>
          </a:p>
          <a:p>
            <a:pPr marL="0" indent="0"/>
            <a:r>
              <a:rPr lang="en-AU" b="1" dirty="0" smtClean="0"/>
              <a:t>Tax hikes unpopular</a:t>
            </a:r>
          </a:p>
          <a:p>
            <a:pPr marL="0" indent="0"/>
            <a:r>
              <a:rPr lang="en-AU" b="1" dirty="0" smtClean="0"/>
              <a:t>Spending cuts unpopular</a:t>
            </a:r>
          </a:p>
          <a:p>
            <a:pPr marL="0" indent="0"/>
            <a:r>
              <a:rPr lang="en-AU" b="1" dirty="0" smtClean="0"/>
              <a:t>Government debt unpopular</a:t>
            </a:r>
          </a:p>
          <a:p>
            <a:pPr marL="0" indent="0"/>
            <a:r>
              <a:rPr lang="en-AU" b="1" dirty="0"/>
              <a:t>	</a:t>
            </a:r>
            <a:endParaRPr lang="en-AU" b="1" dirty="0" smtClean="0"/>
          </a:p>
          <a:p>
            <a:pPr marL="0" indent="0"/>
            <a:r>
              <a:rPr lang="en-AU" b="1" dirty="0"/>
              <a:t>	</a:t>
            </a:r>
            <a:r>
              <a:rPr lang="en-AU" sz="3600" b="1" dirty="0" smtClean="0"/>
              <a:t>Good luck!</a:t>
            </a:r>
          </a:p>
          <a:p>
            <a:pPr marL="0" indent="0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14387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Evaluation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u="sng" dirty="0"/>
          </a:p>
          <a:p>
            <a:r>
              <a:rPr lang="en-AU" u="sng" dirty="0" smtClean="0"/>
              <a:t>Supply-side ineffectiveness</a:t>
            </a:r>
          </a:p>
          <a:p>
            <a:pPr marL="0" indent="0"/>
            <a:r>
              <a:rPr lang="en-AU" dirty="0" smtClean="0"/>
              <a:t>Tackling supply-side problems with demand-side solutions is problematic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Draw cost-push inflation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b="1" dirty="0" smtClean="0"/>
              <a:t>Do we use contractionary or expansionary fiscal policy?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27064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Evaluation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80920" cy="4525962"/>
          </a:xfrm>
        </p:spPr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dirty="0"/>
          </a:p>
          <a:p>
            <a:r>
              <a:rPr lang="en-AU" u="sng" dirty="0" smtClean="0"/>
              <a:t>Do tax cuts always work?</a:t>
            </a:r>
          </a:p>
          <a:p>
            <a:r>
              <a:rPr lang="en-AU" dirty="0" smtClean="0"/>
              <a:t>If confidence is too low, tax cuts won’t change consumption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286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3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Evaluation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Weaknesses</a:t>
            </a:r>
          </a:p>
          <a:p>
            <a:endParaRPr lang="en-AU" b="1" dirty="0"/>
          </a:p>
          <a:p>
            <a:r>
              <a:rPr lang="en-AU" u="sng" dirty="0" smtClean="0"/>
              <a:t>Crowding out</a:t>
            </a:r>
            <a:r>
              <a:rPr lang="en-AU" dirty="0" smtClean="0"/>
              <a:t> (disputed)</a:t>
            </a:r>
          </a:p>
          <a:p>
            <a:pPr marL="0" indent="0"/>
            <a:r>
              <a:rPr lang="en-AU" dirty="0" smtClean="0"/>
              <a:t>When governments borrow to finance spending, they demand loanable money.</a:t>
            </a:r>
          </a:p>
          <a:p>
            <a:pPr marL="0" indent="0"/>
            <a:r>
              <a:rPr lang="en-AU" dirty="0" smtClean="0"/>
              <a:t>This increases the price of loanable money (</a:t>
            </a:r>
            <a:r>
              <a:rPr lang="en-AU" i="1" dirty="0" smtClean="0"/>
              <a:t>interest rate)</a:t>
            </a:r>
          </a:p>
          <a:p>
            <a:pPr marL="0" indent="0"/>
            <a:r>
              <a:rPr lang="en-AU" dirty="0" smtClean="0"/>
              <a:t>If ↑ </a:t>
            </a:r>
            <a:r>
              <a:rPr lang="en-AU" dirty="0" err="1" smtClean="0"/>
              <a:t>i.r</a:t>
            </a:r>
            <a:r>
              <a:rPr lang="en-AU" dirty="0" smtClean="0"/>
              <a:t>, ↓ I (it is more expensive)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↑ G, rightward shift of AD</a:t>
            </a:r>
          </a:p>
          <a:p>
            <a:pPr marL="0" indent="0"/>
            <a:r>
              <a:rPr lang="en-AU" dirty="0" smtClean="0"/>
              <a:t>↓ I, leftward shift of AD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Crowding out can be partial or complete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5392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492870"/>
            <a:ext cx="3624590" cy="4093914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AU" u="sng" dirty="0" smtClean="0"/>
              <a:t>New Classical/Monetarist</a:t>
            </a:r>
          </a:p>
          <a:p>
            <a:r>
              <a:rPr lang="en-AU" dirty="0" smtClean="0"/>
              <a:t>↑ G, ↑ </a:t>
            </a:r>
            <a:r>
              <a:rPr lang="en-AU" dirty="0" err="1" smtClean="0"/>
              <a:t>i.r</a:t>
            </a:r>
            <a:r>
              <a:rPr lang="en-AU" dirty="0" smtClean="0"/>
              <a:t>, ↓ 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122701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18604"/>
            <a:ext cx="3105150" cy="14763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968" y="2573288"/>
            <a:ext cx="3024336" cy="409391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AU" u="sng" kern="0" dirty="0" smtClean="0"/>
              <a:t>Keynesian view</a:t>
            </a:r>
          </a:p>
          <a:p>
            <a:r>
              <a:rPr lang="en-AU" kern="0" dirty="0" smtClean="0"/>
              <a:t>↑ G, ↑ C</a:t>
            </a:r>
          </a:p>
          <a:p>
            <a:r>
              <a:rPr lang="en-AU" kern="0" dirty="0" smtClean="0"/>
              <a:t>↑ business confidence</a:t>
            </a:r>
          </a:p>
          <a:p>
            <a:r>
              <a:rPr lang="en-AU" kern="0" dirty="0" smtClean="0"/>
              <a:t>↑ I (despite ↑ </a:t>
            </a:r>
            <a:r>
              <a:rPr lang="en-AU" kern="0" dirty="0" err="1" smtClean="0"/>
              <a:t>i.r</a:t>
            </a:r>
            <a:r>
              <a:rPr lang="en-AU" kern="0" dirty="0" smtClean="0"/>
              <a:t>)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5341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Changes AD</a:t>
            </a:r>
          </a:p>
          <a:p>
            <a:r>
              <a:rPr lang="en-AU" b="1" dirty="0"/>
              <a:t>	</a:t>
            </a:r>
            <a:r>
              <a:rPr lang="en-AU" dirty="0" smtClean="0"/>
              <a:t>Fiscal policy can affect C, I, and G</a:t>
            </a:r>
          </a:p>
          <a:p>
            <a:endParaRPr lang="en-AU" b="1" dirty="0"/>
          </a:p>
          <a:p>
            <a:r>
              <a:rPr lang="en-AU" dirty="0" smtClean="0"/>
              <a:t>G is changed directly by the government 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dirty="0" smtClean="0"/>
              <a:t>e.g. spend $6 billion on roads </a:t>
            </a:r>
          </a:p>
          <a:p>
            <a:endParaRPr lang="en-AU" b="1" dirty="0"/>
          </a:p>
          <a:p>
            <a:r>
              <a:rPr lang="en-AU" dirty="0" smtClean="0"/>
              <a:t>C can be changed by taxation changes</a:t>
            </a:r>
          </a:p>
          <a:p>
            <a:r>
              <a:rPr lang="en-AU" dirty="0"/>
              <a:t>	</a:t>
            </a:r>
            <a:r>
              <a:rPr lang="en-AU" dirty="0" smtClean="0"/>
              <a:t>	e.g. an increase in tax reduces disposable income</a:t>
            </a:r>
          </a:p>
          <a:p>
            <a:r>
              <a:rPr lang="en-AU" dirty="0"/>
              <a:t>	</a:t>
            </a:r>
            <a:r>
              <a:rPr lang="en-AU" dirty="0" smtClean="0"/>
              <a:t>			↓ C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9" y="184482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6564"/>
            <a:ext cx="1492422" cy="19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Changes in AD</a:t>
            </a:r>
          </a:p>
          <a:p>
            <a:endParaRPr lang="en-AU" b="1" dirty="0"/>
          </a:p>
          <a:p>
            <a:r>
              <a:rPr lang="en-AU" dirty="0" smtClean="0"/>
              <a:t>I (investment) can be affected by changes in corporate tax</a:t>
            </a:r>
          </a:p>
          <a:p>
            <a:endParaRPr lang="en-AU" dirty="0"/>
          </a:p>
          <a:p>
            <a:r>
              <a:rPr lang="en-AU" dirty="0" smtClean="0"/>
              <a:t>		e.g. ↓ corporate tax rate</a:t>
            </a:r>
          </a:p>
          <a:p>
            <a:r>
              <a:rPr lang="en-AU" dirty="0"/>
              <a:t>	</a:t>
            </a:r>
            <a:r>
              <a:rPr lang="en-AU" dirty="0" smtClean="0"/>
              <a:t>	       ↑ return on investment</a:t>
            </a:r>
          </a:p>
          <a:p>
            <a:r>
              <a:rPr lang="en-AU" dirty="0"/>
              <a:t>	</a:t>
            </a:r>
            <a:r>
              <a:rPr lang="en-AU" dirty="0" smtClean="0"/>
              <a:t>	       ↑ I</a:t>
            </a:r>
          </a:p>
          <a:p>
            <a:endParaRPr lang="en-AU" dirty="0" smtClean="0"/>
          </a:p>
          <a:p>
            <a:endParaRPr lang="en-AU" b="1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2416959" cy="14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8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Closing a recessionary gap </a:t>
            </a:r>
            <a:r>
              <a:rPr lang="en-AU" dirty="0" smtClean="0"/>
              <a:t>(Expansionary fiscal policy)</a:t>
            </a:r>
            <a:endParaRPr lang="en-AU" b="1" dirty="0" smtClean="0"/>
          </a:p>
          <a:p>
            <a:endParaRPr lang="en-AU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2031" y="1751906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839887" y="6136854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77593" y="6120530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</a:t>
            </a:r>
            <a:r>
              <a:rPr lang="en-AU" dirty="0" smtClean="0"/>
              <a:t>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59961" y="6120530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505" y="1484784"/>
            <a:ext cx="8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14816" y="1928315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2031" y="1928315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1623" y="1531820"/>
            <a:ext cx="82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859460" y="5590468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69788" y="3690789"/>
            <a:ext cx="2687368" cy="218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787" y="2837920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206" y="3423675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31409" y="3701738"/>
            <a:ext cx="22093" cy="2446145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174" y="6172274"/>
            <a:ext cx="49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 smtClean="0"/>
              <a:t>e</a:t>
            </a:r>
            <a:endParaRPr lang="en-AU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270207" y="1775174"/>
            <a:ext cx="14781" cy="43888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54" y="6163276"/>
            <a:ext cx="39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7729" y="1531820"/>
            <a:ext cx="2355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Increase in AD</a:t>
            </a:r>
          </a:p>
          <a:p>
            <a:r>
              <a:rPr lang="en-AU" dirty="0" smtClean="0"/>
              <a:t>↑ </a:t>
            </a:r>
            <a:r>
              <a:rPr lang="en-AU" i="1" dirty="0" smtClean="0"/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Personal income tax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Transfer payment (welfare) increase</a:t>
            </a:r>
          </a:p>
          <a:p>
            <a:endParaRPr lang="en-AU" dirty="0" smtClean="0"/>
          </a:p>
          <a:p>
            <a:r>
              <a:rPr lang="en-AU" dirty="0" smtClean="0"/>
              <a:t>↑ </a:t>
            </a:r>
            <a:r>
              <a:rPr lang="en-AU" i="1" dirty="0" smtClean="0"/>
              <a:t>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Business tax cut</a:t>
            </a:r>
          </a:p>
          <a:p>
            <a:endParaRPr lang="en-AU" dirty="0" smtClean="0"/>
          </a:p>
          <a:p>
            <a:r>
              <a:rPr lang="en-AU" dirty="0" smtClean="0"/>
              <a:t>↑ </a:t>
            </a:r>
            <a:r>
              <a:rPr lang="en-AU" i="1" dirty="0" smtClean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Increase in current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Increase in capital expenditures</a:t>
            </a:r>
            <a:endParaRPr lang="en-AU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627784" y="1578079"/>
            <a:ext cx="3649809" cy="3218851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2664" y="4779055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81219" y="3053037"/>
            <a:ext cx="3403769" cy="261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80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4" y="794657"/>
            <a:ext cx="8075613" cy="4525962"/>
          </a:xfrm>
        </p:spPr>
        <p:txBody>
          <a:bodyPr/>
          <a:lstStyle/>
          <a:p>
            <a:r>
              <a:rPr lang="en-AU" b="1" dirty="0"/>
              <a:t>Closing a recessionary gap </a:t>
            </a:r>
            <a:r>
              <a:rPr lang="en-AU" dirty="0"/>
              <a:t>(Expansionary fiscal policy)</a:t>
            </a:r>
            <a:endParaRPr lang="en-AU" b="1" dirty="0"/>
          </a:p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37894" y="1957222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46772" y="6324376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6908" y="6333913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45824" y="632584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" y="1690100"/>
            <a:ext cx="8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sp>
        <p:nvSpPr>
          <p:cNvPr id="9" name="Arc 8"/>
          <p:cNvSpPr/>
          <p:nvPr/>
        </p:nvSpPr>
        <p:spPr>
          <a:xfrm>
            <a:off x="1820784" y="3485815"/>
            <a:ext cx="3941997" cy="3535356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722586" y="5253493"/>
            <a:ext cx="3447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45743" y="2071922"/>
            <a:ext cx="0" cy="1402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4587" y="6408526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Yf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469171" y="6384859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</a:t>
            </a:r>
            <a:endParaRPr lang="en-A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4537" y="1741643"/>
            <a:ext cx="88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6984" y="3542277"/>
            <a:ext cx="2265359" cy="19563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97422" y="4063013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96091" y="5104529"/>
            <a:ext cx="755" cy="121763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2700" y="5393214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3733" y="5892547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9055" y="4536054"/>
            <a:ext cx="10160" cy="1836465"/>
          </a:xfrm>
          <a:prstGeom prst="line">
            <a:avLst/>
          </a:prstGeom>
          <a:ln w="444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7729" y="1531820"/>
            <a:ext cx="2355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Model differences</a:t>
            </a:r>
          </a:p>
          <a:p>
            <a:r>
              <a:rPr lang="en-AU" u="sng" dirty="0" err="1" smtClean="0"/>
              <a:t>Moneterarist</a:t>
            </a:r>
            <a:r>
              <a:rPr lang="en-AU" u="sng" dirty="0" smtClean="0"/>
              <a:t>/New Classical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↑ AD, ↑ Price level </a:t>
            </a:r>
            <a:r>
              <a:rPr lang="en-AU" b="1" i="1" dirty="0" smtClean="0"/>
              <a:t>Always</a:t>
            </a:r>
            <a:endParaRPr lang="en-AU" b="1" dirty="0" smtClean="0"/>
          </a:p>
          <a:p>
            <a:endParaRPr lang="en-AU" dirty="0" smtClean="0"/>
          </a:p>
          <a:p>
            <a:r>
              <a:rPr lang="en-AU" u="sng" dirty="0" smtClean="0"/>
              <a:t>Keynesian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↑ AD, ↑ Price level </a:t>
            </a:r>
            <a:r>
              <a:rPr lang="en-AU" b="1" i="1" dirty="0" smtClean="0"/>
              <a:t>Not always</a:t>
            </a:r>
            <a:endParaRPr lang="en-AU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37893" y="4533444"/>
            <a:ext cx="4532983" cy="261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38759" y="5060421"/>
            <a:ext cx="3957331" cy="2363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6065" y="4855633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988" y="4334853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8409" y="5658328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5011" y="6379104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</a:t>
            </a:r>
            <a:endParaRPr lang="en-AU" baseline="-25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81395" y="3726002"/>
            <a:ext cx="2265359" cy="19563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81833" y="4246738"/>
            <a:ext cx="2039025" cy="17406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12254" y="5927714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581258" y="5288254"/>
            <a:ext cx="8928" cy="1033913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55734" y="5279330"/>
            <a:ext cx="8928" cy="1033913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43967" y="6340906"/>
            <a:ext cx="59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</a:t>
            </a:r>
            <a:r>
              <a:rPr lang="en-AU" baseline="-25000" dirty="0" smtClean="0"/>
              <a:t>2</a:t>
            </a:r>
            <a:endParaRPr lang="en-AU" baseline="-25000" dirty="0"/>
          </a:p>
        </p:txBody>
      </p:sp>
    </p:spTree>
    <p:extLst>
      <p:ext uri="{BB962C8B-B14F-4D97-AF65-F5344CB8AC3E}">
        <p14:creationId xmlns:p14="http://schemas.microsoft.com/office/powerpoint/2010/main" val="2807955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  <p:bldP spid="27" grpId="0"/>
      <p:bldP spid="28" grpId="0"/>
      <p:bldP spid="28" grpId="1"/>
      <p:bldP spid="3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887" y="930945"/>
            <a:ext cx="8075613" cy="4525962"/>
          </a:xfrm>
        </p:spPr>
        <p:txBody>
          <a:bodyPr/>
          <a:lstStyle/>
          <a:p>
            <a:r>
              <a:rPr lang="en-AU" b="1" dirty="0" smtClean="0"/>
              <a:t>Closing an inflationary gap </a:t>
            </a:r>
            <a:r>
              <a:rPr lang="en-AU" dirty="0" smtClean="0"/>
              <a:t>(Contractionary fiscal policy)</a:t>
            </a:r>
            <a:endParaRPr lang="en-AU" b="1" dirty="0" smtClean="0"/>
          </a:p>
          <a:p>
            <a:endParaRPr lang="en-AU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2031" y="1751906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839887" y="6136854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82158" y="6102042"/>
            <a:ext cx="118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</a:t>
            </a:r>
            <a:r>
              <a:rPr lang="en-AU" dirty="0" smtClean="0"/>
              <a:t>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59961" y="6120530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505" y="1484784"/>
            <a:ext cx="8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852743" y="2564904"/>
            <a:ext cx="3728450" cy="31844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63954" y="1976076"/>
            <a:ext cx="3005018" cy="26071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27273" y="2165571"/>
            <a:ext cx="82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877497" y="4615178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39888" y="3478257"/>
            <a:ext cx="3711605" cy="1629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206" y="3779838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532" y="3227976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40446" y="3438297"/>
            <a:ext cx="11047" cy="2663745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29454" y="6163523"/>
            <a:ext cx="49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 smtClean="0"/>
              <a:t>e</a:t>
            </a:r>
            <a:endParaRPr lang="en-AU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86905" y="1759040"/>
            <a:ext cx="14781" cy="43888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5242" y="6155950"/>
            <a:ext cx="39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0547" y="1484784"/>
            <a:ext cx="2355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Decrease in AD</a:t>
            </a:r>
          </a:p>
          <a:p>
            <a:r>
              <a:rPr lang="en-AU" dirty="0"/>
              <a:t>↓</a:t>
            </a:r>
            <a:r>
              <a:rPr lang="en-AU" i="1" dirty="0" smtClean="0"/>
              <a:t>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Personal income tax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Transfer payment (welfare) decrease</a:t>
            </a:r>
          </a:p>
          <a:p>
            <a:endParaRPr lang="en-AU" dirty="0" smtClean="0"/>
          </a:p>
          <a:p>
            <a:r>
              <a:rPr lang="en-AU" dirty="0" smtClean="0"/>
              <a:t>↓ </a:t>
            </a:r>
            <a:r>
              <a:rPr lang="en-AU" i="1" dirty="0" smtClean="0"/>
              <a:t>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Business tax rise</a:t>
            </a:r>
          </a:p>
          <a:p>
            <a:endParaRPr lang="en-AU" dirty="0" smtClean="0"/>
          </a:p>
          <a:p>
            <a:r>
              <a:rPr lang="en-AU" dirty="0"/>
              <a:t>↓</a:t>
            </a:r>
            <a:r>
              <a:rPr lang="en-AU" dirty="0" smtClean="0"/>
              <a:t> </a:t>
            </a:r>
            <a:r>
              <a:rPr lang="en-AU" i="1" dirty="0" smtClean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Decrease in current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Decrease in capital expenditures</a:t>
            </a:r>
            <a:endParaRPr lang="en-AU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65992" y="2449797"/>
            <a:ext cx="3130207" cy="2754698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68981" y="5264497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927102" y="3981597"/>
            <a:ext cx="2928729" cy="15983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17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4" y="794657"/>
            <a:ext cx="8075613" cy="4525962"/>
          </a:xfrm>
        </p:spPr>
        <p:txBody>
          <a:bodyPr/>
          <a:lstStyle/>
          <a:p>
            <a:r>
              <a:rPr lang="en-AU" b="1" dirty="0"/>
              <a:t>Closing </a:t>
            </a:r>
            <a:r>
              <a:rPr lang="en-AU" b="1" dirty="0" smtClean="0"/>
              <a:t>an inflationary </a:t>
            </a:r>
            <a:r>
              <a:rPr lang="en-AU" b="1" dirty="0"/>
              <a:t>gap </a:t>
            </a:r>
            <a:r>
              <a:rPr lang="en-AU" dirty="0" smtClean="0"/>
              <a:t>(Contractionary </a:t>
            </a:r>
            <a:r>
              <a:rPr lang="en-AU" dirty="0"/>
              <a:t>fiscal policy)</a:t>
            </a:r>
            <a:endParaRPr lang="en-AU" b="1" dirty="0"/>
          </a:p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37894" y="1957222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46772" y="6324376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6908" y="6333913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45824" y="632584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" y="1690100"/>
            <a:ext cx="8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sp>
        <p:nvSpPr>
          <p:cNvPr id="9" name="Arc 8"/>
          <p:cNvSpPr/>
          <p:nvPr/>
        </p:nvSpPr>
        <p:spPr>
          <a:xfrm>
            <a:off x="1820784" y="3485815"/>
            <a:ext cx="3941997" cy="3535356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722586" y="5253493"/>
            <a:ext cx="3447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45743" y="2071922"/>
            <a:ext cx="0" cy="1402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4587" y="6408526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Yf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553566" y="6340906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</a:t>
            </a:r>
            <a:endParaRPr lang="en-A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4537" y="1741643"/>
            <a:ext cx="88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6984" y="3542277"/>
            <a:ext cx="2265359" cy="19563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30101" y="3053181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48167" y="3972784"/>
            <a:ext cx="24805" cy="2324262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2700" y="5393214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7753" y="4921130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9055" y="4536054"/>
            <a:ext cx="10160" cy="1836465"/>
          </a:xfrm>
          <a:prstGeom prst="line">
            <a:avLst/>
          </a:prstGeom>
          <a:ln w="444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7729" y="1531820"/>
            <a:ext cx="2355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Model differences</a:t>
            </a:r>
          </a:p>
          <a:p>
            <a:r>
              <a:rPr lang="en-AU" u="sng" dirty="0" smtClean="0"/>
              <a:t>Keynesian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↓ AD, effect on real GDP depends on position on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Same decrease in AD, significant difference in real GDP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Price level not always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 smtClean="0"/>
          </a:p>
          <a:p>
            <a:endParaRPr lang="en-AU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55651" y="4549580"/>
            <a:ext cx="4593564" cy="3154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82799" y="3936768"/>
            <a:ext cx="4851794" cy="31792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3337" y="375241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988" y="4334853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588180" y="4334553"/>
            <a:ext cx="2265359" cy="19563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21297" y="3845457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-Right Arrow 30"/>
          <p:cNvSpPr/>
          <p:nvPr/>
        </p:nvSpPr>
        <p:spPr bwMode="auto">
          <a:xfrm>
            <a:off x="2678958" y="6004039"/>
            <a:ext cx="904599" cy="302896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648376" y="5253493"/>
            <a:ext cx="3639" cy="108042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50610" y="5264857"/>
            <a:ext cx="3639" cy="108042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68113" y="6369594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411016" y="6342215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2</a:t>
            </a:r>
          </a:p>
        </p:txBody>
      </p:sp>
      <p:sp>
        <p:nvSpPr>
          <p:cNvPr id="47" name="Left-Right Arrow 46"/>
          <p:cNvSpPr/>
          <p:nvPr/>
        </p:nvSpPr>
        <p:spPr bwMode="auto">
          <a:xfrm>
            <a:off x="5366502" y="6044002"/>
            <a:ext cx="281665" cy="302896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37569" y="5978645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02622" y="5506561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</p:spTree>
    <p:extLst>
      <p:ext uri="{BB962C8B-B14F-4D97-AF65-F5344CB8AC3E}">
        <p14:creationId xmlns:p14="http://schemas.microsoft.com/office/powerpoint/2010/main" val="3077131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1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Fiscal Policy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4" y="794657"/>
            <a:ext cx="8075613" cy="4525962"/>
          </a:xfrm>
        </p:spPr>
        <p:txBody>
          <a:bodyPr/>
          <a:lstStyle/>
          <a:p>
            <a:r>
              <a:rPr lang="en-AU" b="1" dirty="0"/>
              <a:t>Closing </a:t>
            </a:r>
            <a:r>
              <a:rPr lang="en-AU" b="1" dirty="0" smtClean="0"/>
              <a:t>an inflationary gap </a:t>
            </a:r>
            <a:r>
              <a:rPr lang="en-AU" dirty="0" smtClean="0"/>
              <a:t>(Contractionary </a:t>
            </a:r>
            <a:r>
              <a:rPr lang="en-AU" dirty="0"/>
              <a:t>fiscal policy)</a:t>
            </a:r>
            <a:endParaRPr lang="en-AU" b="1" dirty="0"/>
          </a:p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37894" y="1957222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46772" y="6324376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6908" y="6333913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45824" y="632584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" y="1690100"/>
            <a:ext cx="88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</a:t>
            </a:r>
          </a:p>
          <a:p>
            <a:r>
              <a:rPr lang="en-AU" dirty="0" smtClean="0"/>
              <a:t>Level</a:t>
            </a:r>
            <a:endParaRPr lang="en-AU" dirty="0"/>
          </a:p>
        </p:txBody>
      </p:sp>
      <p:sp>
        <p:nvSpPr>
          <p:cNvPr id="9" name="Arc 8"/>
          <p:cNvSpPr/>
          <p:nvPr/>
        </p:nvSpPr>
        <p:spPr>
          <a:xfrm>
            <a:off x="1820784" y="3485815"/>
            <a:ext cx="3941997" cy="3535356"/>
          </a:xfrm>
          <a:prstGeom prst="arc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15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722586" y="5253493"/>
            <a:ext cx="34472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45743" y="2071922"/>
            <a:ext cx="0" cy="1402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4587" y="6408526"/>
            <a:ext cx="11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Yf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553566" y="6340906"/>
            <a:ext cx="49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Ye</a:t>
            </a:r>
            <a:endParaRPr lang="en-A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4537" y="1741643"/>
            <a:ext cx="88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6984" y="3542277"/>
            <a:ext cx="2265359" cy="1956366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30101" y="3053181"/>
            <a:ext cx="2265359" cy="19563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48167" y="3972784"/>
            <a:ext cx="24805" cy="2324262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2700" y="5393214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7753" y="4921130"/>
            <a:ext cx="5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9055" y="4536054"/>
            <a:ext cx="10160" cy="1836465"/>
          </a:xfrm>
          <a:prstGeom prst="line">
            <a:avLst/>
          </a:prstGeom>
          <a:ln w="444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7729" y="1531820"/>
            <a:ext cx="2355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Model differences</a:t>
            </a:r>
          </a:p>
          <a:p>
            <a:r>
              <a:rPr lang="en-AU" u="sng" dirty="0" smtClean="0"/>
              <a:t>Keynesian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↓ AD, effect on real GDP depends on position on AS</a:t>
            </a:r>
            <a:endParaRPr lang="en-AU" b="1" dirty="0" smtClean="0"/>
          </a:p>
          <a:p>
            <a:endParaRPr lang="en-AU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55651" y="4549580"/>
            <a:ext cx="4593564" cy="3154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82799" y="3936768"/>
            <a:ext cx="4851794" cy="31792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3337" y="3752417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988" y="4334853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4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5.4|8.9|5.1"/>
</p:tagLst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16224</TotalTime>
  <Words>933</Words>
  <Application>Microsoft Office PowerPoint</Application>
  <PresentationFormat>On-screen Show (4:3)</PresentationFormat>
  <Paragraphs>323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Fiscal Policy</vt:lpstr>
      <vt:lpstr>Fiscal Policy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How it works</vt:lpstr>
      <vt:lpstr>Fiscal Policy – Evaluation</vt:lpstr>
      <vt:lpstr>Fiscal Policy - Evaluation</vt:lpstr>
      <vt:lpstr>Fiscal Policy - Evaluation</vt:lpstr>
      <vt:lpstr>Fiscal Policy - Evaluation</vt:lpstr>
      <vt:lpstr>Fiscal Policy - Evaluation</vt:lpstr>
      <vt:lpstr>Fiscal Policy - Evaluation</vt:lpstr>
      <vt:lpstr>Fiscal Policy - Evaluation</vt:lpstr>
      <vt:lpstr>Fiscal Policy - Evaluation</vt:lpstr>
      <vt:lpstr>Fiscal Policy - Evaluation</vt:lpstr>
      <vt:lpstr>Fiscal Policy – Evaluation </vt:lpstr>
      <vt:lpstr>Fiscal Policy – Evaluation </vt:lpstr>
      <vt:lpstr>Fiscal Policy – Evaluation </vt:lpstr>
      <vt:lpstr>Fiscal Policy - Evaluation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275</cp:revision>
  <dcterms:created xsi:type="dcterms:W3CDTF">2013-11-05T23:10:43Z</dcterms:created>
  <dcterms:modified xsi:type="dcterms:W3CDTF">2015-08-13T10:47:32Z</dcterms:modified>
</cp:coreProperties>
</file>