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media/image15.jpg" ContentType="image/png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656" r:id="rId2"/>
    <p:sldMasterId id="2147483654" r:id="rId3"/>
    <p:sldMasterId id="2147483657" r:id="rId4"/>
  </p:sldMasterIdLst>
  <p:notesMasterIdLst>
    <p:notesMasterId r:id="rId24"/>
  </p:notesMasterIdLst>
  <p:handoutMasterIdLst>
    <p:handoutMasterId r:id="rId25"/>
  </p:handoutMasterIdLst>
  <p:sldIdLst>
    <p:sldId id="259" r:id="rId5"/>
    <p:sldId id="356" r:id="rId6"/>
    <p:sldId id="444" r:id="rId7"/>
    <p:sldId id="471" r:id="rId8"/>
    <p:sldId id="472" r:id="rId9"/>
    <p:sldId id="473" r:id="rId10"/>
    <p:sldId id="474" r:id="rId11"/>
    <p:sldId id="475" r:id="rId12"/>
    <p:sldId id="477" r:id="rId13"/>
    <p:sldId id="476" r:id="rId14"/>
    <p:sldId id="479" r:id="rId15"/>
    <p:sldId id="480" r:id="rId16"/>
    <p:sldId id="478" r:id="rId17"/>
    <p:sldId id="481" r:id="rId18"/>
    <p:sldId id="482" r:id="rId19"/>
    <p:sldId id="483" r:id="rId20"/>
    <p:sldId id="484" r:id="rId21"/>
    <p:sldId id="486" r:id="rId22"/>
    <p:sldId id="485" r:id="rId23"/>
  </p:sldIdLst>
  <p:sldSz cx="9144000" cy="6858000" type="screen4x3"/>
  <p:notesSz cx="9906000" cy="6794500"/>
  <p:defaultTextStyle>
    <a:defPPr>
      <a:defRPr lang="en-A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16B97"/>
    <a:srgbClr val="00003E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461" autoAdjust="0"/>
    <p:restoredTop sz="94660"/>
  </p:normalViewPr>
  <p:slideViewPr>
    <p:cSldViewPr>
      <p:cViewPr varScale="1">
        <p:scale>
          <a:sx n="81" d="100"/>
          <a:sy n="81" d="100"/>
        </p:scale>
        <p:origin x="1066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926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AU"/>
          </a:p>
        </p:txBody>
      </p:sp>
      <p:sp>
        <p:nvSpPr>
          <p:cNvPr id="2150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11108" y="0"/>
            <a:ext cx="42926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AU"/>
          </a:p>
        </p:txBody>
      </p:sp>
      <p:sp>
        <p:nvSpPr>
          <p:cNvPr id="2150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53596"/>
            <a:ext cx="42926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AU"/>
          </a:p>
        </p:txBody>
      </p:sp>
      <p:sp>
        <p:nvSpPr>
          <p:cNvPr id="2150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11108" y="6453596"/>
            <a:ext cx="42926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07304FC-2894-4BE3-88D3-E68583326C86}" type="slidenum">
              <a:rPr lang="en-AU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160636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926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AU"/>
          </a:p>
        </p:txBody>
      </p:sp>
      <p:sp>
        <p:nvSpPr>
          <p:cNvPr id="2140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11108" y="0"/>
            <a:ext cx="42926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AU"/>
          </a:p>
        </p:txBody>
      </p:sp>
      <p:sp>
        <p:nvSpPr>
          <p:cNvPr id="2140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54375" y="509588"/>
            <a:ext cx="3397250" cy="25479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140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0600" y="3227388"/>
            <a:ext cx="7924800" cy="305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</a:p>
        </p:txBody>
      </p:sp>
      <p:sp>
        <p:nvSpPr>
          <p:cNvPr id="2140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53596"/>
            <a:ext cx="42926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AU"/>
          </a:p>
        </p:txBody>
      </p:sp>
      <p:sp>
        <p:nvSpPr>
          <p:cNvPr id="2140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11108" y="6453596"/>
            <a:ext cx="42926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B192547-FFA7-417A-8F63-F8B7FBC53DAD}" type="slidenum">
              <a:rPr lang="en-AU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5668086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192547-FFA7-417A-8F63-F8B7FBC53DAD}" type="slidenum">
              <a:rPr lang="en-AU" smtClean="0"/>
              <a:pPr/>
              <a:t>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4939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32" name="Picture 12" descr="t1titl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1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01600" y="1984375"/>
            <a:ext cx="8999538" cy="723900"/>
          </a:xfrm>
        </p:spPr>
        <p:txBody>
          <a:bodyPr/>
          <a:lstStyle>
            <a:lvl1pPr algn="ctr"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911225" y="3516313"/>
            <a:ext cx="7380288" cy="674687"/>
          </a:xfrm>
        </p:spPr>
        <p:txBody>
          <a:bodyPr/>
          <a:lstStyle>
            <a:lvl1pPr marL="0" indent="0" algn="ctr"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/>
      <p:bldP spid="5124" grpId="0" build="p">
        <p:tmplLst>
          <p:tmpl lvl="1">
            <p:tnLst>
              <p:par>
                <p:cTn presetID="4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12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5124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512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512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93812D-9F43-4150-89AB-F1AE33864299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6913" y="150813"/>
            <a:ext cx="2097087" cy="59420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55650" y="150813"/>
            <a:ext cx="6138863" cy="59420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BCC9D8-73E6-4477-BD0E-9034041437E1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F69913-B1DC-447A-91D2-B8B16A16E26C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51ECC8-B253-4ECB-A077-8D58F1D7C0BD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D8E53B-A775-4DC8-9619-C08B15146D1A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55650" y="1566863"/>
            <a:ext cx="3960813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8863" y="1566863"/>
            <a:ext cx="39624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69506F-4531-4235-B528-B4F9559EE4F6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8AB4E3-D55F-4BBD-B31B-4ACC85E5797E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E9060A-5D5D-4A36-9BF6-4124C2D79DEA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A4544C-E44A-4AE3-B0AE-5F36CBDBA4A2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E2DF03-EFB1-4EEB-B0F0-B60EF068EF12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639BFD-326A-4B7E-9E2D-3B5937878D7F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FFD92E-2EEF-4C8A-98A2-297F7ADF4D4A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2092C5-FCF2-47C1-B669-1372555E5105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6913" y="150813"/>
            <a:ext cx="2097087" cy="59420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55650" y="150813"/>
            <a:ext cx="6138863" cy="59420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DECECD-0DD3-4A7F-AC0F-5389BC363ACB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fad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0CE976-7958-40FC-898A-2C80157B51E7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fade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3C4644-AA5E-4398-89BC-DA9FD9558B7B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fade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3A3F96-98AE-4E21-AD8A-2B9C3491D5B7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fade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55650" y="1566863"/>
            <a:ext cx="3960813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8863" y="1566863"/>
            <a:ext cx="39624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6F9277-5A86-42C5-A44A-1DEC65E52EAD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fade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17B329-9516-4AFE-8D7D-9A862E261C88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fade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E90AF1-0C3E-474E-98EA-86A21432276C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fade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3E675A-2446-4F2D-BE4C-923064280E81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00176A-2247-4001-B73A-1CEC618AB255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fade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36C9B8-0C72-4AC5-B6A8-3E752D61620B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fade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4DCD75-1340-4463-A4A4-5228CF682F02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fade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791BDC-4B66-419E-BD70-209DB1F8EF63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fade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6913" y="150813"/>
            <a:ext cx="2097087" cy="59420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55650" y="150813"/>
            <a:ext cx="6138863" cy="59420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29B05C-022E-48E8-96D9-E5362DCFD971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fade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55650" y="1566863"/>
            <a:ext cx="3960813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8863" y="1566863"/>
            <a:ext cx="39624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04C88B-376E-460C-A660-B280BD6F472A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fade/>
  </p:transition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012F3A-CEEE-4D3C-8039-711440FC1E54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AF6BB0-EC99-4E15-A068-983C9ECA741D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B0F30D-EC84-43C0-9F64-5F904060143B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BEFBFB-A6F9-496C-8B1A-1A9403D4DC83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DC63A0-F938-4AAB-A6C2-47A25D1CBCF2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3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image" Target="../media/image3.pn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hyperlink" Target="http://www.m62.net/" TargetMode="External"/><Relationship Id="rId18" Type="http://schemas.openxmlformats.org/officeDocument/2006/relationships/image" Target="../media/image6.png"/><Relationship Id="rId3" Type="http://schemas.openxmlformats.org/officeDocument/2006/relationships/slideLayout" Target="../slideLayouts/slideLayout36.xml"/><Relationship Id="rId21" Type="http://schemas.openxmlformats.org/officeDocument/2006/relationships/image" Target="../media/image8.png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17" Type="http://schemas.openxmlformats.org/officeDocument/2006/relationships/hyperlink" Target="http://www.m62.net/powerpoint-slides/" TargetMode="External"/><Relationship Id="rId2" Type="http://schemas.openxmlformats.org/officeDocument/2006/relationships/slideLayout" Target="../slideLayouts/slideLayout35.xml"/><Relationship Id="rId16" Type="http://schemas.openxmlformats.org/officeDocument/2006/relationships/image" Target="../media/image5.png"/><Relationship Id="rId20" Type="http://schemas.openxmlformats.org/officeDocument/2006/relationships/image" Target="../media/image7.png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5" Type="http://schemas.openxmlformats.org/officeDocument/2006/relationships/hyperlink" Target="http://www.m62.net/presentation-theory/bullet-points-dont-work/beyond-bullet-points/" TargetMode="External"/><Relationship Id="rId10" Type="http://schemas.openxmlformats.org/officeDocument/2006/relationships/slideLayout" Target="../slideLayouts/slideLayout43.xml"/><Relationship Id="rId19" Type="http://schemas.openxmlformats.org/officeDocument/2006/relationships/hyperlink" Target="http://www.m62.net/powerpoint-training/" TargetMode="Externa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14" name="Picture 18" descr="18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000066"/>
          </a:solidFill>
        </p:spPr>
      </p:pic>
      <p:sp>
        <p:nvSpPr>
          <p:cNvPr id="4100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150813"/>
            <a:ext cx="8229600" cy="71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AU" smtClean="0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755650" y="1566863"/>
            <a:ext cx="8075613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107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704013" y="61309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AU"/>
          </a:p>
        </p:txBody>
      </p:sp>
      <p:sp>
        <p:nvSpPr>
          <p:cNvPr id="4108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619250" y="6130925"/>
            <a:ext cx="47529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AU"/>
          </a:p>
        </p:txBody>
      </p:sp>
      <p:sp>
        <p:nvSpPr>
          <p:cNvPr id="4112" name="Rectangle 1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79388" y="6135688"/>
            <a:ext cx="68421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fld id="{5FC783C7-A2EC-41E9-AA7B-F0D50F3E0A8B}" type="slidenum">
              <a:rPr lang="en-AU"/>
              <a:pPr/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8" r:id="rId2"/>
    <p:sldLayoutId id="2147483659" r:id="rId3"/>
    <p:sldLayoutId id="2147483660" r:id="rId4"/>
    <p:sldLayoutId id="2147483661" r:id="rId5"/>
    <p:sldLayoutId id="2147483662" r:id="rId6"/>
    <p:sldLayoutId id="2147483663" r:id="rId7"/>
    <p:sldLayoutId id="2147483664" r:id="rId8"/>
    <p:sldLayoutId id="2147483665" r:id="rId9"/>
    <p:sldLayoutId id="2147483666" r:id="rId10"/>
    <p:sldLayoutId id="2147483667" r:id="rId11"/>
  </p:sldLayoutIdLst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0" grpId="0"/>
    </p:bld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00003E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00003E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00003E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00003E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00003E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00003E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00003E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00003E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00003E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bg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482" name="Picture 2" descr="18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000066"/>
          </a:solidFill>
        </p:spPr>
      </p:pic>
      <p:pic>
        <p:nvPicPr>
          <p:cNvPr id="276488" name="Picture 8" descr="M62FB&amp;F006 copy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76483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150813"/>
            <a:ext cx="8229600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Click to edit Master title style</a:t>
            </a:r>
          </a:p>
        </p:txBody>
      </p:sp>
      <p:sp>
        <p:nvSpPr>
          <p:cNvPr id="276484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755650" y="1566863"/>
            <a:ext cx="8075613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276485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704013" y="61309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AU"/>
          </a:p>
        </p:txBody>
      </p:sp>
      <p:sp>
        <p:nvSpPr>
          <p:cNvPr id="276486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619250" y="6130925"/>
            <a:ext cx="47529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AU"/>
          </a:p>
        </p:txBody>
      </p:sp>
      <p:sp>
        <p:nvSpPr>
          <p:cNvPr id="276487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79388" y="6135688"/>
            <a:ext cx="68421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fld id="{63DEADC0-C932-46E8-BB52-CC605D59CE20}" type="slidenum">
              <a:rPr lang="en-AU"/>
              <a:pPr/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  <p:sldLayoutId id="2147483677" r:id="rId10"/>
    <p:sldLayoutId id="2147483678" r:id="rId11"/>
  </p:sldLayoutIdLst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764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764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76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483" grpId="0"/>
    </p:bldLst>
  </p:timing>
  <p:txStyles>
    <p:titleStyle>
      <a:lvl1pPr algn="l" rtl="0" fontAlgn="base">
        <a:spcBef>
          <a:spcPct val="0"/>
        </a:spcBef>
        <a:spcAft>
          <a:spcPct val="0"/>
        </a:spcAft>
        <a:defRPr sz="2600">
          <a:solidFill>
            <a:srgbClr val="00003E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600">
          <a:solidFill>
            <a:srgbClr val="00003E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2600">
          <a:solidFill>
            <a:srgbClr val="00003E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2600">
          <a:solidFill>
            <a:srgbClr val="00003E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2600">
          <a:solidFill>
            <a:srgbClr val="00003E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600">
          <a:solidFill>
            <a:srgbClr val="00003E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600">
          <a:solidFill>
            <a:srgbClr val="00003E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600">
          <a:solidFill>
            <a:srgbClr val="00003E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600">
          <a:solidFill>
            <a:srgbClr val="00003E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bg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4434" name="Picture 2" descr="18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000066"/>
          </a:solidFill>
        </p:spPr>
      </p:pic>
      <p:pic>
        <p:nvPicPr>
          <p:cNvPr id="274440" name="Picture 8" descr="M62FB&amp;F006 copy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74435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150813"/>
            <a:ext cx="8229600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Click to edit Master title style</a:t>
            </a:r>
          </a:p>
        </p:txBody>
      </p:sp>
      <p:sp>
        <p:nvSpPr>
          <p:cNvPr id="274436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755650" y="1566863"/>
            <a:ext cx="8075613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274437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704013" y="61309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AU"/>
          </a:p>
        </p:txBody>
      </p:sp>
      <p:sp>
        <p:nvSpPr>
          <p:cNvPr id="274438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619250" y="6130925"/>
            <a:ext cx="47529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AU"/>
          </a:p>
        </p:txBody>
      </p:sp>
      <p:sp>
        <p:nvSpPr>
          <p:cNvPr id="274439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79388" y="6135688"/>
            <a:ext cx="68421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fld id="{46953A54-48A6-4925-9BE1-F6898663E197}" type="slidenum">
              <a:rPr lang="en-AU"/>
              <a:pPr/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74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744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744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74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4435" grpId="0"/>
    </p:bldLst>
  </p:timing>
  <p:txStyles>
    <p:titleStyle>
      <a:lvl1pPr algn="l" rtl="0" fontAlgn="base">
        <a:spcBef>
          <a:spcPct val="0"/>
        </a:spcBef>
        <a:spcAft>
          <a:spcPct val="0"/>
        </a:spcAft>
        <a:defRPr sz="2600">
          <a:solidFill>
            <a:srgbClr val="00003E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600">
          <a:solidFill>
            <a:srgbClr val="00003E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2600">
          <a:solidFill>
            <a:srgbClr val="00003E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2600">
          <a:solidFill>
            <a:srgbClr val="00003E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2600">
          <a:solidFill>
            <a:srgbClr val="00003E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600">
          <a:solidFill>
            <a:srgbClr val="00003E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600">
          <a:solidFill>
            <a:srgbClr val="00003E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600">
          <a:solidFill>
            <a:srgbClr val="00003E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600">
          <a:solidFill>
            <a:srgbClr val="00003E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bg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602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D9D9D9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281603" name="Rectangle 3"/>
          <p:cNvSpPr>
            <a:spLocks noChangeArrowheads="1"/>
          </p:cNvSpPr>
          <p:nvPr/>
        </p:nvSpPr>
        <p:spPr bwMode="auto">
          <a:xfrm>
            <a:off x="-93663" y="6453188"/>
            <a:ext cx="8532813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0" tIns="0" rIns="0" bIns="0" anchor="ctr"/>
          <a:lstStyle/>
          <a:p>
            <a:pPr algn="r"/>
            <a:r>
              <a:rPr lang="en-AU" sz="1200">
                <a:solidFill>
                  <a:srgbClr val="4D4D4D"/>
                </a:solidFill>
                <a:latin typeface="Neo Sans" pitchFamily="34" charset="0"/>
              </a:rPr>
              <a:t>m62 visualcommunications is the global leader in presentation effectiveness, from offices in the UK, USA, and Singapore</a:t>
            </a:r>
          </a:p>
        </p:txBody>
      </p:sp>
      <p:pic>
        <p:nvPicPr>
          <p:cNvPr id="281604" name="Picture 4" descr="m62-logo">
            <a:hlinkClick r:id="rId13"/>
          </p:cNvPr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502650" y="6484938"/>
            <a:ext cx="381000" cy="257175"/>
          </a:xfrm>
          <a:prstGeom prst="rect">
            <a:avLst/>
          </a:prstGeom>
          <a:noFill/>
        </p:spPr>
      </p:pic>
      <p:pic>
        <p:nvPicPr>
          <p:cNvPr id="281605" name="Picture 5" descr="1">
            <a:hlinkClick r:id="rId15"/>
          </p:cNvPr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260350" y="777875"/>
            <a:ext cx="2000250" cy="1457325"/>
          </a:xfrm>
          <a:prstGeom prst="rect">
            <a:avLst/>
          </a:prstGeom>
          <a:noFill/>
        </p:spPr>
      </p:pic>
      <p:pic>
        <p:nvPicPr>
          <p:cNvPr id="281606" name="Picture 6" descr="2">
            <a:hlinkClick r:id="rId17"/>
          </p:cNvPr>
          <p:cNvPicPr>
            <a:picLocks noChangeAspect="1" noChangeArrowheads="1"/>
          </p:cNvPicPr>
          <p:nvPr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287338" y="2673350"/>
            <a:ext cx="2000250" cy="1457325"/>
          </a:xfrm>
          <a:prstGeom prst="rect">
            <a:avLst/>
          </a:prstGeom>
          <a:noFill/>
        </p:spPr>
      </p:pic>
      <p:pic>
        <p:nvPicPr>
          <p:cNvPr id="281607" name="Picture 7" descr="3">
            <a:hlinkClick r:id="rId19"/>
          </p:cNvPr>
          <p:cNvPicPr>
            <a:picLocks noChangeAspect="1" noChangeArrowheads="1"/>
          </p:cNvPicPr>
          <p:nvPr/>
        </p:nvPicPr>
        <p:blipFill>
          <a:blip r:embed="rId20" cstate="print"/>
          <a:srcRect/>
          <a:stretch>
            <a:fillRect/>
          </a:stretch>
        </p:blipFill>
        <p:spPr bwMode="auto">
          <a:xfrm>
            <a:off x="287338" y="4568825"/>
            <a:ext cx="2000250" cy="1457325"/>
          </a:xfrm>
          <a:prstGeom prst="rect">
            <a:avLst/>
          </a:prstGeom>
          <a:noFill/>
        </p:spPr>
      </p:pic>
      <p:sp>
        <p:nvSpPr>
          <p:cNvPr id="281608" name="Text Box 8">
            <a:hlinkClick r:id="rId15"/>
          </p:cNvPr>
          <p:cNvSpPr txBox="1">
            <a:spLocks noChangeArrowheads="1"/>
          </p:cNvSpPr>
          <p:nvPr/>
        </p:nvSpPr>
        <p:spPr bwMode="auto">
          <a:xfrm>
            <a:off x="379413" y="2290763"/>
            <a:ext cx="1636712" cy="2127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>
            <a:spAutoFit/>
          </a:bodyPr>
          <a:lstStyle/>
          <a:p>
            <a:r>
              <a:rPr lang="en-AU" sz="1400">
                <a:solidFill>
                  <a:srgbClr val="135971"/>
                </a:solidFill>
                <a:latin typeface="Neo Sans" pitchFamily="34" charset="0"/>
              </a:rPr>
              <a:t>Beyond Bullet Points</a:t>
            </a:r>
          </a:p>
        </p:txBody>
      </p:sp>
      <p:sp>
        <p:nvSpPr>
          <p:cNvPr id="281609" name="Text Box 9">
            <a:hlinkClick r:id="rId17"/>
          </p:cNvPr>
          <p:cNvSpPr txBox="1">
            <a:spLocks noChangeArrowheads="1"/>
          </p:cNvSpPr>
          <p:nvPr/>
        </p:nvSpPr>
        <p:spPr bwMode="auto">
          <a:xfrm>
            <a:off x="379413" y="4189413"/>
            <a:ext cx="1417637" cy="2127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>
            <a:spAutoFit/>
          </a:bodyPr>
          <a:lstStyle/>
          <a:p>
            <a:r>
              <a:rPr lang="en-AU" sz="1400">
                <a:solidFill>
                  <a:srgbClr val="135971"/>
                </a:solidFill>
                <a:latin typeface="Neo Sans" pitchFamily="34" charset="0"/>
              </a:rPr>
              <a:t>PowerPoint Slides</a:t>
            </a:r>
          </a:p>
        </p:txBody>
      </p:sp>
      <p:sp>
        <p:nvSpPr>
          <p:cNvPr id="281610" name="Text Box 10">
            <a:hlinkClick r:id="rId19"/>
          </p:cNvPr>
          <p:cNvSpPr txBox="1">
            <a:spLocks noChangeArrowheads="1"/>
          </p:cNvSpPr>
          <p:nvPr/>
        </p:nvSpPr>
        <p:spPr bwMode="auto">
          <a:xfrm>
            <a:off x="379413" y="6084888"/>
            <a:ext cx="1598612" cy="2127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>
            <a:spAutoFit/>
          </a:bodyPr>
          <a:lstStyle/>
          <a:p>
            <a:r>
              <a:rPr lang="en-AU" sz="1400">
                <a:solidFill>
                  <a:srgbClr val="135971"/>
                </a:solidFill>
                <a:latin typeface="Neo Sans" pitchFamily="34" charset="0"/>
              </a:rPr>
              <a:t>PowerPoint Training</a:t>
            </a:r>
          </a:p>
        </p:txBody>
      </p:sp>
      <p:pic>
        <p:nvPicPr>
          <p:cNvPr id="281611" name="Picture 11" descr="bg"/>
          <p:cNvPicPr>
            <a:picLocks noChangeAspect="1" noChangeArrowheads="1"/>
          </p:cNvPicPr>
          <p:nvPr/>
        </p:nvPicPr>
        <p:blipFill>
          <a:blip r:embed="rId21" cstate="print"/>
          <a:srcRect/>
          <a:stretch>
            <a:fillRect/>
          </a:stretch>
        </p:blipFill>
        <p:spPr bwMode="auto">
          <a:xfrm>
            <a:off x="2520950" y="777875"/>
            <a:ext cx="6362700" cy="5248275"/>
          </a:xfrm>
          <a:prstGeom prst="rect">
            <a:avLst/>
          </a:prstGeom>
          <a:noFill/>
        </p:spPr>
      </p:pic>
      <p:sp>
        <p:nvSpPr>
          <p:cNvPr id="281612" name="Text Box 12"/>
          <p:cNvSpPr txBox="1">
            <a:spLocks noChangeArrowheads="1"/>
          </p:cNvSpPr>
          <p:nvPr/>
        </p:nvSpPr>
        <p:spPr bwMode="auto">
          <a:xfrm>
            <a:off x="28575" y="188913"/>
            <a:ext cx="9115425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0" tIns="0" rIns="0" bIns="0" anchor="ctr"/>
          <a:lstStyle/>
          <a:p>
            <a:pPr algn="ctr"/>
            <a:r>
              <a:rPr lang="en-AU" sz="2100">
                <a:solidFill>
                  <a:srgbClr val="333333"/>
                </a:solidFill>
                <a:latin typeface="Neo Sans" pitchFamily="34" charset="0"/>
              </a:rPr>
              <a:t>It’s not the </a:t>
            </a:r>
            <a:r>
              <a:rPr lang="en-AU" sz="2100" b="1">
                <a:solidFill>
                  <a:srgbClr val="333333"/>
                </a:solidFill>
                <a:latin typeface="Neo Sans" pitchFamily="34" charset="0"/>
              </a:rPr>
              <a:t>design</a:t>
            </a:r>
            <a:r>
              <a:rPr lang="en-AU" sz="2100">
                <a:solidFill>
                  <a:srgbClr val="333333"/>
                </a:solidFill>
                <a:latin typeface="Neo Sans" pitchFamily="34" charset="0"/>
              </a:rPr>
              <a:t> of your template, it’s what you </a:t>
            </a:r>
            <a:r>
              <a:rPr lang="en-AU" sz="2100" b="1">
                <a:solidFill>
                  <a:srgbClr val="333333"/>
                </a:solidFill>
                <a:latin typeface="Neo Sans" pitchFamily="34" charset="0"/>
              </a:rPr>
              <a:t>do with it</a:t>
            </a:r>
            <a:r>
              <a:rPr lang="en-AU" sz="2100">
                <a:solidFill>
                  <a:srgbClr val="333333"/>
                </a:solidFill>
                <a:latin typeface="Neo Sans" pitchFamily="34" charset="0"/>
              </a:rPr>
              <a:t> that counts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2000">
          <a:solidFill>
            <a:srgbClr val="333333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2000">
          <a:solidFill>
            <a:srgbClr val="333333"/>
          </a:solidFill>
          <a:latin typeface="Neo Sans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2000">
          <a:solidFill>
            <a:srgbClr val="333333"/>
          </a:solidFill>
          <a:latin typeface="Neo Sans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2000">
          <a:solidFill>
            <a:srgbClr val="333333"/>
          </a:solidFill>
          <a:latin typeface="Neo Sans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2000">
          <a:solidFill>
            <a:srgbClr val="333333"/>
          </a:solidFill>
          <a:latin typeface="Neo Sans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000">
          <a:solidFill>
            <a:srgbClr val="333333"/>
          </a:solidFill>
          <a:latin typeface="Neo Sans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000">
          <a:solidFill>
            <a:srgbClr val="333333"/>
          </a:solidFill>
          <a:latin typeface="Neo Sans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000">
          <a:solidFill>
            <a:srgbClr val="333333"/>
          </a:solidFill>
          <a:latin typeface="Neo Sans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000">
          <a:solidFill>
            <a:srgbClr val="333333"/>
          </a:solidFill>
          <a:latin typeface="Neo Sans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hyperlink" Target="https://www.youtube.com/watch?v=K1aBNJAgenQ" TargetMode="Externa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ags" Target="../tags/tag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hyperlink" Target="https://www.youtube.com/watch?v=KSUJIlQ5EiE&amp;index=44&amp;list=PLJ-Vd2UJmfxYBdPjQVW-KQBa-zOZ3LK_z" TargetMode="Externa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12.png"/><Relationship Id="rId4" Type="http://schemas.openxmlformats.org/officeDocument/2006/relationships/image" Target="../media/image11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2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528" y="620688"/>
            <a:ext cx="8999538" cy="723900"/>
          </a:xfrm>
          <a:ln/>
        </p:spPr>
        <p:txBody>
          <a:bodyPr/>
          <a:lstStyle/>
          <a:p>
            <a:r>
              <a:rPr lang="en-AU" dirty="0" smtClean="0"/>
              <a:t>Monetary Policy</a:t>
            </a:r>
            <a:endParaRPr lang="en-US" dirty="0"/>
          </a:p>
        </p:txBody>
      </p:sp>
      <p:sp>
        <p:nvSpPr>
          <p:cNvPr id="26521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AU" dirty="0" smtClean="0"/>
              <a:t>	</a:t>
            </a:r>
          </a:p>
          <a:p>
            <a:endParaRPr lang="en-AU" dirty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246881" y="5683345"/>
            <a:ext cx="8999538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3E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3E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3E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3E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3E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3E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3E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3E"/>
                </a:solidFill>
                <a:latin typeface="Arial" charset="0"/>
              </a:defRPr>
            </a:lvl9pPr>
          </a:lstStyle>
          <a:p>
            <a:r>
              <a:rPr lang="en-AU" sz="3200" kern="0" dirty="0" smtClean="0"/>
              <a:t>2.5</a:t>
            </a:r>
            <a:endParaRPr lang="en-US" sz="3200" kern="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7561" b="1548"/>
          <a:stretch/>
        </p:blipFill>
        <p:spPr>
          <a:xfrm>
            <a:off x="3059832" y="1295547"/>
            <a:ext cx="3096344" cy="3861645"/>
          </a:xfrm>
          <a:prstGeom prst="rect">
            <a:avLst/>
          </a:prstGeom>
        </p:spPr>
      </p:pic>
    </p:spTree>
  </p:cSld>
  <p:clrMapOvr>
    <a:masterClrMapping/>
  </p:clrMapOvr>
  <p:transition advTm="13089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Monetary Policy – Shifting Aggregate Demand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980728"/>
            <a:ext cx="8075613" cy="4525962"/>
          </a:xfrm>
        </p:spPr>
        <p:txBody>
          <a:bodyPr/>
          <a:lstStyle/>
          <a:p>
            <a:r>
              <a:rPr lang="en-AU" dirty="0" smtClean="0"/>
              <a:t>	</a:t>
            </a:r>
          </a:p>
          <a:p>
            <a:endParaRPr lang="en-AU" sz="2000" b="1" dirty="0"/>
          </a:p>
          <a:p>
            <a:endParaRPr lang="en-AU" sz="2000" b="1" dirty="0" smtClean="0"/>
          </a:p>
          <a:p>
            <a:pPr marL="1970088" indent="-1970088"/>
            <a:r>
              <a:rPr lang="en-AU" dirty="0" smtClean="0"/>
              <a:t>	</a:t>
            </a:r>
            <a:endParaRPr lang="en-AU" dirty="0"/>
          </a:p>
          <a:p>
            <a:endParaRPr lang="en-AU" dirty="0"/>
          </a:p>
        </p:txBody>
      </p:sp>
      <p:sp>
        <p:nvSpPr>
          <p:cNvPr id="37" name="TextBox 36"/>
          <p:cNvSpPr txBox="1"/>
          <p:nvPr/>
        </p:nvSpPr>
        <p:spPr>
          <a:xfrm>
            <a:off x="683568" y="764704"/>
            <a:ext cx="7960382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7200" b="1" dirty="0" smtClean="0"/>
              <a:t>C</a:t>
            </a:r>
            <a:r>
              <a:rPr lang="en-AU" dirty="0" smtClean="0"/>
              <a:t> – </a:t>
            </a:r>
            <a:r>
              <a:rPr lang="en-AU" i="1" u="sng" dirty="0" smtClean="0"/>
              <a:t>If interest rates ↑</a:t>
            </a:r>
          </a:p>
          <a:p>
            <a:r>
              <a:rPr lang="en-AU" dirty="0"/>
              <a:t>	</a:t>
            </a:r>
            <a:r>
              <a:rPr lang="en-AU" dirty="0" smtClean="0"/>
              <a:t>disposable income for mortgage holders ↓, C ↓</a:t>
            </a:r>
          </a:p>
          <a:p>
            <a:r>
              <a:rPr lang="en-AU" dirty="0"/>
              <a:t>	</a:t>
            </a:r>
            <a:r>
              <a:rPr lang="en-AU" dirty="0" smtClean="0"/>
              <a:t>cost of money ↑, value of loans ↓, C ↓</a:t>
            </a:r>
          </a:p>
          <a:p>
            <a:r>
              <a:rPr lang="en-AU" dirty="0"/>
              <a:t>	</a:t>
            </a:r>
            <a:r>
              <a:rPr lang="en-AU" dirty="0" smtClean="0"/>
              <a:t>return on S ↑, S ↑, C ↓</a:t>
            </a:r>
          </a:p>
          <a:p>
            <a:r>
              <a:rPr lang="en-AU" dirty="0"/>
              <a:t>	</a:t>
            </a:r>
            <a:endParaRPr lang="en-AU" dirty="0" smtClean="0"/>
          </a:p>
          <a:p>
            <a:r>
              <a:rPr lang="en-AU" dirty="0" smtClean="0"/>
              <a:t>     	</a:t>
            </a:r>
            <a:r>
              <a:rPr lang="en-AU" i="1" u="sng" dirty="0" smtClean="0"/>
              <a:t>If interest rates ↓</a:t>
            </a:r>
          </a:p>
          <a:p>
            <a:r>
              <a:rPr lang="en-AU" dirty="0"/>
              <a:t>	</a:t>
            </a:r>
            <a:r>
              <a:rPr lang="en-AU" dirty="0" smtClean="0"/>
              <a:t>disposable income for mortgage holders ↑, C ↑</a:t>
            </a:r>
          </a:p>
          <a:p>
            <a:r>
              <a:rPr lang="en-AU" dirty="0"/>
              <a:t>	</a:t>
            </a:r>
            <a:r>
              <a:rPr lang="en-AU" dirty="0" smtClean="0"/>
              <a:t>cost of money ↓, value of loans ↑, C ↑</a:t>
            </a:r>
          </a:p>
          <a:p>
            <a:r>
              <a:rPr lang="en-AU" dirty="0"/>
              <a:t>	</a:t>
            </a:r>
            <a:r>
              <a:rPr lang="en-AU" dirty="0" smtClean="0"/>
              <a:t>return on S ↓, S ↓, C ↑</a:t>
            </a:r>
          </a:p>
          <a:p>
            <a:r>
              <a:rPr lang="en-AU" sz="7200" b="1" dirty="0" smtClean="0"/>
              <a:t>I</a:t>
            </a:r>
            <a:r>
              <a:rPr lang="en-AU" dirty="0" smtClean="0"/>
              <a:t>          </a:t>
            </a:r>
            <a:r>
              <a:rPr lang="en-AU" i="1" u="sng" dirty="0" smtClean="0"/>
              <a:t>If interest rates ↑</a:t>
            </a:r>
          </a:p>
          <a:p>
            <a:r>
              <a:rPr lang="en-AU" dirty="0"/>
              <a:t>	</a:t>
            </a:r>
            <a:r>
              <a:rPr lang="en-AU" dirty="0" smtClean="0"/>
              <a:t>cost of money ↑, # of investment loans ↓, I ↓</a:t>
            </a:r>
          </a:p>
          <a:p>
            <a:endParaRPr lang="en-AU" dirty="0"/>
          </a:p>
          <a:p>
            <a:r>
              <a:rPr lang="en-AU" dirty="0"/>
              <a:t> </a:t>
            </a:r>
            <a:r>
              <a:rPr lang="en-AU" dirty="0" smtClean="0"/>
              <a:t>              </a:t>
            </a:r>
            <a:r>
              <a:rPr lang="en-AU" u="sng" dirty="0" smtClean="0"/>
              <a:t>If interest rates ↓</a:t>
            </a:r>
          </a:p>
          <a:p>
            <a:r>
              <a:rPr lang="en-AU" dirty="0"/>
              <a:t>	</a:t>
            </a:r>
            <a:r>
              <a:rPr lang="en-AU" dirty="0" smtClean="0"/>
              <a:t>cost of money ↑, # of investment loans ↑, I ↑</a:t>
            </a:r>
          </a:p>
          <a:p>
            <a:endParaRPr lang="en-A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169100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3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Monetary Policy – How it works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4505" y="714270"/>
            <a:ext cx="8075613" cy="4525962"/>
          </a:xfrm>
        </p:spPr>
        <p:txBody>
          <a:bodyPr/>
          <a:lstStyle/>
          <a:p>
            <a:r>
              <a:rPr lang="en-AU" b="1" dirty="0" smtClean="0"/>
              <a:t>Draw expansionary (easy) monetary policy in the  New Classical / Monetarist model</a:t>
            </a:r>
            <a:endParaRPr lang="en-AU" b="1" dirty="0"/>
          </a:p>
        </p:txBody>
      </p:sp>
      <p:cxnSp>
        <p:nvCxnSpPr>
          <p:cNvPr id="4" name="Straight Connector 3"/>
          <p:cNvCxnSpPr/>
          <p:nvPr/>
        </p:nvCxnSpPr>
        <p:spPr>
          <a:xfrm flipH="1">
            <a:off x="852031" y="1751906"/>
            <a:ext cx="17756" cy="4376691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 flipH="1" flipV="1">
            <a:off x="839887" y="6136854"/>
            <a:ext cx="6235781" cy="2772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6277593" y="6120530"/>
            <a:ext cx="11807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/>
              <a:t>r</a:t>
            </a:r>
            <a:r>
              <a:rPr lang="en-AU" dirty="0" smtClean="0"/>
              <a:t>eal GDP</a:t>
            </a:r>
            <a:endParaRPr lang="en-AU" dirty="0"/>
          </a:p>
        </p:txBody>
      </p:sp>
      <p:sp>
        <p:nvSpPr>
          <p:cNvPr id="7" name="TextBox 6"/>
          <p:cNvSpPr txBox="1"/>
          <p:nvPr/>
        </p:nvSpPr>
        <p:spPr>
          <a:xfrm>
            <a:off x="559961" y="6120530"/>
            <a:ext cx="5841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/>
              <a:t>0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24505" y="1484784"/>
            <a:ext cx="8060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Price</a:t>
            </a:r>
          </a:p>
          <a:p>
            <a:r>
              <a:rPr lang="en-AU" dirty="0" smtClean="0"/>
              <a:t>level</a:t>
            </a:r>
            <a:endParaRPr lang="en-AU" dirty="0"/>
          </a:p>
        </p:txBody>
      </p:sp>
      <p:cxnSp>
        <p:nvCxnSpPr>
          <p:cNvPr id="9" name="Straight Connector 8"/>
          <p:cNvCxnSpPr/>
          <p:nvPr/>
        </p:nvCxnSpPr>
        <p:spPr>
          <a:xfrm flipH="1">
            <a:off x="1214816" y="1928315"/>
            <a:ext cx="4299615" cy="383994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552031" y="1928315"/>
            <a:ext cx="4307429" cy="383994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451623" y="1531820"/>
            <a:ext cx="8259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SRAS</a:t>
            </a:r>
            <a:endParaRPr lang="en-AU" dirty="0"/>
          </a:p>
        </p:txBody>
      </p:sp>
      <p:sp>
        <p:nvSpPr>
          <p:cNvPr id="12" name="TextBox 11"/>
          <p:cNvSpPr txBox="1"/>
          <p:nvPr/>
        </p:nvSpPr>
        <p:spPr>
          <a:xfrm>
            <a:off x="5859460" y="5590468"/>
            <a:ext cx="737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AD</a:t>
            </a:r>
            <a:endParaRPr lang="en-AU" dirty="0"/>
          </a:p>
        </p:txBody>
      </p:sp>
      <p:cxnSp>
        <p:nvCxnSpPr>
          <p:cNvPr id="13" name="Straight Connector 12"/>
          <p:cNvCxnSpPr/>
          <p:nvPr/>
        </p:nvCxnSpPr>
        <p:spPr>
          <a:xfrm flipH="1">
            <a:off x="869788" y="3690789"/>
            <a:ext cx="2687368" cy="21898"/>
          </a:xfrm>
          <a:prstGeom prst="line">
            <a:avLst/>
          </a:prstGeom>
          <a:ln w="15875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432787" y="2837920"/>
            <a:ext cx="6898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Pl</a:t>
            </a:r>
            <a:r>
              <a:rPr lang="en-AU" baseline="-25000" dirty="0"/>
              <a:t>1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54206" y="3423675"/>
            <a:ext cx="6898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Pl</a:t>
            </a:r>
            <a:r>
              <a:rPr lang="en-AU" baseline="-25000" dirty="0"/>
              <a:t>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531409" y="3701738"/>
            <a:ext cx="22093" cy="2446145"/>
          </a:xfrm>
          <a:prstGeom prst="line">
            <a:avLst/>
          </a:prstGeom>
          <a:ln w="15875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3352174" y="6172274"/>
            <a:ext cx="4997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Y</a:t>
            </a:r>
            <a:r>
              <a:rPr lang="en-AU" baseline="-25000" dirty="0" smtClean="0"/>
              <a:t>e</a:t>
            </a:r>
            <a:endParaRPr lang="en-AU" baseline="-25000" dirty="0"/>
          </a:p>
        </p:txBody>
      </p:sp>
      <p:cxnSp>
        <p:nvCxnSpPr>
          <p:cNvPr id="19" name="Straight Connector 18"/>
          <p:cNvCxnSpPr/>
          <p:nvPr/>
        </p:nvCxnSpPr>
        <p:spPr>
          <a:xfrm>
            <a:off x="4270207" y="1775174"/>
            <a:ext cx="14781" cy="4388843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4071154" y="6163276"/>
            <a:ext cx="3981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Y</a:t>
            </a:r>
            <a:r>
              <a:rPr lang="en-AU" baseline="-25000" dirty="0"/>
              <a:t>f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6567729" y="1531820"/>
            <a:ext cx="23555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AU" dirty="0"/>
          </a:p>
        </p:txBody>
      </p:sp>
      <p:cxnSp>
        <p:nvCxnSpPr>
          <p:cNvPr id="22" name="Straight Connector 21"/>
          <p:cNvCxnSpPr/>
          <p:nvPr/>
        </p:nvCxnSpPr>
        <p:spPr>
          <a:xfrm>
            <a:off x="2627784" y="1578079"/>
            <a:ext cx="3649809" cy="3218851"/>
          </a:xfrm>
          <a:prstGeom prst="line">
            <a:avLst/>
          </a:prstGeom>
          <a:ln w="317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5832664" y="4779055"/>
            <a:ext cx="737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AD</a:t>
            </a:r>
            <a:r>
              <a:rPr lang="en-AU" baseline="-25000" dirty="0" smtClean="0"/>
              <a:t>1</a:t>
            </a:r>
            <a:endParaRPr lang="en-AU" baseline="-25000" dirty="0"/>
          </a:p>
        </p:txBody>
      </p:sp>
      <p:cxnSp>
        <p:nvCxnSpPr>
          <p:cNvPr id="26" name="Straight Connector 25"/>
          <p:cNvCxnSpPr/>
          <p:nvPr/>
        </p:nvCxnSpPr>
        <p:spPr>
          <a:xfrm flipH="1">
            <a:off x="881219" y="3053037"/>
            <a:ext cx="3403769" cy="2610"/>
          </a:xfrm>
          <a:prstGeom prst="line">
            <a:avLst/>
          </a:prstGeom>
          <a:ln w="15875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2911478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11" grpId="0"/>
      <p:bldP spid="12" grpId="0"/>
      <p:bldP spid="14" grpId="0"/>
      <p:bldP spid="15" grpId="0"/>
      <p:bldP spid="18" grpId="0"/>
      <p:bldP spid="20" grpId="0"/>
      <p:bldP spid="2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Fiscal Policy – How it works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9153" y="719118"/>
            <a:ext cx="8075613" cy="4525962"/>
          </a:xfrm>
        </p:spPr>
        <p:txBody>
          <a:bodyPr/>
          <a:lstStyle/>
          <a:p>
            <a:r>
              <a:rPr lang="en-AU" b="1" dirty="0" smtClean="0"/>
              <a:t>Draw contractionary (tight) monetary policy in the New Classical / Monetarist model</a:t>
            </a:r>
          </a:p>
          <a:p>
            <a:endParaRPr lang="en-AU" b="1" dirty="0"/>
          </a:p>
        </p:txBody>
      </p:sp>
      <p:cxnSp>
        <p:nvCxnSpPr>
          <p:cNvPr id="4" name="Straight Connector 3"/>
          <p:cNvCxnSpPr/>
          <p:nvPr/>
        </p:nvCxnSpPr>
        <p:spPr>
          <a:xfrm flipH="1">
            <a:off x="791909" y="1783894"/>
            <a:ext cx="17756" cy="4376691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 flipH="1" flipV="1">
            <a:off x="839887" y="6136854"/>
            <a:ext cx="6235781" cy="2772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5882158" y="6102042"/>
            <a:ext cx="11807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/>
              <a:t>r</a:t>
            </a:r>
            <a:r>
              <a:rPr lang="en-AU" dirty="0" smtClean="0"/>
              <a:t>eal GDP</a:t>
            </a:r>
            <a:endParaRPr lang="en-AU" dirty="0"/>
          </a:p>
        </p:txBody>
      </p:sp>
      <p:sp>
        <p:nvSpPr>
          <p:cNvPr id="7" name="TextBox 6"/>
          <p:cNvSpPr txBox="1"/>
          <p:nvPr/>
        </p:nvSpPr>
        <p:spPr>
          <a:xfrm>
            <a:off x="559961" y="6120530"/>
            <a:ext cx="5841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/>
              <a:t>0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64383" y="1516772"/>
            <a:ext cx="8060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Price</a:t>
            </a:r>
          </a:p>
          <a:p>
            <a:r>
              <a:rPr lang="en-AU" dirty="0" smtClean="0"/>
              <a:t>level</a:t>
            </a:r>
            <a:endParaRPr lang="en-AU" dirty="0"/>
          </a:p>
        </p:txBody>
      </p:sp>
      <p:cxnSp>
        <p:nvCxnSpPr>
          <p:cNvPr id="9" name="Straight Connector 8"/>
          <p:cNvCxnSpPr/>
          <p:nvPr/>
        </p:nvCxnSpPr>
        <p:spPr>
          <a:xfrm flipH="1">
            <a:off x="1792621" y="2596892"/>
            <a:ext cx="3728450" cy="3184453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2803832" y="2008064"/>
            <a:ext cx="3005018" cy="2607114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267151" y="2165571"/>
            <a:ext cx="8259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SRAS</a:t>
            </a:r>
            <a:endParaRPr lang="en-AU" dirty="0"/>
          </a:p>
        </p:txBody>
      </p:sp>
      <p:sp>
        <p:nvSpPr>
          <p:cNvPr id="12" name="TextBox 11"/>
          <p:cNvSpPr txBox="1"/>
          <p:nvPr/>
        </p:nvSpPr>
        <p:spPr>
          <a:xfrm>
            <a:off x="5817375" y="4615178"/>
            <a:ext cx="737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AD</a:t>
            </a:r>
            <a:endParaRPr lang="en-AU" dirty="0"/>
          </a:p>
        </p:txBody>
      </p:sp>
      <p:cxnSp>
        <p:nvCxnSpPr>
          <p:cNvPr id="13" name="Straight Connector 12"/>
          <p:cNvCxnSpPr/>
          <p:nvPr/>
        </p:nvCxnSpPr>
        <p:spPr>
          <a:xfrm flipH="1">
            <a:off x="779766" y="3510245"/>
            <a:ext cx="3711605" cy="16298"/>
          </a:xfrm>
          <a:prstGeom prst="line">
            <a:avLst/>
          </a:prstGeom>
          <a:ln w="15875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454206" y="3779838"/>
            <a:ext cx="6898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Pl</a:t>
            </a:r>
            <a:r>
              <a:rPr lang="en-AU" baseline="-25000" dirty="0"/>
              <a:t>1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26532" y="3227976"/>
            <a:ext cx="6898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Pl</a:t>
            </a:r>
            <a:r>
              <a:rPr lang="en-AU" baseline="-25000" dirty="0"/>
              <a:t>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80324" y="3470285"/>
            <a:ext cx="11047" cy="2663745"/>
          </a:xfrm>
          <a:prstGeom prst="line">
            <a:avLst/>
          </a:prstGeom>
          <a:ln w="15875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4529454" y="6163523"/>
            <a:ext cx="4997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Y</a:t>
            </a:r>
            <a:r>
              <a:rPr lang="en-AU" baseline="-25000" dirty="0" smtClean="0"/>
              <a:t>e</a:t>
            </a:r>
            <a:endParaRPr lang="en-AU" baseline="-25000" dirty="0"/>
          </a:p>
        </p:txBody>
      </p:sp>
      <p:cxnSp>
        <p:nvCxnSpPr>
          <p:cNvPr id="19" name="Straight Connector 18"/>
          <p:cNvCxnSpPr/>
          <p:nvPr/>
        </p:nvCxnSpPr>
        <p:spPr>
          <a:xfrm>
            <a:off x="3886905" y="1759040"/>
            <a:ext cx="14781" cy="4388843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3695242" y="6155950"/>
            <a:ext cx="3981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Y</a:t>
            </a:r>
            <a:r>
              <a:rPr lang="en-AU" baseline="-25000" dirty="0"/>
              <a:t>f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6710547" y="1484784"/>
            <a:ext cx="23555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AU" dirty="0"/>
          </a:p>
        </p:txBody>
      </p:sp>
      <p:cxnSp>
        <p:nvCxnSpPr>
          <p:cNvPr id="22" name="Straight Connector 21"/>
          <p:cNvCxnSpPr/>
          <p:nvPr/>
        </p:nvCxnSpPr>
        <p:spPr>
          <a:xfrm>
            <a:off x="2165992" y="2449797"/>
            <a:ext cx="3130207" cy="2754698"/>
          </a:xfrm>
          <a:prstGeom prst="line">
            <a:avLst/>
          </a:prstGeom>
          <a:ln w="317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5268981" y="5264497"/>
            <a:ext cx="737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AD</a:t>
            </a:r>
            <a:r>
              <a:rPr lang="en-AU" baseline="-25000" dirty="0" smtClean="0"/>
              <a:t>1</a:t>
            </a:r>
            <a:endParaRPr lang="en-AU" baseline="-25000" dirty="0"/>
          </a:p>
        </p:txBody>
      </p:sp>
      <p:cxnSp>
        <p:nvCxnSpPr>
          <p:cNvPr id="26" name="Straight Connector 25"/>
          <p:cNvCxnSpPr/>
          <p:nvPr/>
        </p:nvCxnSpPr>
        <p:spPr>
          <a:xfrm flipH="1" flipV="1">
            <a:off x="927102" y="3981597"/>
            <a:ext cx="2928729" cy="15983"/>
          </a:xfrm>
          <a:prstGeom prst="line">
            <a:avLst/>
          </a:prstGeom>
          <a:ln w="15875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0551287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11" grpId="0"/>
      <p:bldP spid="12" grpId="0"/>
      <p:bldP spid="14" grpId="0"/>
      <p:bldP spid="18" grpId="0"/>
      <p:bldP spid="20" grpId="0"/>
      <p:bldP spid="2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Monetary Policy – Shifting Aggregate Demand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980728"/>
            <a:ext cx="8075613" cy="4525962"/>
          </a:xfrm>
        </p:spPr>
        <p:txBody>
          <a:bodyPr/>
          <a:lstStyle/>
          <a:p>
            <a:r>
              <a:rPr lang="en-AU" dirty="0" smtClean="0"/>
              <a:t>	</a:t>
            </a:r>
          </a:p>
          <a:p>
            <a:endParaRPr lang="en-AU" sz="2000" b="1" dirty="0"/>
          </a:p>
          <a:p>
            <a:endParaRPr lang="en-AU" sz="2000" b="1" dirty="0" smtClean="0"/>
          </a:p>
          <a:p>
            <a:pPr marL="1970088" indent="-1970088"/>
            <a:r>
              <a:rPr lang="en-AU" dirty="0" smtClean="0"/>
              <a:t>	</a:t>
            </a:r>
            <a:endParaRPr lang="en-AU" dirty="0"/>
          </a:p>
          <a:p>
            <a:endParaRPr lang="en-AU" dirty="0"/>
          </a:p>
        </p:txBody>
      </p:sp>
      <p:sp>
        <p:nvSpPr>
          <p:cNvPr id="37" name="TextBox 36"/>
          <p:cNvSpPr txBox="1"/>
          <p:nvPr/>
        </p:nvSpPr>
        <p:spPr>
          <a:xfrm>
            <a:off x="936992" y="623417"/>
            <a:ext cx="7163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000" b="1" dirty="0" smtClean="0"/>
              <a:t>Draw expansionary (easy) monetary policy in </a:t>
            </a:r>
            <a:r>
              <a:rPr lang="en-AU" sz="2000" b="1" dirty="0"/>
              <a:t>the Keynesian </a:t>
            </a:r>
            <a:r>
              <a:rPr lang="en-AU" sz="2000" b="1" dirty="0" smtClean="0"/>
              <a:t>(/</a:t>
            </a:r>
            <a:r>
              <a:rPr lang="en-AU" sz="2000" b="1" dirty="0"/>
              <a:t>ˈ</a:t>
            </a:r>
            <a:r>
              <a:rPr lang="en-AU" sz="2000" b="1" dirty="0" err="1"/>
              <a:t>kiːnziən</a:t>
            </a:r>
            <a:r>
              <a:rPr lang="en-AU" sz="2000" b="1" dirty="0" smtClean="0"/>
              <a:t>/) model</a:t>
            </a:r>
            <a:endParaRPr lang="en-AU" sz="2000" b="1" dirty="0"/>
          </a:p>
        </p:txBody>
      </p:sp>
      <p:cxnSp>
        <p:nvCxnSpPr>
          <p:cNvPr id="5" name="Straight Connector 4"/>
          <p:cNvCxnSpPr/>
          <p:nvPr/>
        </p:nvCxnSpPr>
        <p:spPr>
          <a:xfrm flipH="1">
            <a:off x="737894" y="1957222"/>
            <a:ext cx="17756" cy="4376691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H="1" flipV="1">
            <a:off x="746772" y="6324376"/>
            <a:ext cx="6235781" cy="2772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6756908" y="6333913"/>
            <a:ext cx="11363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real GDP</a:t>
            </a:r>
            <a:endParaRPr lang="en-AU" dirty="0"/>
          </a:p>
        </p:txBody>
      </p:sp>
      <p:sp>
        <p:nvSpPr>
          <p:cNvPr id="8" name="TextBox 7"/>
          <p:cNvSpPr txBox="1"/>
          <p:nvPr/>
        </p:nvSpPr>
        <p:spPr>
          <a:xfrm>
            <a:off x="445824" y="6325846"/>
            <a:ext cx="5841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/>
              <a:t>0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828" y="1690100"/>
            <a:ext cx="8839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Price</a:t>
            </a:r>
          </a:p>
          <a:p>
            <a:r>
              <a:rPr lang="en-AU" dirty="0" smtClean="0"/>
              <a:t>Level</a:t>
            </a:r>
            <a:endParaRPr lang="en-AU" dirty="0"/>
          </a:p>
        </p:txBody>
      </p:sp>
      <p:sp>
        <p:nvSpPr>
          <p:cNvPr id="10" name="Arc 9"/>
          <p:cNvSpPr/>
          <p:nvPr/>
        </p:nvSpPr>
        <p:spPr>
          <a:xfrm>
            <a:off x="1820784" y="3485815"/>
            <a:ext cx="3941997" cy="3535356"/>
          </a:xfrm>
          <a:prstGeom prst="arc">
            <a:avLst/>
          </a:prstGeom>
          <a:ln w="38100">
            <a:solidFill>
              <a:schemeClr val="tx1"/>
            </a:solidFill>
          </a:ln>
          <a:scene3d>
            <a:camera prst="orthographicFront">
              <a:rot lat="0" lon="0" rev="1590000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cxnSp>
        <p:nvCxnSpPr>
          <p:cNvPr id="11" name="Straight Connector 10"/>
          <p:cNvCxnSpPr/>
          <p:nvPr/>
        </p:nvCxnSpPr>
        <p:spPr>
          <a:xfrm>
            <a:off x="722586" y="5253493"/>
            <a:ext cx="3447249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5745743" y="2071922"/>
            <a:ext cx="0" cy="140253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5194587" y="6408526"/>
            <a:ext cx="11363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err="1" smtClean="0"/>
              <a:t>Yf</a:t>
            </a:r>
            <a:endParaRPr lang="en-AU" dirty="0"/>
          </a:p>
        </p:txBody>
      </p:sp>
      <p:sp>
        <p:nvSpPr>
          <p:cNvPr id="14" name="TextBox 13"/>
          <p:cNvSpPr txBox="1"/>
          <p:nvPr/>
        </p:nvSpPr>
        <p:spPr>
          <a:xfrm>
            <a:off x="4469171" y="6384859"/>
            <a:ext cx="4933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Ye</a:t>
            </a:r>
            <a:endParaRPr lang="en-AU" baseline="-25000" dirty="0"/>
          </a:p>
        </p:txBody>
      </p:sp>
      <p:sp>
        <p:nvSpPr>
          <p:cNvPr id="15" name="TextBox 14"/>
          <p:cNvSpPr txBox="1"/>
          <p:nvPr/>
        </p:nvSpPr>
        <p:spPr>
          <a:xfrm>
            <a:off x="5504537" y="1741643"/>
            <a:ext cx="8881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AS</a:t>
            </a:r>
            <a:endParaRPr lang="en-AU" baseline="-25000" dirty="0"/>
          </a:p>
        </p:txBody>
      </p:sp>
      <p:cxnSp>
        <p:nvCxnSpPr>
          <p:cNvPr id="16" name="Straight Connector 15"/>
          <p:cNvCxnSpPr/>
          <p:nvPr/>
        </p:nvCxnSpPr>
        <p:spPr>
          <a:xfrm>
            <a:off x="4196984" y="3542277"/>
            <a:ext cx="2265359" cy="1956366"/>
          </a:xfrm>
          <a:prstGeom prst="line">
            <a:avLst/>
          </a:prstGeom>
          <a:ln w="317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3497422" y="4063013"/>
            <a:ext cx="2265359" cy="1956366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H="1">
            <a:off x="4696091" y="5104529"/>
            <a:ext cx="755" cy="1217638"/>
          </a:xfrm>
          <a:prstGeom prst="line">
            <a:avLst/>
          </a:prstGeom>
          <a:ln w="4445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6392700" y="5393214"/>
            <a:ext cx="5952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AD</a:t>
            </a:r>
            <a:r>
              <a:rPr lang="en-AU" baseline="-25000" dirty="0"/>
              <a:t>2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5713733" y="5892547"/>
            <a:ext cx="5952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AD</a:t>
            </a:r>
            <a:r>
              <a:rPr lang="en-AU" baseline="-25000" dirty="0" smtClean="0"/>
              <a:t>1</a:t>
            </a:r>
            <a:endParaRPr lang="en-AU" baseline="-25000" dirty="0"/>
          </a:p>
        </p:txBody>
      </p:sp>
      <p:cxnSp>
        <p:nvCxnSpPr>
          <p:cNvPr id="21" name="Straight Connector 20"/>
          <p:cNvCxnSpPr/>
          <p:nvPr/>
        </p:nvCxnSpPr>
        <p:spPr>
          <a:xfrm>
            <a:off x="5339055" y="4536054"/>
            <a:ext cx="10160" cy="1836465"/>
          </a:xfrm>
          <a:prstGeom prst="line">
            <a:avLst/>
          </a:prstGeom>
          <a:ln w="44450">
            <a:solidFill>
              <a:srgbClr val="92D05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H="1">
            <a:off x="737893" y="4533444"/>
            <a:ext cx="4532983" cy="2610"/>
          </a:xfrm>
          <a:prstGeom prst="line">
            <a:avLst/>
          </a:prstGeom>
          <a:ln w="15875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 flipV="1">
            <a:off x="738759" y="5060421"/>
            <a:ext cx="3957331" cy="23630"/>
          </a:xfrm>
          <a:prstGeom prst="line">
            <a:avLst/>
          </a:prstGeom>
          <a:ln w="15875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256065" y="4855633"/>
            <a:ext cx="6898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Pl</a:t>
            </a:r>
            <a:r>
              <a:rPr lang="en-AU" baseline="-25000" dirty="0"/>
              <a:t>e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45988" y="4334853"/>
            <a:ext cx="6898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Pl</a:t>
            </a:r>
            <a:r>
              <a:rPr lang="en-AU" baseline="-25000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179665341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 animBg="1"/>
      <p:bldP spid="13" grpId="0"/>
      <p:bldP spid="14" grpId="0"/>
      <p:bldP spid="15" grpId="0"/>
      <p:bldP spid="19" grpId="0"/>
      <p:bldP spid="20" grpId="0"/>
      <p:bldP spid="2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Monetary Policy – Shifting Aggregate Demand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980728"/>
            <a:ext cx="8075613" cy="4525962"/>
          </a:xfrm>
        </p:spPr>
        <p:txBody>
          <a:bodyPr/>
          <a:lstStyle/>
          <a:p>
            <a:r>
              <a:rPr lang="en-AU" dirty="0" smtClean="0"/>
              <a:t>	</a:t>
            </a:r>
          </a:p>
          <a:p>
            <a:endParaRPr lang="en-AU" sz="2000" b="1" dirty="0"/>
          </a:p>
          <a:p>
            <a:endParaRPr lang="en-AU" sz="2000" b="1" dirty="0" smtClean="0"/>
          </a:p>
          <a:p>
            <a:pPr marL="1970088" indent="-1970088"/>
            <a:r>
              <a:rPr lang="en-AU" dirty="0" smtClean="0"/>
              <a:t>	</a:t>
            </a:r>
            <a:endParaRPr lang="en-AU" dirty="0"/>
          </a:p>
          <a:p>
            <a:endParaRPr lang="en-AU" dirty="0"/>
          </a:p>
        </p:txBody>
      </p:sp>
      <p:sp>
        <p:nvSpPr>
          <p:cNvPr id="37" name="TextBox 36"/>
          <p:cNvSpPr txBox="1"/>
          <p:nvPr/>
        </p:nvSpPr>
        <p:spPr>
          <a:xfrm>
            <a:off x="936992" y="623417"/>
            <a:ext cx="7163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000" b="1" dirty="0" smtClean="0"/>
              <a:t>Draw contractionary (tight) monetary policy in </a:t>
            </a:r>
            <a:r>
              <a:rPr lang="en-AU" sz="2000" b="1" dirty="0"/>
              <a:t>the Keynesian </a:t>
            </a:r>
            <a:r>
              <a:rPr lang="en-AU" sz="2000" b="1" dirty="0" smtClean="0"/>
              <a:t>(/</a:t>
            </a:r>
            <a:r>
              <a:rPr lang="en-AU" sz="2000" b="1" dirty="0"/>
              <a:t>ˈ</a:t>
            </a:r>
            <a:r>
              <a:rPr lang="en-AU" sz="2000" b="1" dirty="0" err="1"/>
              <a:t>kiːnziən</a:t>
            </a:r>
            <a:r>
              <a:rPr lang="en-AU" sz="2000" b="1" dirty="0" smtClean="0"/>
              <a:t>/) model</a:t>
            </a:r>
            <a:endParaRPr lang="en-AU" sz="2000" b="1" dirty="0"/>
          </a:p>
        </p:txBody>
      </p:sp>
      <p:cxnSp>
        <p:nvCxnSpPr>
          <p:cNvPr id="5" name="Straight Connector 4"/>
          <p:cNvCxnSpPr/>
          <p:nvPr/>
        </p:nvCxnSpPr>
        <p:spPr>
          <a:xfrm flipH="1">
            <a:off x="737894" y="1957222"/>
            <a:ext cx="17756" cy="4376691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H="1" flipV="1">
            <a:off x="746772" y="6324376"/>
            <a:ext cx="6235781" cy="2772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6756908" y="6333913"/>
            <a:ext cx="11363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real GDP</a:t>
            </a:r>
            <a:endParaRPr lang="en-AU" dirty="0"/>
          </a:p>
        </p:txBody>
      </p:sp>
      <p:sp>
        <p:nvSpPr>
          <p:cNvPr id="8" name="TextBox 7"/>
          <p:cNvSpPr txBox="1"/>
          <p:nvPr/>
        </p:nvSpPr>
        <p:spPr>
          <a:xfrm>
            <a:off x="445824" y="6325846"/>
            <a:ext cx="5841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/>
              <a:t>0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828" y="1690100"/>
            <a:ext cx="8839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Price</a:t>
            </a:r>
          </a:p>
          <a:p>
            <a:r>
              <a:rPr lang="en-AU" dirty="0" smtClean="0"/>
              <a:t>Level</a:t>
            </a:r>
            <a:endParaRPr lang="en-AU" dirty="0"/>
          </a:p>
        </p:txBody>
      </p:sp>
      <p:sp>
        <p:nvSpPr>
          <p:cNvPr id="10" name="Arc 9"/>
          <p:cNvSpPr/>
          <p:nvPr/>
        </p:nvSpPr>
        <p:spPr>
          <a:xfrm>
            <a:off x="1820784" y="3485815"/>
            <a:ext cx="3941997" cy="3535356"/>
          </a:xfrm>
          <a:prstGeom prst="arc">
            <a:avLst/>
          </a:prstGeom>
          <a:ln w="38100">
            <a:solidFill>
              <a:schemeClr val="tx1"/>
            </a:solidFill>
          </a:ln>
          <a:scene3d>
            <a:camera prst="orthographicFront">
              <a:rot lat="0" lon="0" rev="1590000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cxnSp>
        <p:nvCxnSpPr>
          <p:cNvPr id="11" name="Straight Connector 10"/>
          <p:cNvCxnSpPr/>
          <p:nvPr/>
        </p:nvCxnSpPr>
        <p:spPr>
          <a:xfrm>
            <a:off x="722586" y="5253493"/>
            <a:ext cx="3447249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5745743" y="2071922"/>
            <a:ext cx="0" cy="140253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5194587" y="6408526"/>
            <a:ext cx="11363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err="1" smtClean="0"/>
              <a:t>Yf</a:t>
            </a:r>
            <a:endParaRPr lang="en-AU" dirty="0"/>
          </a:p>
        </p:txBody>
      </p:sp>
      <p:sp>
        <p:nvSpPr>
          <p:cNvPr id="14" name="TextBox 13"/>
          <p:cNvSpPr txBox="1"/>
          <p:nvPr/>
        </p:nvSpPr>
        <p:spPr>
          <a:xfrm>
            <a:off x="5536510" y="6369920"/>
            <a:ext cx="4933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Ye</a:t>
            </a:r>
            <a:endParaRPr lang="en-AU" baseline="-25000" dirty="0"/>
          </a:p>
        </p:txBody>
      </p:sp>
      <p:sp>
        <p:nvSpPr>
          <p:cNvPr id="15" name="TextBox 14"/>
          <p:cNvSpPr txBox="1"/>
          <p:nvPr/>
        </p:nvSpPr>
        <p:spPr>
          <a:xfrm>
            <a:off x="5504537" y="1741643"/>
            <a:ext cx="8881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AS</a:t>
            </a:r>
            <a:endParaRPr lang="en-AU" baseline="-25000" dirty="0"/>
          </a:p>
        </p:txBody>
      </p:sp>
      <p:cxnSp>
        <p:nvCxnSpPr>
          <p:cNvPr id="16" name="Straight Connector 15"/>
          <p:cNvCxnSpPr/>
          <p:nvPr/>
        </p:nvCxnSpPr>
        <p:spPr>
          <a:xfrm>
            <a:off x="4196984" y="3542277"/>
            <a:ext cx="2265359" cy="1956366"/>
          </a:xfrm>
          <a:prstGeom prst="line">
            <a:avLst/>
          </a:prstGeom>
          <a:ln w="317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562556" y="3050991"/>
            <a:ext cx="2265359" cy="1956366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628305" y="4001935"/>
            <a:ext cx="48294" cy="2331978"/>
          </a:xfrm>
          <a:prstGeom prst="line">
            <a:avLst/>
          </a:prstGeom>
          <a:ln w="4445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6392700" y="5393214"/>
            <a:ext cx="5952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AD</a:t>
            </a:r>
            <a:r>
              <a:rPr lang="en-AU" baseline="-25000" dirty="0"/>
              <a:t>2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6753912" y="4942486"/>
            <a:ext cx="5952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AD</a:t>
            </a:r>
            <a:r>
              <a:rPr lang="en-AU" baseline="-25000" dirty="0" smtClean="0"/>
              <a:t>1</a:t>
            </a:r>
            <a:endParaRPr lang="en-AU" baseline="-25000" dirty="0"/>
          </a:p>
        </p:txBody>
      </p:sp>
      <p:cxnSp>
        <p:nvCxnSpPr>
          <p:cNvPr id="21" name="Straight Connector 20"/>
          <p:cNvCxnSpPr/>
          <p:nvPr/>
        </p:nvCxnSpPr>
        <p:spPr>
          <a:xfrm>
            <a:off x="5339055" y="4536054"/>
            <a:ext cx="10160" cy="1836465"/>
          </a:xfrm>
          <a:prstGeom prst="line">
            <a:avLst/>
          </a:prstGeom>
          <a:ln w="44450">
            <a:solidFill>
              <a:srgbClr val="92D05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H="1">
            <a:off x="737893" y="4533444"/>
            <a:ext cx="4532983" cy="2610"/>
          </a:xfrm>
          <a:prstGeom prst="line">
            <a:avLst/>
          </a:prstGeom>
          <a:ln w="15875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 flipV="1">
            <a:off x="755576" y="3986188"/>
            <a:ext cx="4832231" cy="30016"/>
          </a:xfrm>
          <a:prstGeom prst="line">
            <a:avLst/>
          </a:prstGeom>
          <a:ln w="15875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271084" y="3741344"/>
            <a:ext cx="6898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Pl</a:t>
            </a:r>
            <a:r>
              <a:rPr lang="en-AU" baseline="-25000" dirty="0"/>
              <a:t>e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45988" y="4334853"/>
            <a:ext cx="6898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Pl</a:t>
            </a:r>
            <a:r>
              <a:rPr lang="en-AU" baseline="-25000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70957213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 animBg="1"/>
      <p:bldP spid="13" grpId="0"/>
      <p:bldP spid="14" grpId="0"/>
      <p:bldP spid="15" grpId="0"/>
      <p:bldP spid="19" grpId="0"/>
      <p:bldP spid="20" grpId="0"/>
      <p:bldP spid="24" grpId="0"/>
      <p:bldP spid="2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Monetary Policy – Driving force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980728"/>
            <a:ext cx="8075613" cy="4525962"/>
          </a:xfrm>
        </p:spPr>
        <p:txBody>
          <a:bodyPr/>
          <a:lstStyle/>
          <a:p>
            <a:r>
              <a:rPr lang="en-AU" b="1" dirty="0" smtClean="0"/>
              <a:t>Why do we do it?</a:t>
            </a:r>
          </a:p>
          <a:p>
            <a:r>
              <a:rPr lang="en-AU" b="1" dirty="0"/>
              <a:t>	</a:t>
            </a:r>
            <a:r>
              <a:rPr lang="en-AU" dirty="0" smtClean="0"/>
              <a:t>While monetary policy can help achieve the objectives of full employment and growth, its main focus is inflation.</a:t>
            </a:r>
          </a:p>
          <a:p>
            <a:endParaRPr lang="en-AU" b="1" dirty="0"/>
          </a:p>
          <a:p>
            <a:r>
              <a:rPr lang="en-AU" b="1" dirty="0" smtClean="0"/>
              <a:t>Why target inflation?</a:t>
            </a:r>
          </a:p>
          <a:p>
            <a:r>
              <a:rPr lang="en-AU" b="1" dirty="0"/>
              <a:t>	</a:t>
            </a:r>
            <a:r>
              <a:rPr lang="en-AU" dirty="0" smtClean="0"/>
              <a:t>Confidence to consumers / investors</a:t>
            </a:r>
          </a:p>
          <a:p>
            <a:r>
              <a:rPr lang="en-AU" b="1" dirty="0"/>
              <a:t>	</a:t>
            </a:r>
            <a:r>
              <a:rPr lang="en-AU" dirty="0" smtClean="0"/>
              <a:t>Provides certainty to governments – </a:t>
            </a:r>
          </a:p>
          <a:p>
            <a:pPr marL="1168400">
              <a:buFont typeface="Arial" panose="020B0604020202020204" pitchFamily="34" charset="0"/>
              <a:buChar char="•"/>
            </a:pPr>
            <a:r>
              <a:rPr lang="en-AU" sz="2000" dirty="0" smtClean="0"/>
              <a:t>Can design fiscal policy to complement monetary policy</a:t>
            </a:r>
          </a:p>
          <a:p>
            <a:pPr marL="825500" indent="0"/>
            <a:endParaRPr lang="en-AU" sz="2000" dirty="0" smtClean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2775657"/>
            <a:ext cx="1369908" cy="93610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9122" y="2163589"/>
            <a:ext cx="2160240" cy="2160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886412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Monetary Policy – Driving force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980728"/>
            <a:ext cx="8075613" cy="4525962"/>
          </a:xfrm>
        </p:spPr>
        <p:txBody>
          <a:bodyPr/>
          <a:lstStyle/>
          <a:p>
            <a:r>
              <a:rPr lang="en-AU" b="1" dirty="0" smtClean="0"/>
              <a:t>Can targeting inflation be bad?</a:t>
            </a:r>
          </a:p>
          <a:p>
            <a:pPr marL="715963"/>
            <a:r>
              <a:rPr lang="en-AU" dirty="0" smtClean="0"/>
              <a:t>Inappropriate responses at times</a:t>
            </a:r>
          </a:p>
          <a:p>
            <a:pPr marL="715963"/>
            <a:r>
              <a:rPr lang="en-AU" dirty="0"/>
              <a:t>	</a:t>
            </a:r>
            <a:r>
              <a:rPr lang="en-AU" b="1" dirty="0" smtClean="0"/>
              <a:t>Draw cost-push inflation (stagflation)</a:t>
            </a:r>
          </a:p>
          <a:p>
            <a:pPr marL="715963"/>
            <a:r>
              <a:rPr lang="en-AU" dirty="0" smtClean="0"/>
              <a:t>Limits ability to target other objectives</a:t>
            </a:r>
          </a:p>
          <a:p>
            <a:pPr marL="715963"/>
            <a:r>
              <a:rPr lang="en-AU" dirty="0" smtClean="0"/>
              <a:t>Measuring / forecasting difficulties</a:t>
            </a:r>
          </a:p>
          <a:p>
            <a:endParaRPr lang="en-AU" b="1" dirty="0"/>
          </a:p>
          <a:p>
            <a:endParaRPr lang="en-AU" sz="2000" dirty="0" smtClean="0"/>
          </a:p>
          <a:p>
            <a:pPr marL="825500" indent="0"/>
            <a:endParaRPr lang="en-AU" sz="2000" dirty="0" smtClean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2775657"/>
            <a:ext cx="1369908" cy="93610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6256" y="2163589"/>
            <a:ext cx="2160240" cy="2160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884609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Monetary Policy - Evaluation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908720"/>
            <a:ext cx="8075613" cy="4525962"/>
          </a:xfrm>
        </p:spPr>
        <p:txBody>
          <a:bodyPr/>
          <a:lstStyle/>
          <a:p>
            <a:r>
              <a:rPr lang="en-AU" b="1" dirty="0" smtClean="0"/>
              <a:t>Advantages</a:t>
            </a:r>
          </a:p>
          <a:p>
            <a:r>
              <a:rPr lang="en-AU" dirty="0" smtClean="0"/>
              <a:t>Quick implementation</a:t>
            </a:r>
          </a:p>
          <a:p>
            <a:r>
              <a:rPr lang="en-AU" dirty="0"/>
              <a:t>	</a:t>
            </a:r>
            <a:r>
              <a:rPr lang="en-AU" sz="2000" dirty="0" smtClean="0"/>
              <a:t>RBA board meets on the 1</a:t>
            </a:r>
            <a:r>
              <a:rPr lang="en-AU" sz="2000" baseline="30000" dirty="0" smtClean="0"/>
              <a:t>st</a:t>
            </a:r>
            <a:r>
              <a:rPr lang="en-AU" sz="2000" dirty="0" smtClean="0"/>
              <a:t> Tuesday of each month</a:t>
            </a:r>
          </a:p>
          <a:p>
            <a:r>
              <a:rPr lang="en-AU" sz="2000" dirty="0" smtClean="0"/>
              <a:t>     to decide on monetary policy</a:t>
            </a:r>
          </a:p>
          <a:p>
            <a:r>
              <a:rPr lang="en-AU" sz="2000" dirty="0"/>
              <a:t>	</a:t>
            </a:r>
            <a:r>
              <a:rPr lang="en-AU" sz="2000" dirty="0" smtClean="0"/>
              <a:t>Banks  will often pass on interest rate changes that day</a:t>
            </a:r>
          </a:p>
          <a:p>
            <a:r>
              <a:rPr lang="en-AU" dirty="0" smtClean="0"/>
              <a:t>Independence</a:t>
            </a:r>
          </a:p>
          <a:p>
            <a:r>
              <a:rPr lang="en-AU" sz="2000" dirty="0"/>
              <a:t>	</a:t>
            </a:r>
            <a:r>
              <a:rPr lang="en-AU" sz="2000" dirty="0" smtClean="0"/>
              <a:t>Central banks make decisions in the national, not political interest</a:t>
            </a:r>
          </a:p>
          <a:p>
            <a:r>
              <a:rPr lang="en-AU" sz="2000" dirty="0"/>
              <a:t>	</a:t>
            </a:r>
            <a:r>
              <a:rPr lang="en-AU" sz="2000" dirty="0" smtClean="0"/>
              <a:t>	</a:t>
            </a:r>
            <a:r>
              <a:rPr lang="en-AU" sz="2000" dirty="0" smtClean="0">
                <a:hlinkClick r:id="rId2"/>
              </a:rPr>
              <a:t>Video</a:t>
            </a:r>
            <a:r>
              <a:rPr lang="en-AU" sz="2000" dirty="0" smtClean="0"/>
              <a:t> – Kevin Rudd ad</a:t>
            </a:r>
          </a:p>
          <a:p>
            <a:r>
              <a:rPr lang="en-AU" dirty="0" smtClean="0"/>
              <a:t>Does not lead to crowding out</a:t>
            </a:r>
          </a:p>
          <a:p>
            <a:r>
              <a:rPr lang="en-AU" dirty="0"/>
              <a:t>	</a:t>
            </a:r>
            <a:r>
              <a:rPr lang="en-AU" sz="2000" dirty="0" smtClean="0"/>
              <a:t>It would have the opposite effect</a:t>
            </a:r>
          </a:p>
          <a:p>
            <a:r>
              <a:rPr lang="en-AU" dirty="0" smtClean="0"/>
              <a:t>Can ‘fine tune’</a:t>
            </a:r>
          </a:p>
          <a:p>
            <a:r>
              <a:rPr lang="en-AU" dirty="0"/>
              <a:t>	</a:t>
            </a:r>
            <a:r>
              <a:rPr lang="en-AU" sz="2000" dirty="0" smtClean="0"/>
              <a:t>Adjusts by 0.25% at a time</a:t>
            </a:r>
          </a:p>
          <a:p>
            <a:r>
              <a:rPr lang="en-AU" sz="2000" dirty="0"/>
              <a:t>	</a:t>
            </a:r>
            <a:r>
              <a:rPr lang="en-AU" sz="2000" dirty="0" smtClean="0"/>
              <a:t>No huge investments required</a:t>
            </a:r>
          </a:p>
          <a:p>
            <a:r>
              <a:rPr lang="en-AU" sz="2000" dirty="0"/>
              <a:t>	</a:t>
            </a:r>
            <a:r>
              <a:rPr lang="en-AU" sz="2000" dirty="0" smtClean="0"/>
              <a:t>Can be wound back easily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7561" b="1548"/>
          <a:stretch/>
        </p:blipFill>
        <p:spPr>
          <a:xfrm>
            <a:off x="7134910" y="620713"/>
            <a:ext cx="1639005" cy="2044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705763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Monetary Policy - Evaluation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908720"/>
            <a:ext cx="8075613" cy="4525962"/>
          </a:xfrm>
        </p:spPr>
        <p:txBody>
          <a:bodyPr/>
          <a:lstStyle/>
          <a:p>
            <a:r>
              <a:rPr lang="en-AU" b="1" dirty="0" smtClean="0"/>
              <a:t>Disadvantages</a:t>
            </a:r>
          </a:p>
          <a:p>
            <a:r>
              <a:rPr lang="en-AU" sz="2000" dirty="0" smtClean="0"/>
              <a:t>Ineffectiveness</a:t>
            </a:r>
          </a:p>
        </p:txBody>
      </p:sp>
      <p:pic>
        <p:nvPicPr>
          <p:cNvPr id="5" name="Content Placeholder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3330017" y="3914653"/>
            <a:ext cx="2384155" cy="163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15816" y="2275668"/>
            <a:ext cx="6048672" cy="73235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4651" y="3008018"/>
            <a:ext cx="2395162" cy="118669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5"/>
          <a:srcRect l="-642" t="2073"/>
          <a:stretch/>
        </p:blipFill>
        <p:spPr>
          <a:xfrm>
            <a:off x="6337299" y="4768394"/>
            <a:ext cx="2487771" cy="2084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309930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Monetary Policy - Evaluation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908720"/>
            <a:ext cx="8075613" cy="4525962"/>
          </a:xfrm>
        </p:spPr>
        <p:txBody>
          <a:bodyPr/>
          <a:lstStyle/>
          <a:p>
            <a:r>
              <a:rPr lang="en-AU" b="1" dirty="0" smtClean="0"/>
              <a:t>Disadvantages</a:t>
            </a:r>
          </a:p>
          <a:p>
            <a:r>
              <a:rPr lang="en-AU" dirty="0" smtClean="0"/>
              <a:t>Time lags</a:t>
            </a:r>
          </a:p>
          <a:p>
            <a:r>
              <a:rPr lang="en-AU" sz="2000" dirty="0"/>
              <a:t>	</a:t>
            </a:r>
            <a:r>
              <a:rPr lang="en-AU" sz="2000" dirty="0" smtClean="0"/>
              <a:t>Quick to implement, takes a while for consumption and investment to adjust (confidence is extremely important)</a:t>
            </a:r>
          </a:p>
          <a:p>
            <a:endParaRPr lang="en-AU" sz="2000" dirty="0"/>
          </a:p>
          <a:p>
            <a:r>
              <a:rPr lang="en-AU" dirty="0" smtClean="0"/>
              <a:t>Dealing with supply-side problems</a:t>
            </a:r>
          </a:p>
          <a:p>
            <a:r>
              <a:rPr lang="en-AU" sz="2000" dirty="0"/>
              <a:t>	</a:t>
            </a:r>
            <a:r>
              <a:rPr lang="en-AU" sz="2000" dirty="0" smtClean="0"/>
              <a:t>Same as fiscal policy in this regard</a:t>
            </a:r>
          </a:p>
          <a:p>
            <a:endParaRPr lang="en-AU" sz="2000" dirty="0"/>
          </a:p>
          <a:p>
            <a:r>
              <a:rPr lang="en-AU" dirty="0" smtClean="0"/>
              <a:t>Can affect international objectives</a:t>
            </a:r>
          </a:p>
          <a:p>
            <a:r>
              <a:rPr lang="en-AU" sz="2000" dirty="0"/>
              <a:t>	</a:t>
            </a:r>
            <a:r>
              <a:rPr lang="en-AU" sz="2000" dirty="0" smtClean="0"/>
              <a:t>Exchange rates</a:t>
            </a:r>
          </a:p>
        </p:txBody>
      </p:sp>
    </p:spTree>
    <p:extLst>
      <p:ext uri="{BB962C8B-B14F-4D97-AF65-F5344CB8AC3E}">
        <p14:creationId xmlns:p14="http://schemas.microsoft.com/office/powerpoint/2010/main" val="321357978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Monetary Policy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566863"/>
            <a:ext cx="8579743" cy="4525962"/>
          </a:xfrm>
        </p:spPr>
        <p:txBody>
          <a:bodyPr/>
          <a:lstStyle/>
          <a:p>
            <a:pPr>
              <a:lnSpc>
                <a:spcPct val="150000"/>
              </a:lnSpc>
              <a:buFont typeface="Arial"/>
              <a:buChar char="•"/>
            </a:pPr>
            <a:r>
              <a:rPr lang="en-US" dirty="0" smtClean="0"/>
              <a:t>What is a central bank?</a:t>
            </a:r>
          </a:p>
          <a:p>
            <a:pPr>
              <a:lnSpc>
                <a:spcPct val="150000"/>
              </a:lnSpc>
              <a:buFont typeface="Arial"/>
              <a:buChar char="•"/>
            </a:pPr>
            <a:r>
              <a:rPr lang="en-US" dirty="0" smtClean="0"/>
              <a:t>How does the mechanism of monetary policy work?</a:t>
            </a:r>
          </a:p>
          <a:p>
            <a:pPr>
              <a:lnSpc>
                <a:spcPct val="150000"/>
              </a:lnSpc>
              <a:buFont typeface="Arial"/>
              <a:buChar char="•"/>
            </a:pPr>
            <a:r>
              <a:rPr lang="en-US" dirty="0" smtClean="0"/>
              <a:t>How does it affect the economy?</a:t>
            </a:r>
          </a:p>
          <a:p>
            <a:pPr>
              <a:lnSpc>
                <a:spcPct val="150000"/>
              </a:lnSpc>
              <a:buFont typeface="Arial"/>
              <a:buChar char="•"/>
            </a:pPr>
            <a:r>
              <a:rPr lang="en-US" dirty="0" smtClean="0"/>
              <a:t>Evaluation of monetary policy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39643442"/>
      </p:ext>
    </p:extLst>
  </p:cSld>
  <p:clrMapOvr>
    <a:masterClrMapping/>
  </p:clrMapOvr>
  <p:transition advTm="28358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Monetary Policy – Central banks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980728"/>
            <a:ext cx="8075613" cy="4525962"/>
          </a:xfrm>
        </p:spPr>
        <p:txBody>
          <a:bodyPr/>
          <a:lstStyle/>
          <a:p>
            <a:r>
              <a:rPr lang="en-AU" b="1" dirty="0" smtClean="0"/>
              <a:t>Can I open an account there?</a:t>
            </a:r>
          </a:p>
          <a:p>
            <a:r>
              <a:rPr lang="en-AU" dirty="0"/>
              <a:t>	</a:t>
            </a:r>
            <a:r>
              <a:rPr lang="en-AU" dirty="0" smtClean="0"/>
              <a:t>No, they’re not that kind of bank</a:t>
            </a:r>
          </a:p>
          <a:p>
            <a:endParaRPr lang="en-AU" dirty="0"/>
          </a:p>
          <a:p>
            <a:r>
              <a:rPr lang="en-AU" b="1" dirty="0" smtClean="0"/>
              <a:t>So what do they do?</a:t>
            </a:r>
          </a:p>
          <a:p>
            <a:r>
              <a:rPr lang="en-AU" b="1" dirty="0" smtClean="0"/>
              <a:t>	</a:t>
            </a:r>
            <a:r>
              <a:rPr lang="en-AU" dirty="0" smtClean="0"/>
              <a:t>Banker to the government</a:t>
            </a:r>
            <a:endParaRPr lang="en-AU" sz="2000" b="1" dirty="0" smtClean="0"/>
          </a:p>
          <a:p>
            <a:pPr marL="1970088" indent="-1970088"/>
            <a:r>
              <a:rPr lang="en-AU" dirty="0" smtClean="0"/>
              <a:t>	</a:t>
            </a:r>
            <a:r>
              <a:rPr lang="en-AU" sz="2000" dirty="0" smtClean="0"/>
              <a:t>Holds deposits, makes and receives payments, advises on banking and financial decisions, manages borrowing. Does NOT loan to the government.</a:t>
            </a:r>
            <a:r>
              <a:rPr lang="en-AU" dirty="0"/>
              <a:t>	</a:t>
            </a:r>
            <a:r>
              <a:rPr lang="en-AU" dirty="0" smtClean="0"/>
              <a:t>		</a:t>
            </a:r>
            <a:endParaRPr lang="en-AU" dirty="0"/>
          </a:p>
          <a:p>
            <a:endParaRPr lang="en-AU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8064" y="4419505"/>
            <a:ext cx="2143125" cy="214312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4504574"/>
            <a:ext cx="1972989" cy="1972989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476" r="7295" b="3622"/>
          <a:stretch/>
        </p:blipFill>
        <p:spPr>
          <a:xfrm>
            <a:off x="2692090" y="5013176"/>
            <a:ext cx="3744416" cy="12190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83153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Monetary Policy – Central banks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980728"/>
            <a:ext cx="8075613" cy="4525962"/>
          </a:xfrm>
        </p:spPr>
        <p:txBody>
          <a:bodyPr/>
          <a:lstStyle/>
          <a:p>
            <a:r>
              <a:rPr lang="en-AU" b="1" dirty="0" smtClean="0"/>
              <a:t>So what do they do?</a:t>
            </a:r>
          </a:p>
          <a:p>
            <a:r>
              <a:rPr lang="en-AU" b="1" dirty="0" smtClean="0"/>
              <a:t>	</a:t>
            </a:r>
            <a:r>
              <a:rPr lang="en-AU" dirty="0" smtClean="0"/>
              <a:t>Banker to the banks</a:t>
            </a:r>
            <a:endParaRPr lang="en-AU" sz="2000" b="1" dirty="0" smtClean="0"/>
          </a:p>
          <a:p>
            <a:pPr marL="1970088" indent="-1970088"/>
            <a:r>
              <a:rPr lang="en-AU" dirty="0" smtClean="0"/>
              <a:t>	</a:t>
            </a:r>
            <a:r>
              <a:rPr lang="en-AU" sz="2000" dirty="0" smtClean="0"/>
              <a:t>Holds deposits, makes loans, manages transactions between banks</a:t>
            </a:r>
          </a:p>
          <a:p>
            <a:pPr marL="358775" indent="-358775"/>
            <a:r>
              <a:rPr lang="en-AU" sz="2000" dirty="0" smtClean="0"/>
              <a:t>	</a:t>
            </a:r>
            <a:r>
              <a:rPr lang="en-AU" dirty="0" smtClean="0"/>
              <a:t>Regulator of the banks</a:t>
            </a:r>
          </a:p>
          <a:p>
            <a:pPr marL="1970088" indent="-1970088"/>
            <a:r>
              <a:rPr lang="en-AU" sz="2000" dirty="0"/>
              <a:t>	</a:t>
            </a:r>
            <a:r>
              <a:rPr lang="en-AU" sz="2000" dirty="0" smtClean="0"/>
              <a:t>Ensure capital reserves, rules followed</a:t>
            </a:r>
          </a:p>
          <a:p>
            <a:pPr marL="358775" indent="-358775"/>
            <a:r>
              <a:rPr lang="en-AU" sz="2000" dirty="0"/>
              <a:t>	</a:t>
            </a:r>
            <a:r>
              <a:rPr lang="en-AU" dirty="0" smtClean="0"/>
              <a:t>Independence</a:t>
            </a:r>
          </a:p>
          <a:p>
            <a:pPr marL="1970088" indent="-358775"/>
            <a:r>
              <a:rPr lang="en-AU" dirty="0"/>
              <a:t>	</a:t>
            </a:r>
            <a:r>
              <a:rPr lang="en-AU" sz="2000" dirty="0" smtClean="0"/>
              <a:t>Central banks are generally independent decision makers, absolving governments of tough decisions</a:t>
            </a:r>
            <a:endParaRPr lang="en-AU" dirty="0" smtClean="0"/>
          </a:p>
          <a:p>
            <a:pPr marL="1970088" indent="-1970088"/>
            <a:endParaRPr lang="en-AU" dirty="0"/>
          </a:p>
          <a:p>
            <a:endParaRPr lang="en-AU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5501" y="4653136"/>
            <a:ext cx="2143125" cy="214312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4504574"/>
            <a:ext cx="1972989" cy="1972989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476" r="7295" b="3622"/>
          <a:stretch/>
        </p:blipFill>
        <p:spPr>
          <a:xfrm>
            <a:off x="2692090" y="5013176"/>
            <a:ext cx="3744416" cy="12190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287813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Monetary Policy – Central banks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980728"/>
            <a:ext cx="8075613" cy="4525962"/>
          </a:xfrm>
        </p:spPr>
        <p:txBody>
          <a:bodyPr/>
          <a:lstStyle/>
          <a:p>
            <a:r>
              <a:rPr lang="en-AU" b="1" dirty="0" smtClean="0"/>
              <a:t>So what do they do?</a:t>
            </a:r>
          </a:p>
          <a:p>
            <a:r>
              <a:rPr lang="en-AU" b="1" dirty="0" smtClean="0"/>
              <a:t>	</a:t>
            </a:r>
            <a:r>
              <a:rPr lang="en-AU" dirty="0" smtClean="0"/>
              <a:t>Monetary Policy</a:t>
            </a:r>
          </a:p>
          <a:p>
            <a:endParaRPr lang="en-AU" dirty="0" smtClean="0"/>
          </a:p>
          <a:p>
            <a:r>
              <a:rPr lang="en-AU" sz="2000" b="1" dirty="0"/>
              <a:t>	</a:t>
            </a:r>
            <a:r>
              <a:rPr lang="en-AU" sz="2000" b="1" dirty="0" smtClean="0"/>
              <a:t>	Actions carried out by the central bank to change interest rates and therefore influence Aggregate Demand.</a:t>
            </a:r>
          </a:p>
          <a:p>
            <a:endParaRPr lang="en-AU" sz="2000" b="1" dirty="0"/>
          </a:p>
          <a:p>
            <a:r>
              <a:rPr lang="en-AU" sz="2000" b="1" dirty="0" smtClean="0">
                <a:hlinkClick r:id="rId2"/>
              </a:rPr>
              <a:t>Monetary policy explained</a:t>
            </a:r>
            <a:endParaRPr lang="en-AU" sz="2000" b="1" dirty="0" smtClean="0"/>
          </a:p>
          <a:p>
            <a:endParaRPr lang="en-AU" sz="2000" b="1" dirty="0"/>
          </a:p>
          <a:p>
            <a:endParaRPr lang="en-AU" sz="2000" b="1" dirty="0" smtClean="0"/>
          </a:p>
          <a:p>
            <a:pPr marL="1970088" indent="-1970088"/>
            <a:r>
              <a:rPr lang="en-AU" dirty="0" smtClean="0"/>
              <a:t>	</a:t>
            </a:r>
            <a:endParaRPr lang="en-AU" dirty="0"/>
          </a:p>
          <a:p>
            <a:endParaRPr lang="en-AU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8064" y="4419505"/>
            <a:ext cx="2143125" cy="214312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4504574"/>
            <a:ext cx="1972989" cy="1972989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476" r="7295" b="3622"/>
          <a:stretch/>
        </p:blipFill>
        <p:spPr>
          <a:xfrm>
            <a:off x="2692090" y="5013176"/>
            <a:ext cx="3744416" cy="12190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493045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Monetary Policy – Interest rate determination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980728"/>
            <a:ext cx="8075613" cy="4525962"/>
          </a:xfrm>
        </p:spPr>
        <p:txBody>
          <a:bodyPr/>
          <a:lstStyle/>
          <a:p>
            <a:r>
              <a:rPr lang="en-AU" b="1" dirty="0" smtClean="0"/>
              <a:t>	Interest rates</a:t>
            </a:r>
          </a:p>
          <a:p>
            <a:r>
              <a:rPr lang="en-AU" dirty="0"/>
              <a:t>	</a:t>
            </a:r>
            <a:r>
              <a:rPr lang="en-AU" dirty="0" smtClean="0"/>
              <a:t>	The cost of borrowing money.</a:t>
            </a:r>
          </a:p>
          <a:p>
            <a:endParaRPr lang="en-AU" dirty="0"/>
          </a:p>
          <a:p>
            <a:r>
              <a:rPr lang="en-AU" dirty="0" smtClean="0"/>
              <a:t>e.g. If I want to borrow $300,000 to buy a house, the cost of doing this is paying 5% of the remaining balance in interest every year.</a:t>
            </a:r>
          </a:p>
          <a:p>
            <a:endParaRPr lang="en-AU" dirty="0"/>
          </a:p>
          <a:p>
            <a:r>
              <a:rPr lang="en-AU" b="1" dirty="0" smtClean="0"/>
              <a:t>What determines the price of something?</a:t>
            </a:r>
          </a:p>
          <a:p>
            <a:endParaRPr lang="en-AU" dirty="0" smtClean="0"/>
          </a:p>
          <a:p>
            <a:endParaRPr lang="en-AU" sz="2000" b="1" dirty="0"/>
          </a:p>
          <a:p>
            <a:endParaRPr lang="en-AU" sz="2000" b="1" dirty="0" smtClean="0"/>
          </a:p>
          <a:p>
            <a:pPr marL="1970088" indent="-1970088"/>
            <a:r>
              <a:rPr lang="en-AU" dirty="0" smtClean="0"/>
              <a:t>	</a:t>
            </a:r>
            <a:endParaRPr lang="en-AU" dirty="0"/>
          </a:p>
          <a:p>
            <a:endParaRPr lang="en-AU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7944" y="5626474"/>
            <a:ext cx="949163" cy="94916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352" y="5711541"/>
            <a:ext cx="864096" cy="864096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476" r="7295" b="3622"/>
          <a:stretch/>
        </p:blipFill>
        <p:spPr>
          <a:xfrm>
            <a:off x="1720864" y="5819914"/>
            <a:ext cx="2023926" cy="6589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828287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Monetary Policy – Interest rate determination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980728"/>
            <a:ext cx="8075613" cy="4525962"/>
          </a:xfrm>
        </p:spPr>
        <p:txBody>
          <a:bodyPr/>
          <a:lstStyle/>
          <a:p>
            <a:r>
              <a:rPr lang="en-AU" b="1" dirty="0" smtClean="0"/>
              <a:t>Interest rate diagram</a:t>
            </a:r>
          </a:p>
          <a:p>
            <a:r>
              <a:rPr lang="en-AU" dirty="0"/>
              <a:t>	</a:t>
            </a:r>
            <a:r>
              <a:rPr lang="en-AU" dirty="0" smtClean="0"/>
              <a:t>	</a:t>
            </a:r>
          </a:p>
          <a:p>
            <a:endParaRPr lang="en-AU" sz="2000" b="1" dirty="0"/>
          </a:p>
          <a:p>
            <a:endParaRPr lang="en-AU" sz="2000" b="1" dirty="0" smtClean="0"/>
          </a:p>
          <a:p>
            <a:pPr marL="1970088" indent="-1970088"/>
            <a:r>
              <a:rPr lang="en-AU" dirty="0" smtClean="0"/>
              <a:t>	</a:t>
            </a:r>
            <a:endParaRPr lang="en-AU" dirty="0"/>
          </a:p>
          <a:p>
            <a:endParaRPr lang="en-AU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7944" y="5626474"/>
            <a:ext cx="949163" cy="94916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352" y="5711541"/>
            <a:ext cx="864096" cy="864096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476" r="7295" b="3622"/>
          <a:stretch/>
        </p:blipFill>
        <p:spPr>
          <a:xfrm>
            <a:off x="1720864" y="5819914"/>
            <a:ext cx="2023926" cy="65894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83568" y="1628800"/>
            <a:ext cx="4209478" cy="381642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089115" y="1340768"/>
            <a:ext cx="3814082" cy="40010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dirty="0" smtClean="0"/>
              <a:t>i = interest rate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dirty="0" smtClean="0"/>
              <a:t>S is the money supply, controlled by the central bank, therefore inelastic in the short term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dirty="0" smtClean="0"/>
              <a:t>There is not one interest rate</a:t>
            </a:r>
          </a:p>
          <a:p>
            <a:pPr marL="631825" indent="-285750">
              <a:buFont typeface="Arial" panose="020B0604020202020204" pitchFamily="34" charset="0"/>
              <a:buChar char="•"/>
            </a:pPr>
            <a:r>
              <a:rPr lang="en-AU" sz="1600" i="1" dirty="0" smtClean="0"/>
              <a:t>Vary according to risk, term of loan, level of competition.</a:t>
            </a:r>
          </a:p>
          <a:p>
            <a:pPr marL="631825" indent="-285750">
              <a:buFont typeface="Arial" panose="020B0604020202020204" pitchFamily="34" charset="0"/>
              <a:buChar char="•"/>
            </a:pPr>
            <a:r>
              <a:rPr lang="en-AU" sz="1600" i="1" dirty="0" smtClean="0"/>
              <a:t>e.g. a home loan has a low rate because there is a durable asset that the bank can reclaim.  Compare to a personal loan</a:t>
            </a:r>
          </a:p>
          <a:p>
            <a:pPr marL="631825" indent="-285750">
              <a:buFont typeface="Arial" panose="020B0604020202020204" pitchFamily="34" charset="0"/>
              <a:buChar char="•"/>
            </a:pPr>
            <a:r>
              <a:rPr lang="en-AU" sz="1600" i="1" dirty="0" smtClean="0"/>
              <a:t>Very short term loans have very high interest.  See Cash Converters loans.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dirty="0" smtClean="0"/>
              <a:t>Economists simplify the diagram</a:t>
            </a:r>
            <a:endParaRPr lang="en-AU" sz="2000" dirty="0"/>
          </a:p>
        </p:txBody>
      </p:sp>
    </p:spTree>
    <p:extLst>
      <p:ext uri="{BB962C8B-B14F-4D97-AF65-F5344CB8AC3E}">
        <p14:creationId xmlns:p14="http://schemas.microsoft.com/office/powerpoint/2010/main" val="144969059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Monetary Policy – Interest rate determination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980728"/>
            <a:ext cx="8075613" cy="4525962"/>
          </a:xfrm>
        </p:spPr>
        <p:txBody>
          <a:bodyPr/>
          <a:lstStyle/>
          <a:p>
            <a:r>
              <a:rPr lang="en-AU" b="1" dirty="0" smtClean="0"/>
              <a:t>Interest rate diagram</a:t>
            </a:r>
          </a:p>
          <a:p>
            <a:r>
              <a:rPr lang="en-AU" dirty="0"/>
              <a:t>	</a:t>
            </a:r>
            <a:r>
              <a:rPr lang="en-AU" dirty="0" smtClean="0"/>
              <a:t>	</a:t>
            </a:r>
          </a:p>
          <a:p>
            <a:endParaRPr lang="en-AU" sz="2000" b="1" dirty="0"/>
          </a:p>
          <a:p>
            <a:endParaRPr lang="en-AU" sz="2000" b="1" dirty="0" smtClean="0"/>
          </a:p>
          <a:p>
            <a:pPr marL="1970088" indent="-1970088"/>
            <a:r>
              <a:rPr lang="en-AU" dirty="0" smtClean="0"/>
              <a:t>	</a:t>
            </a:r>
            <a:endParaRPr lang="en-AU" dirty="0"/>
          </a:p>
          <a:p>
            <a:endParaRPr lang="en-AU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59107" y="5730555"/>
            <a:ext cx="949163" cy="94916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352" y="5711541"/>
            <a:ext cx="864096" cy="864096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476" r="7295" b="3622"/>
          <a:stretch/>
        </p:blipFill>
        <p:spPr>
          <a:xfrm>
            <a:off x="1720864" y="5819914"/>
            <a:ext cx="2023926" cy="658940"/>
          </a:xfrm>
          <a:prstGeom prst="rect">
            <a:avLst/>
          </a:prstGeom>
        </p:spPr>
      </p:pic>
      <p:cxnSp>
        <p:nvCxnSpPr>
          <p:cNvPr id="21" name="Straight Connector 20"/>
          <p:cNvCxnSpPr/>
          <p:nvPr/>
        </p:nvCxnSpPr>
        <p:spPr>
          <a:xfrm>
            <a:off x="1209984" y="1850225"/>
            <a:ext cx="1" cy="346157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H="1" flipV="1">
            <a:off x="1197843" y="5320060"/>
            <a:ext cx="4042605" cy="24215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5240448" y="5303736"/>
            <a:ext cx="10452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Quantity</a:t>
            </a:r>
            <a:endParaRPr lang="en-AU" dirty="0"/>
          </a:p>
        </p:txBody>
      </p:sp>
      <p:sp>
        <p:nvSpPr>
          <p:cNvPr id="24" name="TextBox 23"/>
          <p:cNvSpPr txBox="1"/>
          <p:nvPr/>
        </p:nvSpPr>
        <p:spPr>
          <a:xfrm>
            <a:off x="917915" y="5303736"/>
            <a:ext cx="5841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/>
              <a:t>0</a:t>
            </a:r>
          </a:p>
        </p:txBody>
      </p:sp>
      <p:cxnSp>
        <p:nvCxnSpPr>
          <p:cNvPr id="25" name="Straight Connector 24"/>
          <p:cNvCxnSpPr/>
          <p:nvPr/>
        </p:nvCxnSpPr>
        <p:spPr>
          <a:xfrm flipV="1">
            <a:off x="3947663" y="2210240"/>
            <a:ext cx="9716" cy="309349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2893208" y="2153756"/>
            <a:ext cx="2166310" cy="229826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3788265" y="1781652"/>
            <a:ext cx="559357" cy="372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S</a:t>
            </a:r>
            <a:endParaRPr lang="en-AU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197841" y="3302891"/>
            <a:ext cx="2749822" cy="30275"/>
          </a:xfrm>
          <a:prstGeom prst="line">
            <a:avLst/>
          </a:prstGeom>
          <a:ln w="1905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3456531" y="5336209"/>
            <a:ext cx="13400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     Q</a:t>
            </a:r>
            <a:r>
              <a:rPr lang="en-AU" baseline="-25000" dirty="0" smtClean="0"/>
              <a:t>e  </a:t>
            </a:r>
            <a:r>
              <a:rPr lang="en-AU" dirty="0" smtClean="0"/>
              <a:t>                           </a:t>
            </a:r>
            <a:endParaRPr lang="en-AU" dirty="0"/>
          </a:p>
        </p:txBody>
      </p:sp>
      <p:sp>
        <p:nvSpPr>
          <p:cNvPr id="31" name="TextBox 30"/>
          <p:cNvSpPr txBox="1"/>
          <p:nvPr/>
        </p:nvSpPr>
        <p:spPr>
          <a:xfrm>
            <a:off x="811951" y="2818141"/>
            <a:ext cx="25259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AU" dirty="0"/>
          </a:p>
          <a:p>
            <a:r>
              <a:rPr lang="en-AU" dirty="0" smtClean="0"/>
              <a:t>i</a:t>
            </a:r>
          </a:p>
          <a:p>
            <a:endParaRPr lang="en-AU" dirty="0"/>
          </a:p>
          <a:p>
            <a:endParaRPr lang="en-AU" dirty="0"/>
          </a:p>
        </p:txBody>
      </p:sp>
      <p:sp>
        <p:nvSpPr>
          <p:cNvPr id="32" name="TextBox 31"/>
          <p:cNvSpPr txBox="1"/>
          <p:nvPr/>
        </p:nvSpPr>
        <p:spPr>
          <a:xfrm>
            <a:off x="540344" y="1455362"/>
            <a:ext cx="8012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Price</a:t>
            </a:r>
            <a:endParaRPr lang="en-AU" dirty="0"/>
          </a:p>
        </p:txBody>
      </p:sp>
      <p:sp>
        <p:nvSpPr>
          <p:cNvPr id="34" name="TextBox 33"/>
          <p:cNvSpPr txBox="1"/>
          <p:nvPr/>
        </p:nvSpPr>
        <p:spPr>
          <a:xfrm>
            <a:off x="4960769" y="4417295"/>
            <a:ext cx="559357" cy="372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/>
              <a:t>D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5240448" y="1315997"/>
            <a:ext cx="372404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b="1" dirty="0" smtClean="0"/>
              <a:t>Monetary policy</a:t>
            </a:r>
          </a:p>
          <a:p>
            <a:r>
              <a:rPr lang="en-AU" dirty="0" smtClean="0"/>
              <a:t>The central bank implements monetary policy by increasing or decreasing the money supply as appropriate.</a:t>
            </a:r>
          </a:p>
          <a:p>
            <a:r>
              <a:rPr lang="en-AU" b="1" dirty="0" smtClean="0"/>
              <a:t>Show by diagram how the central bank would implement</a:t>
            </a:r>
          </a:p>
          <a:p>
            <a:pPr marL="342900" indent="-342900">
              <a:buAutoNum type="alphaLcParenR"/>
            </a:pPr>
            <a:r>
              <a:rPr lang="en-AU" b="1" dirty="0" smtClean="0"/>
              <a:t>Expansionary monetary policy</a:t>
            </a:r>
          </a:p>
          <a:p>
            <a:pPr marL="342900" indent="-342900">
              <a:buAutoNum type="alphaLcParenR"/>
            </a:pPr>
            <a:r>
              <a:rPr lang="en-AU" b="1" dirty="0" smtClean="0"/>
              <a:t>Contractionary monetary policy</a:t>
            </a:r>
          </a:p>
          <a:p>
            <a:r>
              <a:rPr lang="en-AU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Expansionary</a:t>
            </a:r>
          </a:p>
          <a:p>
            <a:r>
              <a:rPr lang="en-AU" dirty="0" smtClean="0">
                <a:solidFill>
                  <a:srgbClr val="FF0000"/>
                </a:solidFill>
              </a:rPr>
              <a:t>Contractionary</a:t>
            </a:r>
            <a:endParaRPr lang="en-AU" dirty="0">
              <a:solidFill>
                <a:srgbClr val="FF0000"/>
              </a:solidFill>
            </a:endParaRPr>
          </a:p>
        </p:txBody>
      </p:sp>
      <p:cxnSp>
        <p:nvCxnSpPr>
          <p:cNvPr id="38" name="Straight Connector 37"/>
          <p:cNvCxnSpPr/>
          <p:nvPr/>
        </p:nvCxnSpPr>
        <p:spPr>
          <a:xfrm flipV="1">
            <a:off x="4419769" y="2210240"/>
            <a:ext cx="9716" cy="3093498"/>
          </a:xfrm>
          <a:prstGeom prst="line">
            <a:avLst/>
          </a:prstGeom>
          <a:ln w="317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4232623" y="1802917"/>
            <a:ext cx="559357" cy="372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</a:t>
            </a:r>
            <a:r>
              <a:rPr lang="en-AU" baseline="-25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1</a:t>
            </a:r>
            <a:endParaRPr lang="en-AU" baseline="-25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cxnSp>
        <p:nvCxnSpPr>
          <p:cNvPr id="40" name="Straight Connector 39"/>
          <p:cNvCxnSpPr/>
          <p:nvPr/>
        </p:nvCxnSpPr>
        <p:spPr>
          <a:xfrm>
            <a:off x="1222128" y="3749684"/>
            <a:ext cx="3187325" cy="21038"/>
          </a:xfrm>
          <a:prstGeom prst="line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823976" y="3243709"/>
            <a:ext cx="44226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AU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en-AU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i</a:t>
            </a:r>
            <a:r>
              <a:rPr lang="en-AU" baseline="-25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1</a:t>
            </a:r>
          </a:p>
          <a:p>
            <a:endParaRPr lang="en-AU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endParaRPr lang="en-AU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3900414" y="5346798"/>
            <a:ext cx="13400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     </a:t>
            </a:r>
            <a:r>
              <a:rPr lang="en-AU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Q</a:t>
            </a:r>
            <a:r>
              <a:rPr lang="en-AU" baseline="-25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e1</a:t>
            </a:r>
            <a:r>
              <a:rPr lang="en-AU" baseline="-25000" dirty="0" smtClean="0"/>
              <a:t>  </a:t>
            </a:r>
            <a:r>
              <a:rPr lang="en-AU" dirty="0" smtClean="0"/>
              <a:t>                           </a:t>
            </a:r>
            <a:endParaRPr lang="en-AU" dirty="0"/>
          </a:p>
        </p:txBody>
      </p:sp>
      <p:cxnSp>
        <p:nvCxnSpPr>
          <p:cNvPr id="44" name="Straight Connector 43"/>
          <p:cNvCxnSpPr/>
          <p:nvPr/>
        </p:nvCxnSpPr>
        <p:spPr>
          <a:xfrm flipV="1">
            <a:off x="3356677" y="2205297"/>
            <a:ext cx="9716" cy="3093498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3179170" y="1776007"/>
            <a:ext cx="559357" cy="372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>
                <a:solidFill>
                  <a:srgbClr val="FF0000"/>
                </a:solidFill>
              </a:rPr>
              <a:t>S</a:t>
            </a:r>
            <a:r>
              <a:rPr lang="en-AU" baseline="-25000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814987" y="2120454"/>
            <a:ext cx="44226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AU" dirty="0">
              <a:solidFill>
                <a:srgbClr val="FF0000"/>
              </a:solidFill>
            </a:endParaRPr>
          </a:p>
          <a:p>
            <a:r>
              <a:rPr lang="en-AU" dirty="0" smtClean="0">
                <a:solidFill>
                  <a:srgbClr val="FF0000"/>
                </a:solidFill>
              </a:rPr>
              <a:t>i</a:t>
            </a:r>
            <a:r>
              <a:rPr lang="en-AU" baseline="-25000" dirty="0">
                <a:solidFill>
                  <a:srgbClr val="FF0000"/>
                </a:solidFill>
              </a:rPr>
              <a:t>2</a:t>
            </a:r>
            <a:endParaRPr lang="en-AU" baseline="-25000" dirty="0" smtClean="0">
              <a:solidFill>
                <a:srgbClr val="FF0000"/>
              </a:solidFill>
            </a:endParaRPr>
          </a:p>
          <a:p>
            <a:endParaRPr lang="en-AU" dirty="0">
              <a:solidFill>
                <a:srgbClr val="FF0000"/>
              </a:solidFill>
            </a:endParaRPr>
          </a:p>
          <a:p>
            <a:endParaRPr lang="en-AU" dirty="0">
              <a:solidFill>
                <a:srgbClr val="FF0000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2855148" y="5329356"/>
            <a:ext cx="13400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>
                <a:solidFill>
                  <a:srgbClr val="FF0000"/>
                </a:solidFill>
              </a:rPr>
              <a:t>     Q</a:t>
            </a:r>
            <a:r>
              <a:rPr lang="en-AU" baseline="-25000" dirty="0" smtClean="0">
                <a:solidFill>
                  <a:srgbClr val="FF0000"/>
                </a:solidFill>
              </a:rPr>
              <a:t>e2  </a:t>
            </a:r>
            <a:r>
              <a:rPr lang="en-AU" dirty="0" smtClean="0">
                <a:solidFill>
                  <a:srgbClr val="FF0000"/>
                </a:solidFill>
              </a:rPr>
              <a:t>                           </a:t>
            </a:r>
            <a:endParaRPr lang="en-AU" dirty="0">
              <a:solidFill>
                <a:srgbClr val="FF0000"/>
              </a:solidFill>
            </a:endParaRPr>
          </a:p>
        </p:txBody>
      </p:sp>
      <p:cxnSp>
        <p:nvCxnSpPr>
          <p:cNvPr id="51" name="Straight Connector 50"/>
          <p:cNvCxnSpPr/>
          <p:nvPr/>
        </p:nvCxnSpPr>
        <p:spPr>
          <a:xfrm>
            <a:off x="1191930" y="2634384"/>
            <a:ext cx="2174463" cy="12292"/>
          </a:xfrm>
          <a:prstGeom prst="line">
            <a:avLst/>
          </a:prstGeom>
          <a:ln w="19050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1697070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  <p:bldP spid="42" grpId="0"/>
      <p:bldP spid="43" grpId="0"/>
      <p:bldP spid="45" grpId="0"/>
      <p:bldP spid="47" grpId="0"/>
      <p:bldP spid="4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Monetary Policy – Interest rate determination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2352" y="980728"/>
            <a:ext cx="8348837" cy="4525962"/>
          </a:xfrm>
        </p:spPr>
        <p:txBody>
          <a:bodyPr/>
          <a:lstStyle/>
          <a:p>
            <a:r>
              <a:rPr lang="en-AU" b="1" dirty="0" smtClean="0"/>
              <a:t>Mechanism of changing the interest rate</a:t>
            </a:r>
          </a:p>
          <a:p>
            <a:r>
              <a:rPr lang="en-AU" dirty="0"/>
              <a:t>	</a:t>
            </a:r>
            <a:r>
              <a:rPr lang="en-AU" dirty="0" smtClean="0"/>
              <a:t>	</a:t>
            </a:r>
          </a:p>
          <a:p>
            <a:endParaRPr lang="en-AU" sz="2000" b="1" dirty="0"/>
          </a:p>
          <a:p>
            <a:endParaRPr lang="en-AU" sz="2000" b="1" dirty="0" smtClean="0"/>
          </a:p>
          <a:p>
            <a:pPr marL="1970088" indent="-1970088"/>
            <a:r>
              <a:rPr lang="en-AU" dirty="0" smtClean="0"/>
              <a:t>	</a:t>
            </a:r>
            <a:endParaRPr lang="en-AU" dirty="0"/>
          </a:p>
          <a:p>
            <a:endParaRPr lang="en-AU" dirty="0" smtClean="0"/>
          </a:p>
          <a:p>
            <a:endParaRPr lang="en-AU" dirty="0"/>
          </a:p>
          <a:p>
            <a:endParaRPr lang="en-AU" dirty="0" smtClean="0"/>
          </a:p>
          <a:p>
            <a:r>
              <a:rPr lang="en-AU" sz="2000" dirty="0"/>
              <a:t>	</a:t>
            </a:r>
            <a:endParaRPr lang="en-AU" sz="2000" dirty="0" smtClean="0"/>
          </a:p>
          <a:p>
            <a:pPr marL="0" indent="0"/>
            <a:r>
              <a:rPr lang="en-AU" sz="2000" b="1" dirty="0" smtClean="0"/>
              <a:t>*Banks will pass on this increased cost to consumers/businesses</a:t>
            </a:r>
          </a:p>
          <a:p>
            <a:pPr marL="0" indent="0"/>
            <a:r>
              <a:rPr lang="en-AU" sz="2000" dirty="0" smtClean="0"/>
              <a:t>Knowledge of the process for altering the money supply is not required for this course</a:t>
            </a:r>
            <a:endParaRPr lang="en-AU" sz="20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59107" y="5730555"/>
            <a:ext cx="949163" cy="94916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352" y="5711541"/>
            <a:ext cx="864096" cy="864096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476" r="7295" b="3622"/>
          <a:stretch/>
        </p:blipFill>
        <p:spPr>
          <a:xfrm>
            <a:off x="1720864" y="5819914"/>
            <a:ext cx="2023926" cy="658940"/>
          </a:xfrm>
          <a:prstGeom prst="rect">
            <a:avLst/>
          </a:prstGeom>
        </p:spPr>
      </p:pic>
      <p:sp>
        <p:nvSpPr>
          <p:cNvPr id="37" name="TextBox 36"/>
          <p:cNvSpPr txBox="1"/>
          <p:nvPr/>
        </p:nvSpPr>
        <p:spPr>
          <a:xfrm>
            <a:off x="870807" y="1556792"/>
            <a:ext cx="7960382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000" dirty="0" smtClean="0"/>
              <a:t>Central banks change supply to target an interest rate.</a:t>
            </a:r>
          </a:p>
          <a:p>
            <a:r>
              <a:rPr lang="en-AU" sz="2000" dirty="0" smtClean="0"/>
              <a:t>There are many interest rates, so which one?</a:t>
            </a:r>
          </a:p>
          <a:p>
            <a:r>
              <a:rPr lang="en-AU" sz="2000" dirty="0" smtClean="0"/>
              <a:t>The one that commercial banks must use with the central banks*</a:t>
            </a:r>
          </a:p>
          <a:p>
            <a:endParaRPr lang="en-AU" dirty="0">
              <a:solidFill>
                <a:srgbClr val="FF0000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5238093"/>
              </p:ext>
            </p:extLst>
          </p:nvPr>
        </p:nvGraphicFramePr>
        <p:xfrm>
          <a:off x="1367552" y="2564904"/>
          <a:ext cx="60960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r>
                        <a:rPr lang="en-AU" dirty="0" smtClean="0"/>
                        <a:t>Jurisdiction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Interest</a:t>
                      </a:r>
                      <a:r>
                        <a:rPr lang="en-AU" baseline="0" dirty="0" smtClean="0"/>
                        <a:t> rate used </a:t>
                      </a:r>
                      <a:endParaRPr lang="en-A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dirty="0" smtClean="0"/>
                        <a:t>United States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Federal</a:t>
                      </a:r>
                      <a:r>
                        <a:rPr lang="en-AU" baseline="0" dirty="0" smtClean="0"/>
                        <a:t> Funds rate*</a:t>
                      </a:r>
                      <a:endParaRPr lang="en-A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dirty="0" smtClean="0"/>
                        <a:t>United</a:t>
                      </a:r>
                      <a:r>
                        <a:rPr lang="en-AU" baseline="0" dirty="0" smtClean="0"/>
                        <a:t> Kingdom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Base rate*</a:t>
                      </a:r>
                      <a:endParaRPr lang="en-A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dirty="0" smtClean="0"/>
                        <a:t>Euro zone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Minimum financing rate*</a:t>
                      </a:r>
                      <a:endParaRPr lang="en-A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dirty="0" smtClean="0"/>
                        <a:t>Australia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Cash rate*</a:t>
                      </a:r>
                      <a:endParaRPr lang="en-A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1126838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5|2.2|5.4|8.9|5.1"/>
</p:tagLst>
</file>

<file path=ppt/theme/theme1.xml><?xml version="1.0" encoding="utf-8"?>
<a:theme xmlns:a="http://schemas.openxmlformats.org/drawingml/2006/main" name="m62-black-currency">
  <a:themeElements>
    <a:clrScheme name="">
      <a:dk1>
        <a:srgbClr val="000032"/>
      </a:dk1>
      <a:lt1>
        <a:srgbClr val="FFFFFF"/>
      </a:lt1>
      <a:dk2>
        <a:srgbClr val="000000"/>
      </a:dk2>
      <a:lt2>
        <a:srgbClr val="CEF3FE"/>
      </a:lt2>
      <a:accent1>
        <a:srgbClr val="003366"/>
      </a:accent1>
      <a:accent2>
        <a:srgbClr val="4C5E86"/>
      </a:accent2>
      <a:accent3>
        <a:srgbClr val="FFFFFF"/>
      </a:accent3>
      <a:accent4>
        <a:srgbClr val="000029"/>
      </a:accent4>
      <a:accent5>
        <a:srgbClr val="AAADB8"/>
      </a:accent5>
      <a:accent6>
        <a:srgbClr val="445479"/>
      </a:accent6>
      <a:hlink>
        <a:srgbClr val="B4D3E2"/>
      </a:hlink>
      <a:folHlink>
        <a:srgbClr val="000000"/>
      </a:folHlink>
    </a:clrScheme>
    <a:fontScheme name="m62-black-currenc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rgbClr val="4D4D4D"/>
          </a:outer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rgbClr val="4D4D4D"/>
          </a:outer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62-black-currenc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62-black-currency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62-black-currency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62-black-currency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62-black-currency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62-black-currency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62-black-currency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62-black-currency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62-black-currency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62-black-currency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62-black-currency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62-black-currency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62-black-currency 13">
        <a:dk1>
          <a:srgbClr val="FFFFFF"/>
        </a:dk1>
        <a:lt1>
          <a:srgbClr val="FFFFFF"/>
        </a:lt1>
        <a:dk2>
          <a:srgbClr val="000000"/>
        </a:dk2>
        <a:lt2>
          <a:srgbClr val="808080"/>
        </a:lt2>
        <a:accent1>
          <a:srgbClr val="AE1616"/>
        </a:accent1>
        <a:accent2>
          <a:srgbClr val="333399"/>
        </a:accent2>
        <a:accent3>
          <a:srgbClr val="FFFFFF"/>
        </a:accent3>
        <a:accent4>
          <a:srgbClr val="DADADA"/>
        </a:accent4>
        <a:accent5>
          <a:srgbClr val="D3ABAB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62-black-currency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D1919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3ABAB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62-black-currency 15">
        <a:dk1>
          <a:srgbClr val="808080"/>
        </a:dk1>
        <a:lt1>
          <a:srgbClr val="FFFFFF"/>
        </a:lt1>
        <a:dk2>
          <a:srgbClr val="000000"/>
        </a:dk2>
        <a:lt2>
          <a:srgbClr val="FFFFFF"/>
        </a:lt2>
        <a:accent1>
          <a:srgbClr val="BBE0E3"/>
        </a:accent1>
        <a:accent2>
          <a:srgbClr val="333399"/>
        </a:accent2>
        <a:accent3>
          <a:srgbClr val="AAAAAA"/>
        </a:accent3>
        <a:accent4>
          <a:srgbClr val="DADADA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62-black-currency 16">
        <a:dk1>
          <a:srgbClr val="FFFFFF"/>
        </a:dk1>
        <a:lt1>
          <a:srgbClr val="FFFFFF"/>
        </a:lt1>
        <a:dk2>
          <a:srgbClr val="FFFFFF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DADADA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3_2">
  <a:themeElements>
    <a:clrScheme name="">
      <a:dk1>
        <a:srgbClr val="000032"/>
      </a:dk1>
      <a:lt1>
        <a:srgbClr val="FFFFFF"/>
      </a:lt1>
      <a:dk2>
        <a:srgbClr val="000000"/>
      </a:dk2>
      <a:lt2>
        <a:srgbClr val="CEF3FE"/>
      </a:lt2>
      <a:accent1>
        <a:srgbClr val="003366"/>
      </a:accent1>
      <a:accent2>
        <a:srgbClr val="4C5E86"/>
      </a:accent2>
      <a:accent3>
        <a:srgbClr val="FFFFFF"/>
      </a:accent3>
      <a:accent4>
        <a:srgbClr val="000029"/>
      </a:accent4>
      <a:accent5>
        <a:srgbClr val="AAADB8"/>
      </a:accent5>
      <a:accent6>
        <a:srgbClr val="445479"/>
      </a:accent6>
      <a:hlink>
        <a:srgbClr val="B4D3E2"/>
      </a:hlink>
      <a:folHlink>
        <a:srgbClr val="000000"/>
      </a:folHlink>
    </a:clrScheme>
    <a:fontScheme name="3_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rgbClr val="4D4D4D"/>
          </a:outer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rgbClr val="4D4D4D"/>
          </a:outer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3_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2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2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2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2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2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2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2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2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2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2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2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2 13">
        <a:dk1>
          <a:srgbClr val="FFFFFF"/>
        </a:dk1>
        <a:lt1>
          <a:srgbClr val="FFFFFF"/>
        </a:lt1>
        <a:dk2>
          <a:srgbClr val="000000"/>
        </a:dk2>
        <a:lt2>
          <a:srgbClr val="808080"/>
        </a:lt2>
        <a:accent1>
          <a:srgbClr val="AE1616"/>
        </a:accent1>
        <a:accent2>
          <a:srgbClr val="333399"/>
        </a:accent2>
        <a:accent3>
          <a:srgbClr val="FFFFFF"/>
        </a:accent3>
        <a:accent4>
          <a:srgbClr val="DADADA"/>
        </a:accent4>
        <a:accent5>
          <a:srgbClr val="D3ABAB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2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D1919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3ABAB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2 15">
        <a:dk1>
          <a:srgbClr val="808080"/>
        </a:dk1>
        <a:lt1>
          <a:srgbClr val="FFFFFF"/>
        </a:lt1>
        <a:dk2>
          <a:srgbClr val="000000"/>
        </a:dk2>
        <a:lt2>
          <a:srgbClr val="FFFFFF"/>
        </a:lt2>
        <a:accent1>
          <a:srgbClr val="BBE0E3"/>
        </a:accent1>
        <a:accent2>
          <a:srgbClr val="333399"/>
        </a:accent2>
        <a:accent3>
          <a:srgbClr val="AAAAAA"/>
        </a:accent3>
        <a:accent4>
          <a:srgbClr val="DADADA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2 16">
        <a:dk1>
          <a:srgbClr val="FFFFFF"/>
        </a:dk1>
        <a:lt1>
          <a:srgbClr val="FFFFFF"/>
        </a:lt1>
        <a:dk2>
          <a:srgbClr val="FFFFFF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DADADA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2">
  <a:themeElements>
    <a:clrScheme name="">
      <a:dk1>
        <a:srgbClr val="000032"/>
      </a:dk1>
      <a:lt1>
        <a:srgbClr val="FFFFFF"/>
      </a:lt1>
      <a:dk2>
        <a:srgbClr val="000000"/>
      </a:dk2>
      <a:lt2>
        <a:srgbClr val="CEF3FE"/>
      </a:lt2>
      <a:accent1>
        <a:srgbClr val="003366"/>
      </a:accent1>
      <a:accent2>
        <a:srgbClr val="4C5E86"/>
      </a:accent2>
      <a:accent3>
        <a:srgbClr val="FFFFFF"/>
      </a:accent3>
      <a:accent4>
        <a:srgbClr val="000029"/>
      </a:accent4>
      <a:accent5>
        <a:srgbClr val="AAADB8"/>
      </a:accent5>
      <a:accent6>
        <a:srgbClr val="445479"/>
      </a:accent6>
      <a:hlink>
        <a:srgbClr val="B4D3E2"/>
      </a:hlink>
      <a:folHlink>
        <a:srgbClr val="000000"/>
      </a:folHlink>
    </a:clrScheme>
    <a:fontScheme name="2_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rgbClr val="4D4D4D"/>
          </a:outer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rgbClr val="4D4D4D"/>
          </a:outer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2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2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2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2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2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2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2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2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2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2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2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2 13">
        <a:dk1>
          <a:srgbClr val="FFFFFF"/>
        </a:dk1>
        <a:lt1>
          <a:srgbClr val="FFFFFF"/>
        </a:lt1>
        <a:dk2>
          <a:srgbClr val="000000"/>
        </a:dk2>
        <a:lt2>
          <a:srgbClr val="808080"/>
        </a:lt2>
        <a:accent1>
          <a:srgbClr val="AE1616"/>
        </a:accent1>
        <a:accent2>
          <a:srgbClr val="333399"/>
        </a:accent2>
        <a:accent3>
          <a:srgbClr val="FFFFFF"/>
        </a:accent3>
        <a:accent4>
          <a:srgbClr val="DADADA"/>
        </a:accent4>
        <a:accent5>
          <a:srgbClr val="D3ABAB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2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D1919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3ABAB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2 15">
        <a:dk1>
          <a:srgbClr val="808080"/>
        </a:dk1>
        <a:lt1>
          <a:srgbClr val="FFFFFF"/>
        </a:lt1>
        <a:dk2>
          <a:srgbClr val="000000"/>
        </a:dk2>
        <a:lt2>
          <a:srgbClr val="FFFFFF"/>
        </a:lt2>
        <a:accent1>
          <a:srgbClr val="BBE0E3"/>
        </a:accent1>
        <a:accent2>
          <a:srgbClr val="333399"/>
        </a:accent2>
        <a:accent3>
          <a:srgbClr val="AAAAAA"/>
        </a:accent3>
        <a:accent4>
          <a:srgbClr val="DADADA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2 16">
        <a:dk1>
          <a:srgbClr val="FFFFFF"/>
        </a:dk1>
        <a:lt1>
          <a:srgbClr val="FFFFFF"/>
        </a:lt1>
        <a:dk2>
          <a:srgbClr val="FFFFFF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DADADA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1_It’s not the design of your template">
  <a:themeElements>
    <a:clrScheme name="1_It’s not the design of your template 1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135971"/>
      </a:hlink>
      <a:folHlink>
        <a:srgbClr val="99CC00"/>
      </a:folHlink>
    </a:clrScheme>
    <a:fontScheme name="1_It’s not the design of your template">
      <a:majorFont>
        <a:latin typeface="Neo Sans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rgbClr val="4D4D4D"/>
          </a:outer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rgbClr val="4D4D4D"/>
          </a:outer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It’s not the design of your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t’s not the design of your 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t’s not the design of your 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t’s not the design of your 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t’s not the design of your 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t’s not the design of your 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It’s not the design of your 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It’s not the design of your 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It’s not the design of your 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It’s not the design of your 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It’s not the design of your 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It’s not the design of your 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It’s not the design of your template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135971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m62-black-currency</Template>
  <TotalTime>19006</TotalTime>
  <Words>483</Words>
  <Application>Microsoft Office PowerPoint</Application>
  <PresentationFormat>On-screen Show (4:3)</PresentationFormat>
  <Paragraphs>234</Paragraphs>
  <Slides>19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Arial</vt:lpstr>
      <vt:lpstr>Neo Sans</vt:lpstr>
      <vt:lpstr>m62-black-currency</vt:lpstr>
      <vt:lpstr>3_2</vt:lpstr>
      <vt:lpstr>2_2</vt:lpstr>
      <vt:lpstr>1_It’s not the design of your template</vt:lpstr>
      <vt:lpstr>Monetary Policy</vt:lpstr>
      <vt:lpstr>Monetary Policy</vt:lpstr>
      <vt:lpstr>Monetary Policy – Central banks</vt:lpstr>
      <vt:lpstr>Monetary Policy – Central banks</vt:lpstr>
      <vt:lpstr>Monetary Policy – Central banks</vt:lpstr>
      <vt:lpstr>Monetary Policy – Interest rate determination</vt:lpstr>
      <vt:lpstr>Monetary Policy – Interest rate determination</vt:lpstr>
      <vt:lpstr>Monetary Policy – Interest rate determination</vt:lpstr>
      <vt:lpstr>Monetary Policy – Interest rate determination</vt:lpstr>
      <vt:lpstr>Monetary Policy – Shifting Aggregate Demand</vt:lpstr>
      <vt:lpstr>Monetary Policy – How it works</vt:lpstr>
      <vt:lpstr>Fiscal Policy – How it works</vt:lpstr>
      <vt:lpstr>Monetary Policy – Shifting Aggregate Demand</vt:lpstr>
      <vt:lpstr>Monetary Policy – Shifting Aggregate Demand</vt:lpstr>
      <vt:lpstr>Monetary Policy – Driving force</vt:lpstr>
      <vt:lpstr>Monetary Policy – Driving force</vt:lpstr>
      <vt:lpstr>Monetary Policy - Evaluation</vt:lpstr>
      <vt:lpstr>Monetary Policy - Evaluation</vt:lpstr>
      <vt:lpstr>Monetary Policy - Evaluation</vt:lpstr>
    </vt:vector>
  </TitlesOfParts>
  <Company>The University of Adelaide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subject>MIC2307-16</dc:subject>
  <dc:creator>a1077144</dc:creator>
  <cp:lastModifiedBy>Richard BAUM</cp:lastModifiedBy>
  <cp:revision>302</cp:revision>
  <dcterms:created xsi:type="dcterms:W3CDTF">2013-11-05T23:10:43Z</dcterms:created>
  <dcterms:modified xsi:type="dcterms:W3CDTF">2015-08-24T23:15:15Z</dcterms:modified>
</cp:coreProperties>
</file>