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6" r:id="rId2"/>
    <p:sldMasterId id="2147483654" r:id="rId3"/>
    <p:sldMasterId id="2147483657" r:id="rId4"/>
  </p:sldMasterIdLst>
  <p:notesMasterIdLst>
    <p:notesMasterId r:id="rId14"/>
  </p:notesMasterIdLst>
  <p:handoutMasterIdLst>
    <p:handoutMasterId r:id="rId15"/>
  </p:handoutMasterIdLst>
  <p:sldIdLst>
    <p:sldId id="259" r:id="rId5"/>
    <p:sldId id="356" r:id="rId6"/>
    <p:sldId id="487" r:id="rId7"/>
    <p:sldId id="488" r:id="rId8"/>
    <p:sldId id="489" r:id="rId9"/>
    <p:sldId id="490" r:id="rId10"/>
    <p:sldId id="491" r:id="rId11"/>
    <p:sldId id="492" r:id="rId12"/>
    <p:sldId id="493" r:id="rId13"/>
  </p:sldIdLst>
  <p:sldSz cx="9144000" cy="6858000" type="screen4x3"/>
  <p:notesSz cx="9906000" cy="67945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B97"/>
    <a:srgbClr val="00003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>
      <p:cViewPr varScale="1">
        <p:scale>
          <a:sx n="86" d="100"/>
          <a:sy n="86" d="100"/>
        </p:scale>
        <p:origin x="62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7304FC-2894-4BE3-88D3-E68583326C86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06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192547-FFA7-417A-8F63-F8B7FBC53DA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680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92547-FFA7-417A-8F63-F8B7FBC53DAD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t1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" y="1984375"/>
            <a:ext cx="8999538" cy="7239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1225" y="3516313"/>
            <a:ext cx="7380288" cy="674687"/>
          </a:xfrm>
        </p:spPr>
        <p:txBody>
          <a:bodyPr/>
          <a:lstStyle>
            <a:lvl1pPr marL="0" indent="0"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3812D-9F43-4150-89AB-F1AE3386429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C9D8-73E6-4477-BD0E-9034041437E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69913-B1DC-447A-91D2-B8B16A16E2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1ECC8-B253-4ECB-A077-8D58F1D7C0B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E53B-A775-4DC8-9619-C08B15146D1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9506F-4531-4235-B528-B4F9559EE4F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B4E3-D55F-4BBD-B31B-4ACC85E5797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9060A-5D5D-4A36-9BF6-4124C2D79D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4544C-E44A-4AE3-B0AE-5F36CBDBA4A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2DF03-EFB1-4EEB-B0F0-B60EF068EF1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39BFD-326A-4B7E-9E2D-3B5937878D7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FD92E-2EEF-4C8A-98A2-297F7ADF4D4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092C5-FCF2-47C1-B669-1372555E510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CECD-0DD3-4A7F-AC0F-5389BC363A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CE976-7958-40FC-898A-2C80157B51E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C4644-AA5E-4398-89BC-DA9FD9558B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A3F96-98AE-4E21-AD8A-2B9C3491D5B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F9277-5A86-42C5-A44A-1DEC65E52EA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7B329-9516-4AFE-8D7D-9A862E261C8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90AF1-0C3E-474E-98EA-86A2143227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E675A-2446-4F2D-BE4C-923064280E8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176A-2247-4001-B73A-1CEC618AB25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C9B8-0C72-4AC5-B6A8-3E752D61620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DCD75-1340-4463-A4A4-5228CF682F0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91BDC-4B66-419E-BD70-209DB1F8EF6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9B05C-022E-48E8-96D9-E5362DCFD97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C88B-376E-460C-A660-B280BD6F472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12F3A-CEEE-4D3C-8039-711440FC1E5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F6BB0-EC99-4E15-A068-983C9ECA741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0F30D-EC84-43C0-9F64-5F904060143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FBFB-A6F9-496C-8B1A-1A9403D4DC8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C63A0-F938-4AAB-A6C2-47A25D1CBCF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43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5FC783C7-A2EC-41E9-AA7B-F0D50F3E0A8B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6488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63DEADC0-C932-46E8-BB52-CC605D59CE20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4440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4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46953A54-48A6-4925-9BE1-F6898663E197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r>
              <a:rPr lang="en-AU" sz="120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281604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</p:spPr>
      </p:pic>
      <p:pic>
        <p:nvPicPr>
          <p:cNvPr id="281605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</p:spPr>
      </p:pic>
      <p:pic>
        <p:nvPicPr>
          <p:cNvPr id="281606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</p:spPr>
      </p:pic>
      <p:pic>
        <p:nvPicPr>
          <p:cNvPr id="281607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</p:spPr>
      </p:pic>
      <p:sp>
        <p:nvSpPr>
          <p:cNvPr id="281608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281609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281610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281611" name="Picture 11" descr="b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</p:spPr>
      </p:pic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19.jp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620688"/>
            <a:ext cx="8999538" cy="723900"/>
          </a:xfrm>
          <a:ln/>
        </p:spPr>
        <p:txBody>
          <a:bodyPr/>
          <a:lstStyle/>
          <a:p>
            <a:r>
              <a:rPr lang="en-AU" dirty="0" smtClean="0"/>
              <a:t>Supply-side policies</a:t>
            </a:r>
            <a:endParaRPr lang="en-US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	</a:t>
            </a:r>
          </a:p>
          <a:p>
            <a:endParaRPr lang="en-A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6881" y="5683345"/>
            <a:ext cx="899953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sz="3200" kern="0" dirty="0" smtClean="0"/>
              <a:t>2.6</a:t>
            </a:r>
            <a:endParaRPr lang="en-US" sz="32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869756" cy="30963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4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Supply-side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66863"/>
            <a:ext cx="8579743" cy="4525962"/>
          </a:xfrm>
        </p:spPr>
        <p:txBody>
          <a:bodyPr/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b="1" dirty="0" smtClean="0"/>
              <a:t>Role of supply-side policies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b="1" dirty="0" smtClean="0"/>
              <a:t>Interventionist supply-side policies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Market-based supply-side policies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Evaluation of supply-side policies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643442"/>
      </p:ext>
    </p:extLst>
  </p:cSld>
  <p:clrMapOvr>
    <a:masterClrMapping/>
  </p:clrMapOvr>
  <p:transition advTm="196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Role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AU" dirty="0" smtClean="0"/>
              <a:t>Focus on supply, especially shifting the LRAS (or entire Keynesian </a:t>
            </a:r>
            <a:r>
              <a:rPr lang="en-AU" dirty="0" smtClean="0"/>
              <a:t>aggregate </a:t>
            </a:r>
            <a:r>
              <a:rPr lang="en-AU" dirty="0" smtClean="0"/>
              <a:t>supply </a:t>
            </a:r>
            <a:r>
              <a:rPr lang="en-AU" dirty="0" smtClean="0"/>
              <a:t>curve) to the right, increasing the potential output of the economy</a:t>
            </a:r>
          </a:p>
          <a:p>
            <a:endParaRPr lang="en-AU" dirty="0"/>
          </a:p>
          <a:p>
            <a:r>
              <a:rPr lang="en-AU" b="1" dirty="0" smtClean="0"/>
              <a:t>Demand-side – </a:t>
            </a:r>
            <a:r>
              <a:rPr lang="en-AU" dirty="0" smtClean="0"/>
              <a:t>Minimise harmful fluctuations</a:t>
            </a:r>
          </a:p>
          <a:p>
            <a:endParaRPr lang="en-AU" b="1" dirty="0"/>
          </a:p>
          <a:p>
            <a:r>
              <a:rPr lang="en-AU" b="1" dirty="0" smtClean="0"/>
              <a:t>Supply-side – </a:t>
            </a:r>
            <a:r>
              <a:rPr lang="en-AU" dirty="0" smtClean="0"/>
              <a:t>Increase growth in the long term</a:t>
            </a:r>
            <a:endParaRPr lang="en-AU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9167"/>
      </p:ext>
    </p:extLst>
  </p:cSld>
  <p:clrMapOvr>
    <a:masterClrMapping/>
  </p:clrMapOvr>
  <p:transition advTm="394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Role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 smtClean="0"/>
              <a:t>Two types</a:t>
            </a:r>
          </a:p>
          <a:p>
            <a:endParaRPr lang="en-AU" b="1" dirty="0"/>
          </a:p>
          <a:p>
            <a:r>
              <a:rPr lang="en-AU" dirty="0" smtClean="0"/>
              <a:t>Interventionist – </a:t>
            </a:r>
            <a:endParaRPr lang="en-AU" dirty="0"/>
          </a:p>
          <a:p>
            <a:pPr marL="895350" indent="-895350"/>
            <a:r>
              <a:rPr lang="en-AU" dirty="0" smtClean="0"/>
              <a:t>		Governments intervene with direct policies to  increase potential output</a:t>
            </a:r>
          </a:p>
          <a:p>
            <a:pPr marL="895350" indent="-895350"/>
            <a:endParaRPr lang="en-AU" dirty="0"/>
          </a:p>
          <a:p>
            <a:pPr marL="895350" indent="-895350"/>
            <a:r>
              <a:rPr lang="en-AU" dirty="0" smtClean="0"/>
              <a:t>Market-based – </a:t>
            </a:r>
          </a:p>
          <a:p>
            <a:pPr marL="895350" indent="-895350"/>
            <a:r>
              <a:rPr lang="en-AU" dirty="0"/>
              <a:t>	</a:t>
            </a:r>
            <a:r>
              <a:rPr lang="en-AU" dirty="0" smtClean="0"/>
              <a:t>Getting out of the way of competitive markets</a:t>
            </a:r>
          </a:p>
          <a:p>
            <a:endParaRPr lang="en-AU" dirty="0"/>
          </a:p>
          <a:p>
            <a:endParaRPr lang="en-A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64704"/>
            <a:ext cx="1424368" cy="2006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85184"/>
            <a:ext cx="3105150" cy="14763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781382"/>
      </p:ext>
    </p:extLst>
  </p:cSld>
  <p:clrMapOvr>
    <a:masterClrMapping/>
  </p:clrMapOvr>
  <p:transition advTm="710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Interventionist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8075613" cy="4525962"/>
          </a:xfrm>
        </p:spPr>
        <p:txBody>
          <a:bodyPr/>
          <a:lstStyle/>
          <a:p>
            <a:r>
              <a:rPr lang="en-AU" b="1" dirty="0" smtClean="0"/>
              <a:t>Invest in human capital</a:t>
            </a:r>
          </a:p>
          <a:p>
            <a:r>
              <a:rPr lang="en-AU" dirty="0" smtClean="0"/>
              <a:t>		↑ human capital, ↑ labour productivity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89040"/>
            <a:ext cx="3331071" cy="2495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2816932" cy="281693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033241"/>
      </p:ext>
    </p:extLst>
  </p:cSld>
  <p:clrMapOvr>
    <a:masterClrMapping/>
  </p:clrMapOvr>
  <p:transition advTm="290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Interventionist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2"/>
          </a:xfrm>
        </p:spPr>
        <p:txBody>
          <a:bodyPr/>
          <a:lstStyle/>
          <a:p>
            <a:r>
              <a:rPr lang="en-AU" b="1" dirty="0" smtClean="0"/>
              <a:t>Invest in human capital</a:t>
            </a:r>
          </a:p>
          <a:p>
            <a:endParaRPr lang="en-AU" dirty="0"/>
          </a:p>
          <a:p>
            <a:r>
              <a:rPr lang="en-AU" dirty="0" smtClean="0"/>
              <a:t>Education and training</a:t>
            </a:r>
          </a:p>
          <a:p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sz="2000" dirty="0" smtClean="0"/>
              <a:t>Positive externalities (hence government intervention)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Reduce structural unemployment, natural rate of unemployment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More education = more productivity</a:t>
            </a:r>
          </a:p>
          <a:p>
            <a:endParaRPr lang="en-AU" sz="2000" dirty="0" smtClean="0"/>
          </a:p>
          <a:p>
            <a:r>
              <a:rPr lang="en-AU" dirty="0" smtClean="0"/>
              <a:t>Health</a:t>
            </a:r>
            <a:r>
              <a:rPr lang="en-AU" sz="2000" dirty="0" smtClean="0"/>
              <a:t> 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Better access to health care = fewer days lost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More productivity </a:t>
            </a:r>
          </a:p>
          <a:p>
            <a:endParaRPr lang="en-AU" sz="2000" dirty="0"/>
          </a:p>
          <a:p>
            <a:r>
              <a:rPr lang="en-AU" sz="4000" b="1" dirty="0" smtClean="0"/>
              <a:t>↑ AD         </a:t>
            </a:r>
            <a:r>
              <a:rPr lang="en-AU" sz="4000" b="1" dirty="0" smtClean="0"/>
              <a:t>↑LRAS      ↑Keynesian AS</a:t>
            </a:r>
            <a:endParaRPr lang="en-AU" sz="2000" b="1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</a:t>
            </a:r>
            <a:endParaRPr lang="en-AU" sz="20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825430"/>
      </p:ext>
    </p:extLst>
  </p:cSld>
  <p:clrMapOvr>
    <a:masterClrMapping/>
  </p:clrMapOvr>
  <p:transition advTm="145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Interventionist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2"/>
          </a:xfrm>
        </p:spPr>
        <p:txBody>
          <a:bodyPr/>
          <a:lstStyle/>
          <a:p>
            <a:r>
              <a:rPr lang="en-AU" b="1" dirty="0" smtClean="0"/>
              <a:t>Invest in </a:t>
            </a:r>
            <a:r>
              <a:rPr lang="en-AU" b="1" dirty="0" smtClean="0"/>
              <a:t>new technology</a:t>
            </a:r>
            <a:endParaRPr lang="en-AU" b="1" dirty="0" smtClean="0"/>
          </a:p>
          <a:p>
            <a:endParaRPr lang="en-AU" dirty="0"/>
          </a:p>
          <a:p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sz="2000" dirty="0" smtClean="0"/>
              <a:t>Makes labour more productive</a:t>
            </a:r>
          </a:p>
          <a:p>
            <a:endParaRPr lang="en-AU" sz="2000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</a:t>
            </a:r>
            <a:endParaRPr lang="en-AU" sz="2000" dirty="0" smtClean="0"/>
          </a:p>
          <a:p>
            <a:r>
              <a:rPr lang="en-AU" sz="2000" dirty="0" smtClean="0"/>
              <a:t>					vs    </a:t>
            </a:r>
            <a:endParaRPr lang="en-AU" sz="2000" dirty="0"/>
          </a:p>
          <a:p>
            <a:endParaRPr lang="en-AU" sz="2000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Increases potential output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Firms researching and developing has positive externalities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(therefore subsidies in the form of grants and tax breaks are given)</a:t>
            </a:r>
            <a:endParaRPr lang="en-AU" sz="2000" dirty="0" smtClean="0"/>
          </a:p>
          <a:p>
            <a:endParaRPr lang="en-AU" sz="2000" dirty="0"/>
          </a:p>
          <a:p>
            <a:endParaRPr lang="en-AU" sz="2000" dirty="0"/>
          </a:p>
          <a:p>
            <a:r>
              <a:rPr lang="en-AU" sz="4000" b="1" dirty="0" smtClean="0"/>
              <a:t>↑ AD         </a:t>
            </a:r>
            <a:r>
              <a:rPr lang="en-AU" sz="4000" b="1" dirty="0" smtClean="0"/>
              <a:t>↑LRAS      ↑Keynesian AS</a:t>
            </a:r>
            <a:endParaRPr lang="en-AU" sz="2000" b="1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59050"/>
            <a:ext cx="1929970" cy="1157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20125"/>
            <a:ext cx="1511679" cy="11969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256769"/>
      </p:ext>
    </p:extLst>
  </p:cSld>
  <p:clrMapOvr>
    <a:masterClrMapping/>
  </p:clrMapOvr>
  <p:transition advTm="957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Interventionist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2"/>
          </a:xfrm>
        </p:spPr>
        <p:txBody>
          <a:bodyPr/>
          <a:lstStyle/>
          <a:p>
            <a:r>
              <a:rPr lang="en-AU" b="1" dirty="0" smtClean="0"/>
              <a:t>Invest in </a:t>
            </a:r>
            <a:r>
              <a:rPr lang="en-AU" b="1" dirty="0" smtClean="0"/>
              <a:t>infrastructure</a:t>
            </a:r>
            <a:endParaRPr lang="en-AU" b="1" dirty="0" smtClean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/>
              <a:t>	</a:t>
            </a:r>
            <a:r>
              <a:rPr lang="en-AU" dirty="0" smtClean="0"/>
              <a:t>	</a:t>
            </a:r>
            <a:endParaRPr lang="en-AU" dirty="0" smtClean="0"/>
          </a:p>
          <a:p>
            <a:r>
              <a:rPr lang="en-AU" sz="2000" dirty="0" smtClean="0"/>
              <a:t>		Lowers costs for business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Increases efficiency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Businesses can produce more than they could before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Status as public goods justifies intervention</a:t>
            </a:r>
          </a:p>
          <a:p>
            <a:endParaRPr lang="en-AU" sz="2000" dirty="0" smtClean="0"/>
          </a:p>
          <a:p>
            <a:r>
              <a:rPr lang="en-AU" sz="2000" dirty="0"/>
              <a:t>	</a:t>
            </a:r>
            <a:endParaRPr lang="en-AU" sz="2000" dirty="0" smtClean="0"/>
          </a:p>
          <a:p>
            <a:endParaRPr lang="en-AU" sz="2000" dirty="0"/>
          </a:p>
          <a:p>
            <a:endParaRPr lang="en-AU" sz="2000" dirty="0"/>
          </a:p>
          <a:p>
            <a:r>
              <a:rPr lang="en-AU" sz="4000" b="1" dirty="0" smtClean="0"/>
              <a:t>↑ AD         </a:t>
            </a:r>
            <a:r>
              <a:rPr lang="en-AU" sz="4000" b="1" dirty="0" smtClean="0"/>
              <a:t>↑LRAS      ↑Keynesian AS</a:t>
            </a:r>
            <a:endParaRPr lang="en-AU" sz="2000" b="1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</a:t>
            </a:r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1839548" cy="1224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33384"/>
            <a:ext cx="1665536" cy="1247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466390" cy="144292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443331"/>
      </p:ext>
    </p:extLst>
  </p:cSld>
  <p:clrMapOvr>
    <a:masterClrMapping/>
  </p:clrMapOvr>
  <p:transition advTm="1106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Supply-side policies - Interventionist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784976" cy="4525962"/>
          </a:xfrm>
        </p:spPr>
        <p:txBody>
          <a:bodyPr/>
          <a:lstStyle/>
          <a:p>
            <a:r>
              <a:rPr lang="en-AU" b="1" dirty="0" smtClean="0"/>
              <a:t>Invest in </a:t>
            </a:r>
            <a:r>
              <a:rPr lang="en-AU" b="1" dirty="0" smtClean="0"/>
              <a:t>other business support schemes</a:t>
            </a:r>
            <a:endParaRPr lang="en-AU" b="1" dirty="0" smtClean="0"/>
          </a:p>
          <a:p>
            <a:endParaRPr lang="en-AU" dirty="0" smtClean="0"/>
          </a:p>
          <a:p>
            <a:r>
              <a:rPr lang="en-AU" dirty="0" smtClean="0"/>
              <a:t>Support for infant industries</a:t>
            </a:r>
          </a:p>
          <a:p>
            <a:pPr marL="896938"/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sz="2000" dirty="0" smtClean="0"/>
              <a:t>Can have teething problems such as building a market, management, marketing</a:t>
            </a:r>
          </a:p>
          <a:p>
            <a:pPr marL="896938"/>
            <a:r>
              <a:rPr lang="en-AU" sz="2000" dirty="0"/>
              <a:t>	</a:t>
            </a:r>
            <a:r>
              <a:rPr lang="en-AU" sz="2000" dirty="0" smtClean="0"/>
              <a:t>Grants and subsidies can give support to them</a:t>
            </a:r>
            <a:endParaRPr lang="en-AU" sz="2000" dirty="0"/>
          </a:p>
          <a:p>
            <a:endParaRPr lang="en-AU" dirty="0"/>
          </a:p>
          <a:p>
            <a:r>
              <a:rPr lang="en-AU" dirty="0" smtClean="0"/>
              <a:t>Support for small business</a:t>
            </a:r>
          </a:p>
          <a:p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sz="2000" dirty="0" smtClean="0"/>
              <a:t>Subsidies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Discounted loans</a:t>
            </a:r>
          </a:p>
          <a:p>
            <a:r>
              <a:rPr lang="en-AU" sz="2000" dirty="0"/>
              <a:t>	</a:t>
            </a:r>
            <a:r>
              <a:rPr lang="en-AU" sz="2000" dirty="0" smtClean="0"/>
              <a:t>	Advisory services</a:t>
            </a:r>
          </a:p>
          <a:p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dirty="0" smtClean="0"/>
              <a:t>	</a:t>
            </a:r>
            <a:endParaRPr lang="en-AU" dirty="0" smtClean="0"/>
          </a:p>
          <a:p>
            <a:r>
              <a:rPr lang="en-AU" sz="4000" b="1" dirty="0"/>
              <a:t>↑ AD         ↑LRAS      ↑Keynesian AS</a:t>
            </a:r>
            <a:endParaRPr lang="en-AU" sz="2000" b="1" dirty="0"/>
          </a:p>
          <a:p>
            <a:endParaRPr lang="en-AU" sz="2000" dirty="0" smtClean="0"/>
          </a:p>
          <a:p>
            <a:endParaRPr lang="en-AU" sz="2000" dirty="0" smtClean="0"/>
          </a:p>
          <a:p>
            <a:r>
              <a:rPr lang="en-AU" sz="2000" dirty="0"/>
              <a:t>	</a:t>
            </a:r>
            <a:endParaRPr lang="en-AU" sz="2000" dirty="0" smtClean="0"/>
          </a:p>
          <a:p>
            <a:endParaRPr lang="en-AU" sz="2000" dirty="0"/>
          </a:p>
          <a:p>
            <a:endParaRPr lang="en-AU" sz="2000" dirty="0"/>
          </a:p>
          <a:p>
            <a:r>
              <a:rPr lang="en-AU" sz="4000" b="1" dirty="0" smtClean="0"/>
              <a:t>↑ AD         </a:t>
            </a:r>
            <a:r>
              <a:rPr lang="en-AU" sz="4000" b="1" dirty="0" smtClean="0"/>
              <a:t>↑LRAS      ↑Keynesian AS</a:t>
            </a:r>
            <a:endParaRPr lang="en-AU" sz="2000" b="1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</a:t>
            </a:r>
            <a:endParaRPr lang="en-AU" sz="2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347325"/>
      </p:ext>
    </p:extLst>
  </p:cSld>
  <p:clrMapOvr>
    <a:masterClrMapping/>
  </p:clrMapOvr>
  <p:transition advTm="993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1|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8|37.4|16|22.5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9.8|12.2|5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9.8|45.6|5.4|10|1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0.7|3|27.7|12|7.3|23.9"/>
</p:tagLst>
</file>

<file path=ppt/theme/theme1.xml><?xml version="1.0" encoding="utf-8"?>
<a:theme xmlns:a="http://schemas.openxmlformats.org/drawingml/2006/main" name="m62-black-currency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m62-black-currenc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62-black-currenc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3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2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m62-black-currency</Template>
  <TotalTime>20117</TotalTime>
  <Words>120</Words>
  <Application>Microsoft Office PowerPoint</Application>
  <PresentationFormat>On-screen Show (4:3)</PresentationFormat>
  <Paragraphs>90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Neo Sans</vt:lpstr>
      <vt:lpstr>m62-black-currency</vt:lpstr>
      <vt:lpstr>3_2</vt:lpstr>
      <vt:lpstr>2_2</vt:lpstr>
      <vt:lpstr>1_It’s not the design of your template</vt:lpstr>
      <vt:lpstr>Supply-side policies</vt:lpstr>
      <vt:lpstr>Supply-side policies</vt:lpstr>
      <vt:lpstr>Supply-side policies - Role</vt:lpstr>
      <vt:lpstr>Supply-side policies - Role</vt:lpstr>
      <vt:lpstr>Supply-side policies - Interventionist</vt:lpstr>
      <vt:lpstr>Supply-side policies - Interventionist</vt:lpstr>
      <vt:lpstr>Supply-side policies - Interventionist</vt:lpstr>
      <vt:lpstr>Supply-side policies - Interventionist</vt:lpstr>
      <vt:lpstr>Supply-side policies - Interventionist</vt:lpstr>
    </vt:vector>
  </TitlesOfParts>
  <Company>The University of Adelaide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MIC2307-16</dc:subject>
  <dc:creator>a1077144</dc:creator>
  <cp:lastModifiedBy>Richard BAUM</cp:lastModifiedBy>
  <cp:revision>314</cp:revision>
  <dcterms:created xsi:type="dcterms:W3CDTF">2013-11-05T23:10:43Z</dcterms:created>
  <dcterms:modified xsi:type="dcterms:W3CDTF">2015-08-25T11:14:15Z</dcterms:modified>
</cp:coreProperties>
</file>