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6" r:id="rId2"/>
    <p:sldMasterId id="2147483654" r:id="rId3"/>
    <p:sldMasterId id="2147483657" r:id="rId4"/>
  </p:sldMasterIdLst>
  <p:notesMasterIdLst>
    <p:notesMasterId r:id="rId26"/>
  </p:notesMasterIdLst>
  <p:handoutMasterIdLst>
    <p:handoutMasterId r:id="rId27"/>
  </p:handoutMasterIdLst>
  <p:sldIdLst>
    <p:sldId id="259" r:id="rId5"/>
    <p:sldId id="332" r:id="rId6"/>
    <p:sldId id="333" r:id="rId7"/>
    <p:sldId id="336" r:id="rId8"/>
    <p:sldId id="337" r:id="rId9"/>
    <p:sldId id="338" r:id="rId10"/>
    <p:sldId id="340" r:id="rId11"/>
    <p:sldId id="339" r:id="rId12"/>
    <p:sldId id="342" r:id="rId13"/>
    <p:sldId id="344" r:id="rId14"/>
    <p:sldId id="343" r:id="rId15"/>
    <p:sldId id="345" r:id="rId16"/>
    <p:sldId id="346" r:id="rId17"/>
    <p:sldId id="348" r:id="rId18"/>
    <p:sldId id="347" r:id="rId19"/>
    <p:sldId id="349" r:id="rId20"/>
    <p:sldId id="351" r:id="rId21"/>
    <p:sldId id="352" r:id="rId22"/>
    <p:sldId id="334" r:id="rId23"/>
    <p:sldId id="353" r:id="rId24"/>
    <p:sldId id="354" r:id="rId25"/>
  </p:sldIdLst>
  <p:sldSz cx="9144000" cy="6858000" type="screen4x3"/>
  <p:notesSz cx="9906000" cy="67945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B97"/>
    <a:srgbClr val="00003E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1" autoAdjust="0"/>
    <p:restoredTop sz="94660"/>
  </p:normalViewPr>
  <p:slideViewPr>
    <p:cSldViewPr>
      <p:cViewPr varScale="1">
        <p:scale>
          <a:sx n="81" d="100"/>
          <a:sy n="81" d="100"/>
        </p:scale>
        <p:origin x="106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07304FC-2894-4BE3-88D3-E68583326C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06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1108" y="0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AU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43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3227388"/>
            <a:ext cx="79248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1108" y="6453596"/>
            <a:ext cx="4292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192547-FFA7-417A-8F63-F8B7FBC53DA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808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8844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2555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92547-FFA7-417A-8F63-F8B7FBC53DAD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905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t1tit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1600" y="1984375"/>
            <a:ext cx="8999538" cy="7239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516313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3812D-9F43-4150-89AB-F1AE33864299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CC9D8-73E6-4477-BD0E-9034041437E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69913-B1DC-447A-91D2-B8B16A16E2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ECC8-B253-4ECB-A077-8D58F1D7C0B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8E53B-A775-4DC8-9619-C08B15146D1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9506F-4531-4235-B528-B4F9559EE4F6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AB4E3-D55F-4BBD-B31B-4ACC85E5797E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060A-5D5D-4A36-9BF6-4124C2D79DE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544C-E44A-4AE3-B0AE-5F36CBDBA4A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2DF03-EFB1-4EEB-B0F0-B60EF068EF1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39BFD-326A-4B7E-9E2D-3B5937878D7F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FD92E-2EEF-4C8A-98A2-297F7ADF4D4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92C5-FCF2-47C1-B669-1372555E510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ECECD-0DD3-4A7F-AC0F-5389BC363AC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CE976-7958-40FC-898A-2C80157B51E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3C4644-AA5E-4398-89BC-DA9FD9558B7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3F96-98AE-4E21-AD8A-2B9C3491D5B7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F9277-5A86-42C5-A44A-1DEC65E52EA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7B329-9516-4AFE-8D7D-9A862E261C88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90AF1-0C3E-474E-98EA-86A21432276C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675A-2446-4F2D-BE4C-923064280E8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0176A-2247-4001-B73A-1CEC618AB255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C9B8-0C72-4AC5-B6A8-3E752D61620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CD75-1340-4463-A4A4-5228CF682F0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91BDC-4B66-419E-BD70-209DB1F8EF6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6913" y="150813"/>
            <a:ext cx="2097087" cy="5942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650" y="150813"/>
            <a:ext cx="6138863" cy="5942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9B05C-022E-48E8-96D9-E5362DCFD971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4C88B-376E-460C-A660-B280BD6F472A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12F3A-CEEE-4D3C-8039-711440FC1E54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F6BB0-EC99-4E15-A068-983C9ECA741D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0F30D-EC84-43C0-9F64-5F904060143B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EFBFB-A6F9-496C-8B1A-1A9403D4DC83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C63A0-F938-4AAB-A6C2-47A25D1CBCF2}" type="slidenum">
              <a:rPr lang="en-AU"/>
              <a:pPr/>
              <a:t>‹#›</a:t>
            </a:fld>
            <a:endParaRPr lang="en-A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4" name="Picture 18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5FC783C7-A2EC-41E9-AA7B-F0D50F3E0A8B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82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6488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8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6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64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64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64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63DEADC0-C932-46E8-BB52-CC605D59CE20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3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 descr="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66"/>
          </a:solidFill>
        </p:spPr>
      </p:pic>
      <p:pic>
        <p:nvPicPr>
          <p:cNvPr id="274440" name="Picture 8" descr="M62FB&amp;F006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4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0813"/>
            <a:ext cx="82296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04013" y="61309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/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19250" y="6130925"/>
            <a:ext cx="475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79388" y="6135688"/>
            <a:ext cx="6842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46953A54-48A6-4925-9BE1-F6898663E197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00003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160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AU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8160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28160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28160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28160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28160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8160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8161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AU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81611" name="Picture 11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28161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AU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AU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uttingredtape.gov.a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620688"/>
            <a:ext cx="8999538" cy="723900"/>
          </a:xfrm>
          <a:ln/>
        </p:spPr>
        <p:txBody>
          <a:bodyPr/>
          <a:lstStyle/>
          <a:p>
            <a:r>
              <a:rPr lang="en-AU" dirty="0" smtClean="0"/>
              <a:t>Macroeconomics</a:t>
            </a:r>
            <a:endParaRPr lang="en-US" dirty="0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553354"/>
            <a:ext cx="7380288" cy="674687"/>
          </a:xfrm>
        </p:spPr>
        <p:txBody>
          <a:bodyPr/>
          <a:lstStyle/>
          <a:p>
            <a:r>
              <a:rPr lang="en-AU" dirty="0" smtClean="0"/>
              <a:t>	</a:t>
            </a:r>
          </a:p>
          <a:p>
            <a:endParaRPr lang="en-AU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46881" y="5683345"/>
            <a:ext cx="89995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3E"/>
                </a:solidFill>
                <a:latin typeface="Arial" charset="0"/>
              </a:defRPr>
            </a:lvl9pPr>
          </a:lstStyle>
          <a:p>
            <a:r>
              <a:rPr lang="en-AU" sz="3200" kern="0" dirty="0" smtClean="0"/>
              <a:t>2.6 Supply-side policies (market-based)</a:t>
            </a:r>
            <a:endParaRPr lang="en-US" sz="3200" kern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9138"/>
            <a:ext cx="7371323" cy="388843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Encouraging competition</a:t>
            </a:r>
          </a:p>
          <a:p>
            <a:endParaRPr lang="en-AU" b="1" dirty="0"/>
          </a:p>
          <a:p>
            <a:r>
              <a:rPr lang="en-AU" dirty="0" smtClean="0"/>
              <a:t>Examples: 		</a:t>
            </a:r>
            <a:r>
              <a:rPr lang="en-AU" b="1" dirty="0" smtClean="0"/>
              <a:t>Deregulation</a:t>
            </a:r>
          </a:p>
          <a:p>
            <a:endParaRPr lang="en-AU" sz="2800" dirty="0"/>
          </a:p>
          <a:p>
            <a:r>
              <a:rPr lang="en-AU" dirty="0"/>
              <a:t>Removal of competition barriers</a:t>
            </a:r>
            <a:endParaRPr lang="en-AU" b="1" dirty="0"/>
          </a:p>
          <a:p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24" y="3243709"/>
            <a:ext cx="4861460" cy="1280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77816"/>
            <a:ext cx="1523809" cy="1688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89" y="4834647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29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52736"/>
            <a:ext cx="4176464" cy="4525962"/>
          </a:xfrm>
        </p:spPr>
        <p:txBody>
          <a:bodyPr/>
          <a:lstStyle/>
          <a:p>
            <a:r>
              <a:rPr lang="en-AU" b="1" dirty="0" smtClean="0"/>
              <a:t>Drawbacks of deregulation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Consumer protection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Environmental protection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Worker safety</a:t>
            </a:r>
          </a:p>
          <a:p>
            <a:pPr marL="0" indent="0"/>
            <a:endParaRPr lang="en-AU" dirty="0" smtClean="0"/>
          </a:p>
          <a:p>
            <a:pPr marL="0" indent="0"/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3645024"/>
            <a:ext cx="4520639" cy="265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315717"/>
            <a:ext cx="2257425" cy="2028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82" y="1065312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54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Encouraging competition</a:t>
            </a:r>
          </a:p>
          <a:p>
            <a:endParaRPr lang="en-AU" sz="1050" b="1" dirty="0"/>
          </a:p>
          <a:p>
            <a:r>
              <a:rPr lang="en-AU" dirty="0" smtClean="0"/>
              <a:t>Examples: 		</a:t>
            </a:r>
            <a:r>
              <a:rPr lang="en-AU" b="1" dirty="0" smtClean="0"/>
              <a:t>Trade liberalisation </a:t>
            </a:r>
            <a:r>
              <a:rPr lang="en-AU" dirty="0" smtClean="0"/>
              <a:t>(tariff reform)</a:t>
            </a:r>
          </a:p>
          <a:p>
            <a:endParaRPr lang="en-AU" sz="2800" dirty="0"/>
          </a:p>
          <a:p>
            <a:pPr marL="358775">
              <a:buFont typeface="Arial" panose="020B0604020202020204" pitchFamily="34" charset="0"/>
              <a:buChar char="•"/>
            </a:pPr>
            <a:r>
              <a:rPr lang="en-AU" dirty="0" smtClean="0"/>
              <a:t>The </a:t>
            </a:r>
            <a:r>
              <a:rPr lang="en-AU" dirty="0"/>
              <a:t>lower the tariffs, the more competition for local industries</a:t>
            </a:r>
          </a:p>
          <a:p>
            <a:pPr marL="358775">
              <a:buFont typeface="Arial" panose="020B0604020202020204" pitchFamily="34" charset="0"/>
              <a:buChar char="•"/>
            </a:pPr>
            <a:r>
              <a:rPr lang="en-AU" dirty="0"/>
              <a:t>A ‘tough love’ policy</a:t>
            </a:r>
          </a:p>
          <a:p>
            <a:pPr marL="358775">
              <a:buFont typeface="Arial" panose="020B0604020202020204" pitchFamily="34" charset="0"/>
              <a:buChar char="•"/>
            </a:pPr>
            <a:r>
              <a:rPr lang="en-AU" dirty="0"/>
              <a:t>Encourages innovation, use of new technology</a:t>
            </a:r>
          </a:p>
          <a:p>
            <a:pPr marL="358775">
              <a:buFont typeface="Arial" panose="020B0604020202020204" pitchFamily="34" charset="0"/>
              <a:buChar char="•"/>
            </a:pPr>
            <a:r>
              <a:rPr lang="en-AU" dirty="0"/>
              <a:t>Reduces cost of imports of capital goods </a:t>
            </a:r>
          </a:p>
          <a:p>
            <a:endParaRPr lang="en-AU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81128"/>
            <a:ext cx="346111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518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Labour market reform</a:t>
            </a:r>
          </a:p>
          <a:p>
            <a:endParaRPr lang="en-AU" b="1" dirty="0"/>
          </a:p>
          <a:p>
            <a:r>
              <a:rPr lang="en-AU" dirty="0" smtClean="0"/>
              <a:t>Examples: 		</a:t>
            </a:r>
            <a:r>
              <a:rPr lang="en-AU" b="1" dirty="0" smtClean="0"/>
              <a:t>Minimum wage reform</a:t>
            </a:r>
          </a:p>
          <a:p>
            <a:endParaRPr lang="en-AU" b="1" dirty="0"/>
          </a:p>
          <a:p>
            <a:pPr marL="0" indent="0"/>
            <a:r>
              <a:rPr lang="en-AU" sz="3200" b="1" dirty="0" smtClean="0"/>
              <a:t>Draw a demand and supply diagram showing the effects of a minimum wage</a:t>
            </a:r>
            <a:r>
              <a:rPr lang="en-AU" dirty="0" smtClean="0"/>
              <a:t>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↑ firm profits</a:t>
            </a:r>
          </a:p>
          <a:p>
            <a:pPr marL="1433513" lvl="1">
              <a:buFont typeface="Wingdings" panose="05000000000000000000" pitchFamily="2" charset="2"/>
              <a:buChar char="§"/>
            </a:pPr>
            <a:r>
              <a:rPr lang="en-AU" sz="2000" dirty="0" smtClean="0">
                <a:solidFill>
                  <a:schemeClr val="tx1"/>
                </a:solidFill>
              </a:rPr>
              <a:t>Increased investment in technology, training, research</a:t>
            </a:r>
            <a:endParaRPr lang="en-AU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06660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871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Labour market reform</a:t>
            </a:r>
          </a:p>
          <a:p>
            <a:endParaRPr lang="en-AU" sz="1100" b="1" dirty="0"/>
          </a:p>
          <a:p>
            <a:r>
              <a:rPr lang="en-AU" dirty="0" smtClean="0"/>
              <a:t>Examples: 		</a:t>
            </a:r>
            <a:r>
              <a:rPr lang="en-AU" b="1" dirty="0" smtClean="0"/>
              <a:t>Reducing unemployment benefits</a:t>
            </a:r>
          </a:p>
          <a:p>
            <a:r>
              <a:rPr lang="en-AU" b="1" dirty="0"/>
              <a:t>	</a:t>
            </a:r>
            <a:r>
              <a:rPr lang="en-AU" b="1" dirty="0" smtClean="0"/>
              <a:t>			</a:t>
            </a:r>
            <a:r>
              <a:rPr lang="en-AU" dirty="0" smtClean="0"/>
              <a:t>↓ income, ↑ incentive to find work</a:t>
            </a:r>
          </a:p>
          <a:p>
            <a:endParaRPr lang="en-AU" b="1" dirty="0"/>
          </a:p>
          <a:p>
            <a:r>
              <a:rPr lang="en-AU" b="1" dirty="0" smtClean="0"/>
              <a:t>				Reducing job security</a:t>
            </a:r>
          </a:p>
          <a:p>
            <a:r>
              <a:rPr lang="en-AU" b="1" dirty="0" smtClean="0"/>
              <a:t>				</a:t>
            </a:r>
            <a:r>
              <a:rPr lang="en-AU" dirty="0" smtClean="0"/>
              <a:t>↓ </a:t>
            </a:r>
            <a:r>
              <a:rPr lang="en-AU" dirty="0"/>
              <a:t>security</a:t>
            </a:r>
            <a:r>
              <a:rPr lang="en-AU" smtClean="0"/>
              <a:t>, </a:t>
            </a:r>
            <a:r>
              <a:rPr lang="en-AU"/>
              <a:t>↓ </a:t>
            </a:r>
            <a:r>
              <a:rPr lang="en-AU" dirty="0" smtClean="0"/>
              <a:t>risk taken by employer</a:t>
            </a:r>
          </a:p>
          <a:p>
            <a:r>
              <a:rPr lang="en-AU" dirty="0" smtClean="0"/>
              <a:t>				↓ costs, ↑ firm profits, ↑ investment</a:t>
            </a:r>
          </a:p>
          <a:p>
            <a:endParaRPr lang="en-AU" b="1" dirty="0" smtClean="0"/>
          </a:p>
          <a:p>
            <a:r>
              <a:rPr lang="en-AU" b="1" dirty="0" smtClean="0"/>
              <a:t>e.g. University of Adelaide redundancy payments</a:t>
            </a:r>
            <a:endParaRPr lang="en-AU" b="1" dirty="0"/>
          </a:p>
          <a:p>
            <a:r>
              <a:rPr lang="en-AU" b="1" dirty="0" smtClean="0"/>
              <a:t>		</a:t>
            </a:r>
            <a:endParaRPr lang="en-AU" b="1" dirty="0"/>
          </a:p>
          <a:p>
            <a:r>
              <a:rPr lang="en-US" sz="1800" dirty="0" smtClean="0"/>
              <a:t>The </a:t>
            </a:r>
            <a:r>
              <a:rPr lang="en-US" sz="1800" dirty="0"/>
              <a:t>voluntary redundancy payment will be calculated as follows</a:t>
            </a:r>
            <a:r>
              <a:rPr lang="en-US" sz="1800" dirty="0" smtClean="0"/>
              <a:t>:</a:t>
            </a:r>
          </a:p>
          <a:p>
            <a:r>
              <a:rPr lang="en-US" sz="1800" dirty="0"/>
              <a:t>	payment of severance pay calculated on the basis of three (3) weeks salary for every year of completed service with this University to a maximum of 56 weeks</a:t>
            </a:r>
            <a:r>
              <a:rPr lang="en-AU" sz="1800" dirty="0" smtClean="0"/>
              <a:t>	</a:t>
            </a:r>
            <a:r>
              <a:rPr lang="en-AU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4851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Incentivising the economy</a:t>
            </a:r>
          </a:p>
          <a:p>
            <a:endParaRPr lang="en-AU" b="1" dirty="0"/>
          </a:p>
          <a:p>
            <a:r>
              <a:rPr lang="en-AU" dirty="0" smtClean="0"/>
              <a:t>Examples: 		</a:t>
            </a:r>
            <a:r>
              <a:rPr lang="en-AU" b="1" dirty="0" smtClean="0"/>
              <a:t>Lowering income tax</a:t>
            </a:r>
          </a:p>
          <a:p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↑ profits, ↑ willingness to invest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↑ incentive to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↑ incentive to strive for promotion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↓ incentive to retire</a:t>
            </a:r>
          </a:p>
          <a:p>
            <a:endParaRPr lang="en-AU" b="1" dirty="0"/>
          </a:p>
          <a:p>
            <a:pPr marL="0" indent="0"/>
            <a:r>
              <a:rPr lang="en-AU" dirty="0" smtClean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888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Low-inflation growth</a:t>
            </a:r>
          </a:p>
          <a:p>
            <a:pPr marL="0" indent="0"/>
            <a:r>
              <a:rPr lang="en-AU" dirty="0" smtClean="0"/>
              <a:t>Increasing potential output allows room for AD to increase without inflationary pressure.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Efficiency and reduced labour costs keep firms’ costs of production down, flowing through to prices.</a:t>
            </a:r>
          </a:p>
          <a:p>
            <a:pPr marL="0" indent="0"/>
            <a:endParaRPr lang="en-AU" dirty="0" smtClean="0"/>
          </a:p>
          <a:p>
            <a:pPr marL="0" indent="0"/>
            <a:r>
              <a:rPr lang="en-AU" dirty="0" smtClean="0"/>
              <a:t>However, in the short term, interventionist policies will increase AD.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19986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Budget impact</a:t>
            </a:r>
          </a:p>
          <a:p>
            <a:pPr marL="0" indent="0"/>
            <a:r>
              <a:rPr lang="en-AU" dirty="0" smtClean="0"/>
              <a:t>How do Interventionist and Market-based supply-side policies affect the budget?</a:t>
            </a:r>
          </a:p>
          <a:p>
            <a:pPr marL="0" indent="0"/>
            <a:endParaRPr lang="en-AU" dirty="0"/>
          </a:p>
          <a:p>
            <a:pPr marL="0" indent="0"/>
            <a:r>
              <a:rPr lang="en-AU" u="sng" dirty="0" smtClean="0"/>
              <a:t>Interventionist</a:t>
            </a:r>
          </a:p>
          <a:p>
            <a:pPr marL="0" indent="0"/>
            <a:r>
              <a:rPr lang="en-AU" dirty="0" smtClean="0"/>
              <a:t>Programs cost money (education, health, infrastructure)</a:t>
            </a:r>
          </a:p>
          <a:p>
            <a:pPr marL="0" indent="0"/>
            <a:endParaRPr lang="en-AU" dirty="0"/>
          </a:p>
          <a:p>
            <a:pPr marL="0" indent="0"/>
            <a:r>
              <a:rPr lang="en-AU" u="sng" dirty="0" smtClean="0"/>
              <a:t>Market-based</a:t>
            </a:r>
          </a:p>
          <a:p>
            <a:pPr marL="0" indent="0"/>
            <a:r>
              <a:rPr lang="en-AU" dirty="0" smtClean="0"/>
              <a:t>Tax policies mean governments forgo revenue</a:t>
            </a:r>
          </a:p>
          <a:p>
            <a:pPr marL="0" indent="0"/>
            <a:endParaRPr lang="en-AU" dirty="0"/>
          </a:p>
          <a:p>
            <a:pPr marL="0" indent="0"/>
            <a:r>
              <a:rPr lang="en-AU" dirty="0" smtClean="0"/>
              <a:t>		</a:t>
            </a:r>
            <a:r>
              <a:rPr lang="en-AU" b="1" dirty="0" smtClean="0"/>
              <a:t>Or do they?</a:t>
            </a:r>
            <a:endParaRPr lang="en-AU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143164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Budget impact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 smtClean="0"/>
          </a:p>
          <a:p>
            <a:endParaRPr lang="en-AU" b="1" dirty="0"/>
          </a:p>
          <a:p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63" y="672124"/>
            <a:ext cx="3436918" cy="2499577"/>
          </a:xfrm>
          <a:prstGeom prst="rect">
            <a:avLst/>
          </a:prstGeom>
        </p:spPr>
      </p:pic>
      <p:pic>
        <p:nvPicPr>
          <p:cNvPr id="6" name="Bush 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3233158"/>
            <a:ext cx="5918041" cy="332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110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124744"/>
            <a:ext cx="8075613" cy="4525962"/>
          </a:xfrm>
        </p:spPr>
        <p:txBody>
          <a:bodyPr/>
          <a:lstStyle/>
          <a:p>
            <a:r>
              <a:rPr lang="en-AU" b="1" dirty="0" smtClean="0"/>
              <a:t>Interventionist			Market-based</a:t>
            </a:r>
          </a:p>
          <a:p>
            <a:endParaRPr lang="en-AU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836712"/>
            <a:ext cx="72008" cy="5544616"/>
          </a:xfrm>
          <a:prstGeom prst="line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cxnSp>
        <p:nvCxnSpPr>
          <p:cNvPr id="7" name="Straight Connector 6"/>
          <p:cNvCxnSpPr/>
          <p:nvPr/>
        </p:nvCxnSpPr>
        <p:spPr bwMode="auto">
          <a:xfrm>
            <a:off x="768326" y="1916832"/>
            <a:ext cx="8062863" cy="0"/>
          </a:xfrm>
          <a:prstGeom prst="line">
            <a:avLst/>
          </a:prstGeom>
          <a:noFill/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755576" y="2062590"/>
            <a:ext cx="35900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Market failure exists, resources aren’t always allocated efficiently</a:t>
            </a:r>
          </a:p>
          <a:p>
            <a:endParaRPr lang="en-AU" dirty="0"/>
          </a:p>
          <a:p>
            <a:r>
              <a:rPr lang="en-AU" dirty="0" smtClean="0"/>
              <a:t>Provide things that the free market will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Investments in human capital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Investments in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b="1" dirty="0" smtClean="0"/>
              <a:t>Why won’t the free market provide these things?</a:t>
            </a:r>
          </a:p>
          <a:p>
            <a:endParaRPr lang="en-AU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Require high taxes for funding</a:t>
            </a:r>
            <a:endParaRPr lang="en-AU" dirty="0"/>
          </a:p>
          <a:p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5003297" y="2052155"/>
            <a:ext cx="3590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invisible hand will guide us to an efficient allocation of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Government involvement messes with the invisible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b="1" dirty="0" smtClean="0"/>
              <a:t>Why shouldn’t the government involve itself?</a:t>
            </a:r>
          </a:p>
          <a:p>
            <a:endParaRPr lang="en-AU" b="1" dirty="0"/>
          </a:p>
          <a:p>
            <a:endParaRPr lang="en-A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41150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Supply-side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66863"/>
            <a:ext cx="8579743" cy="4525962"/>
          </a:xfrm>
        </p:spPr>
        <p:txBody>
          <a:bodyPr/>
          <a:lstStyle/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Role of supply-side policies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dirty="0" smtClean="0"/>
              <a:t>Interventionist supply-side policies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 smtClean="0"/>
              <a:t>Market-based supply-side policies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r>
              <a:rPr lang="en-US" b="1" dirty="0" smtClean="0"/>
              <a:t>Evaluation of supply-side policies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597858"/>
      </p:ext>
    </p:extLst>
  </p:cSld>
  <p:clrMapOvr>
    <a:masterClrMapping/>
  </p:clrMapOvr>
  <p:transition advTm="196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836712"/>
            <a:ext cx="8075613" cy="4525962"/>
          </a:xfrm>
        </p:spPr>
        <p:txBody>
          <a:bodyPr/>
          <a:lstStyle/>
          <a:p>
            <a:r>
              <a:rPr lang="en-AU" b="1" dirty="0" smtClean="0"/>
              <a:t>Equity</a:t>
            </a:r>
          </a:p>
          <a:p>
            <a:endParaRPr lang="en-AU" b="1" dirty="0"/>
          </a:p>
          <a:p>
            <a:pPr marL="0" indent="0"/>
            <a:r>
              <a:rPr lang="en-AU" dirty="0" smtClean="0"/>
              <a:t>How does investment in health and education affect the objective of equity?</a:t>
            </a:r>
          </a:p>
          <a:p>
            <a:pPr marL="0" indent="0"/>
            <a:endParaRPr lang="en-AU" sz="1050" dirty="0"/>
          </a:p>
          <a:p>
            <a:pPr marL="0" indent="0"/>
            <a:r>
              <a:rPr lang="en-AU" dirty="0" smtClean="0"/>
              <a:t>Reducing the natural rate of unemployment?</a:t>
            </a:r>
          </a:p>
          <a:p>
            <a:pPr marL="0" indent="0"/>
            <a:endParaRPr lang="en-AU" sz="1050" dirty="0"/>
          </a:p>
          <a:p>
            <a:pPr marL="0" indent="0"/>
            <a:r>
              <a:rPr lang="en-AU" dirty="0" smtClean="0"/>
              <a:t>Reducing/abolishing the minimum wage?</a:t>
            </a:r>
          </a:p>
          <a:p>
            <a:pPr marL="0" indent="0"/>
            <a:endParaRPr lang="en-AU" sz="1050" dirty="0"/>
          </a:p>
          <a:p>
            <a:pPr marL="0" indent="0"/>
            <a:r>
              <a:rPr lang="en-AU" dirty="0" smtClean="0"/>
              <a:t>Increasing labour market flexibility?</a:t>
            </a:r>
          </a:p>
          <a:p>
            <a:pPr marL="0" indent="0"/>
            <a:endParaRPr lang="en-AU" sz="1050" dirty="0" smtClean="0"/>
          </a:p>
          <a:p>
            <a:pPr marL="0" indent="0"/>
            <a:r>
              <a:rPr lang="en-AU" dirty="0" smtClean="0"/>
              <a:t>Incentive-related policy?</a:t>
            </a:r>
          </a:p>
          <a:p>
            <a:pPr marL="0" indent="0"/>
            <a:endParaRPr lang="en-AU" sz="1050" dirty="0"/>
          </a:p>
          <a:p>
            <a:pPr marL="0" indent="0"/>
            <a:r>
              <a:rPr lang="en-AU" dirty="0" smtClean="0"/>
              <a:t>Privatisation?</a:t>
            </a:r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endParaRPr lang="en-AU" dirty="0" smtClean="0"/>
          </a:p>
          <a:p>
            <a:pPr marL="0" indent="0"/>
            <a:endParaRPr lang="en-AU" dirty="0"/>
          </a:p>
          <a:p>
            <a:pPr marL="0" indent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5703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-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075613" cy="4525962"/>
          </a:xfrm>
        </p:spPr>
        <p:txBody>
          <a:bodyPr/>
          <a:lstStyle/>
          <a:p>
            <a:r>
              <a:rPr lang="en-AU" b="1" dirty="0" smtClean="0"/>
              <a:t>Environment</a:t>
            </a:r>
          </a:p>
          <a:p>
            <a:endParaRPr lang="en-AU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Less regulation could lead to degradation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Greater competition can</a:t>
            </a:r>
          </a:p>
          <a:p>
            <a:pPr marL="0" indent="0"/>
            <a:r>
              <a:rPr lang="en-AU" dirty="0"/>
              <a:t> </a:t>
            </a:r>
            <a:r>
              <a:rPr lang="en-AU" dirty="0" smtClean="0"/>
              <a:t>   incentivise firms to find an </a:t>
            </a:r>
          </a:p>
          <a:p>
            <a:pPr marL="0" indent="0"/>
            <a:r>
              <a:rPr lang="en-AU" dirty="0"/>
              <a:t> </a:t>
            </a:r>
            <a:r>
              <a:rPr lang="en-AU" dirty="0" smtClean="0"/>
              <a:t>   ‘edge’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 smtClean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/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854" y="2420888"/>
            <a:ext cx="3713327" cy="218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68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4525962"/>
          </a:xfrm>
        </p:spPr>
        <p:txBody>
          <a:bodyPr/>
          <a:lstStyle/>
          <a:p>
            <a:r>
              <a:rPr lang="en-AU" b="1" dirty="0" smtClean="0"/>
              <a:t>Getting out of the way of the </a:t>
            </a:r>
          </a:p>
          <a:p>
            <a:r>
              <a:rPr lang="en-AU" b="1" dirty="0" smtClean="0"/>
              <a:t>free market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b="1" dirty="0"/>
          </a:p>
          <a:p>
            <a:r>
              <a:rPr lang="en-AU" b="1" dirty="0" smtClean="0"/>
              <a:t>				Letting competition occur</a:t>
            </a:r>
          </a:p>
          <a:p>
            <a:endParaRPr lang="en-AU" b="1" dirty="0"/>
          </a:p>
          <a:p>
            <a:endParaRPr lang="en-AU" b="1" dirty="0"/>
          </a:p>
          <a:p>
            <a:pPr marL="3949700" indent="-3949700"/>
            <a:r>
              <a:rPr lang="en-AU" b="1" dirty="0" smtClean="0"/>
              <a:t>	Letting the labour market be a market</a:t>
            </a:r>
          </a:p>
          <a:p>
            <a:endParaRPr lang="en-AU" b="1" dirty="0"/>
          </a:p>
          <a:p>
            <a:endParaRPr lang="en-AU" b="1" dirty="0" smtClean="0"/>
          </a:p>
          <a:p>
            <a:r>
              <a:rPr lang="en-AU" b="1" dirty="0" smtClean="0"/>
              <a:t> 			Letting incentives do their thing</a:t>
            </a:r>
          </a:p>
          <a:p>
            <a:endParaRPr lang="en-AU" b="1" dirty="0"/>
          </a:p>
          <a:p>
            <a:endParaRPr lang="en-AU" b="1" dirty="0" smtClean="0"/>
          </a:p>
          <a:p>
            <a:endParaRPr lang="en-AU" dirty="0"/>
          </a:p>
          <a:p>
            <a:endParaRPr lang="en-AU" sz="2000" dirty="0"/>
          </a:p>
          <a:p>
            <a:r>
              <a:rPr lang="en-AU" sz="2000" dirty="0"/>
              <a:t>	</a:t>
            </a:r>
            <a:r>
              <a:rPr lang="en-AU" sz="2000" dirty="0" smtClean="0"/>
              <a:t>	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11" y="908720"/>
            <a:ext cx="4089125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487788"/>
            <a:ext cx="1552562" cy="12241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369" y="3009345"/>
            <a:ext cx="1809976" cy="1204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13802"/>
            <a:ext cx="3429000" cy="133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235391"/>
      </p:ext>
    </p:extLst>
  </p:cSld>
  <p:clrMapOvr>
    <a:masterClrMapping/>
  </p:clrMapOvr>
  <p:transition advTm="14590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Encouraging competition</a:t>
            </a:r>
          </a:p>
          <a:p>
            <a:endParaRPr lang="en-AU" b="1" dirty="0"/>
          </a:p>
          <a:p>
            <a:r>
              <a:rPr lang="en-AU" b="1" dirty="0" smtClean="0"/>
              <a:t>↑ </a:t>
            </a:r>
            <a:r>
              <a:rPr lang="en-AU" dirty="0" smtClean="0"/>
              <a:t>competition, ↑ efficiency, ↑ productivity</a:t>
            </a:r>
          </a:p>
          <a:p>
            <a:endParaRPr lang="en-AU" b="1" dirty="0"/>
          </a:p>
          <a:p>
            <a:pPr marL="0" indent="0"/>
            <a:endParaRPr lang="en-AU" b="1" dirty="0" smtClean="0"/>
          </a:p>
          <a:p>
            <a:pPr marL="0" indent="0"/>
            <a:r>
              <a:rPr lang="en-AU" b="1" dirty="0" smtClean="0"/>
              <a:t>Draw the effect that greater efficiency and productivity will have on an economy (both AD-AS models)</a:t>
            </a:r>
          </a:p>
        </p:txBody>
      </p:sp>
    </p:spTree>
    <p:extLst>
      <p:ext uri="{BB962C8B-B14F-4D97-AF65-F5344CB8AC3E}">
        <p14:creationId xmlns:p14="http://schemas.microsoft.com/office/powerpoint/2010/main" val="642769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052736"/>
            <a:ext cx="8075613" cy="4525962"/>
          </a:xfrm>
        </p:spPr>
        <p:txBody>
          <a:bodyPr/>
          <a:lstStyle/>
          <a:p>
            <a:r>
              <a:rPr lang="en-AU" b="1" dirty="0" smtClean="0"/>
              <a:t>Encouraging competition</a:t>
            </a:r>
          </a:p>
          <a:p>
            <a:endParaRPr lang="en-AU" b="1" dirty="0" smtClean="0"/>
          </a:p>
          <a:p>
            <a:r>
              <a:rPr lang="en-AU" dirty="0" smtClean="0"/>
              <a:t>Examples:		</a:t>
            </a:r>
            <a:r>
              <a:rPr lang="en-AU" b="1" dirty="0" smtClean="0"/>
              <a:t>Privatisation</a:t>
            </a:r>
          </a:p>
          <a:p>
            <a:endParaRPr lang="en-AU" b="1" dirty="0"/>
          </a:p>
          <a:p>
            <a:pPr marL="0" indent="0"/>
            <a:r>
              <a:rPr lang="en-AU" dirty="0"/>
              <a:t>The selling of government-owned enterprises to the private sector</a:t>
            </a:r>
          </a:p>
          <a:p>
            <a:endParaRPr lang="en-AU" b="1" dirty="0"/>
          </a:p>
          <a:p>
            <a:r>
              <a:rPr lang="en-AU" b="1" dirty="0"/>
              <a:t>Why?</a:t>
            </a:r>
          </a:p>
          <a:p>
            <a:r>
              <a:rPr lang="en-AU" b="1" dirty="0"/>
              <a:t>		</a:t>
            </a:r>
            <a:r>
              <a:rPr lang="en-AU" dirty="0"/>
              <a:t>Profit </a:t>
            </a:r>
            <a:r>
              <a:rPr lang="en-AU" dirty="0" smtClean="0"/>
              <a:t>motive</a:t>
            </a:r>
          </a:p>
          <a:p>
            <a:r>
              <a:rPr lang="en-AU" sz="2000" i="1" dirty="0" smtClean="0"/>
              <a:t>(there are </a:t>
            </a:r>
            <a:r>
              <a:rPr lang="en-AU" sz="2000" i="1" u="sng" dirty="0" smtClean="0"/>
              <a:t>incentives</a:t>
            </a:r>
            <a:r>
              <a:rPr lang="en-AU" sz="2000" i="1" dirty="0" smtClean="0"/>
              <a:t> for efficiency</a:t>
            </a:r>
          </a:p>
          <a:p>
            <a:r>
              <a:rPr lang="en-AU" sz="2000" i="1" dirty="0"/>
              <a:t>a</a:t>
            </a:r>
            <a:r>
              <a:rPr lang="en-AU" sz="2000" i="1" dirty="0" smtClean="0"/>
              <a:t>nd productivity</a:t>
            </a:r>
            <a:r>
              <a:rPr lang="en-AU" dirty="0" smtClean="0"/>
              <a:t>)</a:t>
            </a:r>
            <a:endParaRPr lang="en-AU" dirty="0"/>
          </a:p>
          <a:p>
            <a:endParaRPr lang="en-AU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501007"/>
            <a:ext cx="2376264" cy="319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02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764704"/>
            <a:ext cx="8075613" cy="4525962"/>
          </a:xfrm>
        </p:spPr>
        <p:txBody>
          <a:bodyPr/>
          <a:lstStyle/>
          <a:p>
            <a:r>
              <a:rPr lang="en-AU" b="1" dirty="0" smtClean="0"/>
              <a:t>Encouraging competition</a:t>
            </a:r>
          </a:p>
          <a:p>
            <a:endParaRPr lang="en-AU" b="1" dirty="0" smtClean="0"/>
          </a:p>
          <a:p>
            <a:r>
              <a:rPr lang="en-AU" dirty="0" smtClean="0"/>
              <a:t>Examples:		</a:t>
            </a:r>
            <a:r>
              <a:rPr lang="en-AU" b="1" dirty="0" smtClean="0"/>
              <a:t>Privatisation</a:t>
            </a:r>
          </a:p>
          <a:p>
            <a:endParaRPr lang="en-AU" b="1" dirty="0" smtClean="0"/>
          </a:p>
          <a:p>
            <a:r>
              <a:rPr lang="en-AU" dirty="0" smtClean="0"/>
              <a:t>In South Australia, most government-owned enterprises have already been sold (privatised)</a:t>
            </a:r>
            <a:endParaRPr lang="en-AU" dirty="0"/>
          </a:p>
          <a:p>
            <a:endParaRPr lang="en-AU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469" y="3306725"/>
            <a:ext cx="1299515" cy="12066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97" y="3306725"/>
            <a:ext cx="1432366" cy="10796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85" y="3378733"/>
            <a:ext cx="1755795" cy="1209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52" y="4946057"/>
            <a:ext cx="3553595" cy="9997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093" y="5013176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54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764704"/>
            <a:ext cx="8075613" cy="4525962"/>
          </a:xfrm>
        </p:spPr>
        <p:txBody>
          <a:bodyPr/>
          <a:lstStyle/>
          <a:p>
            <a:r>
              <a:rPr lang="en-AU" b="1" dirty="0" smtClean="0"/>
              <a:t>Encouraging competition</a:t>
            </a:r>
          </a:p>
          <a:p>
            <a:endParaRPr lang="en-AU" b="1" dirty="0" smtClean="0"/>
          </a:p>
          <a:p>
            <a:r>
              <a:rPr lang="en-AU" dirty="0" smtClean="0"/>
              <a:t>Examples:		</a:t>
            </a:r>
            <a:r>
              <a:rPr lang="en-AU" b="1" dirty="0" smtClean="0"/>
              <a:t>Privatisation</a:t>
            </a:r>
          </a:p>
          <a:p>
            <a:endParaRPr lang="en-AU" b="1" dirty="0" smtClean="0"/>
          </a:p>
          <a:p>
            <a:r>
              <a:rPr lang="en-AU" dirty="0"/>
              <a:t>Outsourcing of government operations</a:t>
            </a:r>
          </a:p>
          <a:p>
            <a:pPr marL="630238" indent="-92075">
              <a:buFont typeface="Arial" panose="020B0604020202020204" pitchFamily="34" charset="0"/>
              <a:buChar char="•"/>
              <a:tabLst>
                <a:tab pos="630238" algn="l"/>
              </a:tabLst>
            </a:pPr>
            <a:r>
              <a:rPr lang="en-AU" dirty="0"/>
              <a:t>	Cleaning</a:t>
            </a:r>
          </a:p>
          <a:p>
            <a:pPr marL="630238" indent="-92075">
              <a:buFont typeface="Arial" panose="020B0604020202020204" pitchFamily="34" charset="0"/>
              <a:buChar char="•"/>
              <a:tabLst>
                <a:tab pos="893763" algn="l"/>
              </a:tabLst>
            </a:pPr>
            <a:r>
              <a:rPr lang="en-AU" dirty="0"/>
              <a:t>   Accounting</a:t>
            </a:r>
          </a:p>
          <a:p>
            <a:pPr marL="630238" indent="-92075">
              <a:buFont typeface="Arial" panose="020B0604020202020204" pitchFamily="34" charset="0"/>
              <a:buChar char="•"/>
              <a:tabLst>
                <a:tab pos="893763" algn="l"/>
              </a:tabLst>
            </a:pPr>
            <a:r>
              <a:rPr lang="en-AU" dirty="0"/>
              <a:t>   Legal services</a:t>
            </a:r>
          </a:p>
          <a:p>
            <a:pPr marL="630238" indent="-92075">
              <a:buFont typeface="Arial" panose="020B0604020202020204" pitchFamily="34" charset="0"/>
              <a:buChar char="•"/>
              <a:tabLst>
                <a:tab pos="893763" algn="l"/>
              </a:tabLst>
            </a:pPr>
            <a:r>
              <a:rPr lang="en-AU" dirty="0"/>
              <a:t>   Property management</a:t>
            </a:r>
          </a:p>
          <a:p>
            <a:endParaRPr lang="en-AU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257" y="4941168"/>
            <a:ext cx="73342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4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Encouraging competition</a:t>
            </a:r>
          </a:p>
          <a:p>
            <a:endParaRPr lang="en-AU" b="1" dirty="0"/>
          </a:p>
          <a:p>
            <a:r>
              <a:rPr lang="en-AU" dirty="0" smtClean="0"/>
              <a:t>Examples: 		</a:t>
            </a:r>
            <a:r>
              <a:rPr lang="en-AU" b="1" dirty="0" smtClean="0"/>
              <a:t>Deregulation</a:t>
            </a:r>
          </a:p>
          <a:p>
            <a:endParaRPr lang="en-AU" b="1" dirty="0"/>
          </a:p>
          <a:p>
            <a:pPr marL="0" indent="0"/>
            <a:r>
              <a:rPr lang="en-AU" dirty="0" smtClean="0"/>
              <a:t>Regulation is a form of government intervention, it therefore distorts free-market outcomes.</a:t>
            </a:r>
          </a:p>
          <a:p>
            <a:pPr marL="0" indent="0"/>
            <a:endParaRPr lang="en-AU" dirty="0"/>
          </a:p>
          <a:p>
            <a:pPr marL="0" indent="0"/>
            <a:r>
              <a:rPr lang="en-AU" b="1" dirty="0" smtClean="0"/>
              <a:t>Economic – </a:t>
            </a:r>
            <a:r>
              <a:rPr lang="en-AU" dirty="0" smtClean="0"/>
              <a:t>Price controls, command economy</a:t>
            </a:r>
          </a:p>
          <a:p>
            <a:pPr marL="0" indent="0"/>
            <a:endParaRPr lang="en-AU" b="1" dirty="0"/>
          </a:p>
          <a:p>
            <a:pPr marL="0" indent="0"/>
            <a:r>
              <a:rPr lang="en-AU" b="1" dirty="0" smtClean="0"/>
              <a:t>Social </a:t>
            </a:r>
            <a:r>
              <a:rPr lang="en-AU" dirty="0" smtClean="0"/>
              <a:t> - Consumer/Society protection</a:t>
            </a:r>
            <a:endParaRPr lang="en-AU" b="1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2627784" y="4221088"/>
            <a:ext cx="4824536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sx="1000" sy="1000" algn="ctr" rotWithShape="0">
              <a:srgbClr val="4D4D4D"/>
            </a:outerShdw>
          </a:effectLst>
        </p:spPr>
      </p:cxnSp>
    </p:spTree>
    <p:extLst>
      <p:ext uri="{BB962C8B-B14F-4D97-AF65-F5344CB8AC3E}">
        <p14:creationId xmlns:p14="http://schemas.microsoft.com/office/powerpoint/2010/main" val="15840697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Supply-side policies – Market-based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980728"/>
            <a:ext cx="8075613" cy="4525962"/>
          </a:xfrm>
        </p:spPr>
        <p:txBody>
          <a:bodyPr/>
          <a:lstStyle/>
          <a:p>
            <a:r>
              <a:rPr lang="en-AU" b="1" dirty="0" smtClean="0"/>
              <a:t>Encouraging competition</a:t>
            </a:r>
          </a:p>
          <a:p>
            <a:endParaRPr lang="en-AU" b="1" dirty="0"/>
          </a:p>
          <a:p>
            <a:r>
              <a:rPr lang="en-AU" dirty="0" smtClean="0"/>
              <a:t>Examples: 		</a:t>
            </a:r>
            <a:r>
              <a:rPr lang="en-AU" b="1" dirty="0" smtClean="0"/>
              <a:t>Deregulation</a:t>
            </a:r>
          </a:p>
          <a:p>
            <a:endParaRPr lang="en-AU" b="1" dirty="0" smtClean="0"/>
          </a:p>
          <a:p>
            <a:r>
              <a:rPr lang="en-AU" sz="2800" dirty="0"/>
              <a:t>Cutting the red tape</a:t>
            </a:r>
          </a:p>
          <a:p>
            <a:endParaRPr lang="en-AU" sz="2800" dirty="0"/>
          </a:p>
          <a:p>
            <a:r>
              <a:rPr lang="en-AU" dirty="0" smtClean="0"/>
              <a:t>Current </a:t>
            </a:r>
            <a:r>
              <a:rPr lang="en-AU" dirty="0" err="1" smtClean="0"/>
              <a:t>Aus</a:t>
            </a:r>
            <a:r>
              <a:rPr lang="en-AU" dirty="0" smtClean="0"/>
              <a:t> </a:t>
            </a:r>
            <a:r>
              <a:rPr lang="en-AU" dirty="0"/>
              <a:t>government priority </a:t>
            </a:r>
            <a:r>
              <a:rPr lang="en-AU" dirty="0">
                <a:hlinkClick r:id="rId3"/>
              </a:rPr>
              <a:t>site</a:t>
            </a:r>
            <a:endParaRPr lang="en-AU" dirty="0"/>
          </a:p>
          <a:p>
            <a:endParaRPr lang="en-AU" dirty="0"/>
          </a:p>
          <a:p>
            <a:r>
              <a:rPr lang="en-AU" dirty="0"/>
              <a:t>e.g. quicker environmental approvals</a:t>
            </a:r>
          </a:p>
          <a:p>
            <a:r>
              <a:rPr lang="en-AU" dirty="0"/>
              <a:t>	   carbon tax and mining tax repeals</a:t>
            </a:r>
          </a:p>
          <a:p>
            <a:r>
              <a:rPr lang="en-AU" dirty="0"/>
              <a:t>       streamlining NHMRC grants process</a:t>
            </a:r>
          </a:p>
          <a:p>
            <a:endParaRPr lang="en-AU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4904"/>
            <a:ext cx="3201001" cy="21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40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1|3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38|37.4|16|22.5|7.1"/>
</p:tagLst>
</file>

<file path=ppt/theme/theme1.xml><?xml version="1.0" encoding="utf-8"?>
<a:theme xmlns:a="http://schemas.openxmlformats.org/drawingml/2006/main" name="m62-black-currency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m62-black-currenc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black-curre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black-currency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black-currency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3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2">
  <a:themeElements>
    <a:clrScheme name="">
      <a:dk1>
        <a:srgbClr val="000032"/>
      </a:dk1>
      <a:lt1>
        <a:srgbClr val="FFFFFF"/>
      </a:lt1>
      <a:dk2>
        <a:srgbClr val="000000"/>
      </a:dk2>
      <a:lt2>
        <a:srgbClr val="CEF3FE"/>
      </a:lt2>
      <a:accent1>
        <a:srgbClr val="003366"/>
      </a:accent1>
      <a:accent2>
        <a:srgbClr val="4C5E86"/>
      </a:accent2>
      <a:accent3>
        <a:srgbClr val="FFFFFF"/>
      </a:accent3>
      <a:accent4>
        <a:srgbClr val="000029"/>
      </a:accent4>
      <a:accent5>
        <a:srgbClr val="AAADB8"/>
      </a:accent5>
      <a:accent6>
        <a:srgbClr val="445479"/>
      </a:accent6>
      <a:hlink>
        <a:srgbClr val="B4D3E2"/>
      </a:hlink>
      <a:folHlink>
        <a:srgbClr val="000000"/>
      </a:folHlink>
    </a:clrScheme>
    <a:fontScheme name="2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4D4D4D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m62-black-currency</Template>
  <TotalTime>11018</TotalTime>
  <Words>393</Words>
  <Application>Microsoft Office PowerPoint</Application>
  <PresentationFormat>On-screen Show (4:3)</PresentationFormat>
  <Paragraphs>210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Neo Sans</vt:lpstr>
      <vt:lpstr>Wingdings</vt:lpstr>
      <vt:lpstr>m62-black-currency</vt:lpstr>
      <vt:lpstr>3_2</vt:lpstr>
      <vt:lpstr>2_2</vt:lpstr>
      <vt:lpstr>1_It’s not the design of your template</vt:lpstr>
      <vt:lpstr>Macroeconomics</vt:lpstr>
      <vt:lpstr>Supply-side policies</vt:lpstr>
      <vt:lpstr>Supply-side policies – Market-based</vt:lpstr>
      <vt:lpstr>Supply-side policies – Market-based</vt:lpstr>
      <vt:lpstr>Supply-side policies – Market-based</vt:lpstr>
      <vt:lpstr>Supply-side policies – Market-based</vt:lpstr>
      <vt:lpstr>Supply-side policies – Market-based</vt:lpstr>
      <vt:lpstr>Supply-side policies – Market-based</vt:lpstr>
      <vt:lpstr>Supply-side policies – Market-based</vt:lpstr>
      <vt:lpstr>Supply-side policies – Market-based</vt:lpstr>
      <vt:lpstr>Supply-side policies – Market-based</vt:lpstr>
      <vt:lpstr>Supply-side policies – Market-based</vt:lpstr>
      <vt:lpstr>Supply-side policies – Market-based</vt:lpstr>
      <vt:lpstr>Supply-side policies – Market-based</vt:lpstr>
      <vt:lpstr>Supply-side policies – Market-based</vt:lpstr>
      <vt:lpstr>Supply-side policies - Evaluation</vt:lpstr>
      <vt:lpstr>Supply-side policies - Evaluation</vt:lpstr>
      <vt:lpstr>Supply-side policies - Evaluation</vt:lpstr>
      <vt:lpstr>Supply-side policies – Evaluation</vt:lpstr>
      <vt:lpstr>Supply-side policies - Evaluation</vt:lpstr>
      <vt:lpstr>Supply-side policies - Evaluation</vt:lpstr>
    </vt:vector>
  </TitlesOfParts>
  <Company>The University of Adelaide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MIC2307-16</dc:subject>
  <dc:creator>a1077144</dc:creator>
  <cp:lastModifiedBy>Richard BAUM</cp:lastModifiedBy>
  <cp:revision>176</cp:revision>
  <dcterms:created xsi:type="dcterms:W3CDTF">2013-11-05T23:10:43Z</dcterms:created>
  <dcterms:modified xsi:type="dcterms:W3CDTF">2015-09-09T22:39:04Z</dcterms:modified>
</cp:coreProperties>
</file>