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2"/>
  </p:notesMasterIdLst>
  <p:handoutMasterIdLst>
    <p:handoutMasterId r:id="rId23"/>
  </p:handoutMasterIdLst>
  <p:sldIdLst>
    <p:sldId id="259" r:id="rId5"/>
    <p:sldId id="356" r:id="rId6"/>
    <p:sldId id="442" r:id="rId7"/>
    <p:sldId id="443" r:id="rId8"/>
    <p:sldId id="444" r:id="rId9"/>
    <p:sldId id="445" r:id="rId10"/>
    <p:sldId id="446" r:id="rId11"/>
    <p:sldId id="455" r:id="rId12"/>
    <p:sldId id="456" r:id="rId13"/>
    <p:sldId id="447" r:id="rId14"/>
    <p:sldId id="448" r:id="rId15"/>
    <p:sldId id="451" r:id="rId16"/>
    <p:sldId id="450" r:id="rId17"/>
    <p:sldId id="457" r:id="rId18"/>
    <p:sldId id="449" r:id="rId19"/>
    <p:sldId id="452" r:id="rId20"/>
    <p:sldId id="453" r:id="rId21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1" autoAdjust="0"/>
    <p:restoredTop sz="94660"/>
  </p:normalViewPr>
  <p:slideViewPr>
    <p:cSldViewPr>
      <p:cViewPr varScale="1">
        <p:scale>
          <a:sx n="81" d="100"/>
          <a:sy n="81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Section 3: International 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7" y="1772816"/>
            <a:ext cx="6336704" cy="45201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Choice</a:t>
            </a:r>
          </a:p>
          <a:p>
            <a:r>
              <a:rPr lang="en-AU" b="1" dirty="0"/>
              <a:t>	</a:t>
            </a:r>
            <a:r>
              <a:rPr lang="en-AU" dirty="0" smtClean="0"/>
              <a:t>The smaller the market, the smaller the choice</a:t>
            </a:r>
          </a:p>
          <a:p>
            <a:endParaRPr lang="en-AU" b="1" dirty="0"/>
          </a:p>
          <a:p>
            <a:r>
              <a:rPr lang="en-AU" b="1" dirty="0" smtClean="0"/>
              <a:t>		</a:t>
            </a:r>
            <a:r>
              <a:rPr lang="en-AU" dirty="0" smtClean="0"/>
              <a:t>Through trade, I can buy TV shows from overseas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r>
              <a:rPr lang="en-AU" b="1" dirty="0"/>
              <a:t>	</a:t>
            </a:r>
            <a:r>
              <a:rPr lang="en-AU" dirty="0" smtClean="0"/>
              <a:t>Through trade, students can study overseas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		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88940"/>
            <a:ext cx="2929331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4" b="5591"/>
          <a:stretch/>
        </p:blipFill>
        <p:spPr>
          <a:xfrm>
            <a:off x="4860032" y="2888940"/>
            <a:ext cx="3678060" cy="1215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4221088"/>
            <a:ext cx="17247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9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Increased competition</a:t>
            </a:r>
          </a:p>
          <a:p>
            <a:r>
              <a:rPr lang="en-AU" b="1" dirty="0"/>
              <a:t>	</a:t>
            </a:r>
            <a:endParaRPr lang="en-AU" b="1" dirty="0" smtClean="0"/>
          </a:p>
          <a:p>
            <a:r>
              <a:rPr lang="en-AU" b="1" dirty="0"/>
              <a:t>	</a:t>
            </a:r>
            <a:r>
              <a:rPr lang="en-AU" dirty="0" smtClean="0"/>
              <a:t>…and therefore efficiency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The more access local consumers have to imports, the more competition is in the market.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Local producers must become more efficient in order to survive</a:t>
            </a:r>
          </a:p>
          <a:p>
            <a:endParaRPr lang="en-AU" b="1" dirty="0"/>
          </a:p>
          <a:p>
            <a:pPr marL="0" indent="0"/>
            <a:r>
              <a:rPr lang="en-AU" b="1" i="1" dirty="0" smtClean="0"/>
              <a:t>What would this increased efficiency / productivity look like?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351100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613" cy="4525962"/>
          </a:xfrm>
        </p:spPr>
        <p:txBody>
          <a:bodyPr/>
          <a:lstStyle/>
          <a:p>
            <a:r>
              <a:rPr lang="en-AU" b="1" dirty="0" smtClean="0"/>
              <a:t>Source of foreign exchange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When we sell goods/services we receive foreign currency, which can be used to buy other goods/services.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Reduced likelihood of war</a:t>
            </a:r>
          </a:p>
          <a:p>
            <a:pPr marL="0" indent="0"/>
            <a:r>
              <a:rPr lang="en-AU" dirty="0" smtClean="0"/>
              <a:t>If countries become interdependent due to trade, there is greater disincentive to go to war.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00" y="526182"/>
            <a:ext cx="2336189" cy="1462658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QeQcTqsJBBFnDRsT6K2mKbVHScb-jzHoaJJP8mamIgTyuZ3OAL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47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Increased transfer of ideas and technology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As more goods and services move around the globe, so does knowledge.</a:t>
            </a:r>
          </a:p>
          <a:p>
            <a:endParaRPr lang="en-AU" dirty="0"/>
          </a:p>
          <a:p>
            <a:r>
              <a:rPr lang="en-AU" dirty="0" smtClean="0"/>
              <a:t>	Reverse engineering</a:t>
            </a:r>
          </a:p>
          <a:p>
            <a:endParaRPr lang="en-AU" dirty="0"/>
          </a:p>
          <a:p>
            <a:r>
              <a:rPr lang="en-AU" dirty="0" smtClean="0"/>
              <a:t>	Education</a:t>
            </a:r>
          </a:p>
          <a:p>
            <a:endParaRPr lang="en-AU" b="1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356992"/>
            <a:ext cx="2160240" cy="30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of trade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Draw up a table in your book, explaining how the following groups benefit from trade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26057"/>
              </p:ext>
            </p:extLst>
          </p:nvPr>
        </p:nvGraphicFramePr>
        <p:xfrm>
          <a:off x="323528" y="2492896"/>
          <a:ext cx="856895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Group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How they benefit from trade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Consumers</a:t>
                      </a:r>
                    </a:p>
                    <a:p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Producers</a:t>
                      </a:r>
                    </a:p>
                    <a:p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Domestic economy and</a:t>
                      </a:r>
                      <a:r>
                        <a:rPr lang="en-AU" baseline="0" dirty="0" smtClean="0"/>
                        <a:t> society</a:t>
                      </a:r>
                    </a:p>
                    <a:p>
                      <a:endParaRPr lang="en-AU" baseline="0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Global</a:t>
                      </a:r>
                      <a:r>
                        <a:rPr lang="en-AU" baseline="0" dirty="0" smtClean="0"/>
                        <a:t> economy and society</a:t>
                      </a:r>
                    </a:p>
                    <a:p>
                      <a:endParaRPr lang="en-AU" baseline="0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50112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the WTO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pPr marL="0" indent="0"/>
            <a:r>
              <a:rPr lang="en-AU" i="1" dirty="0" smtClean="0"/>
              <a:t>…overriding purpose is to help trade flow as freely as possible – so long as there are no undesirable side effects…</a:t>
            </a:r>
            <a:r>
              <a:rPr lang="en-AU" dirty="0" smtClean="0"/>
              <a:t>		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					wto.org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161 members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Latest round of negotiations (Doha) ongoing since 2001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921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the WTO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075613" cy="4525962"/>
          </a:xfrm>
        </p:spPr>
        <p:txBody>
          <a:bodyPr/>
          <a:lstStyle/>
          <a:p>
            <a:r>
              <a:rPr lang="en-AU" dirty="0" smtClean="0"/>
              <a:t>Functions</a:t>
            </a:r>
          </a:p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Forum for negotiations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Resolve trade disputes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Monitoring of countries’ trade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Technical assistance and training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dirty="0" smtClean="0"/>
              <a:t>Based on the principles of: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Non-discrimination – members each receive same trade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Predictability of trade policies – </a:t>
            </a:r>
            <a:r>
              <a:rPr lang="en-AU" b="1" dirty="0" smtClean="0"/>
              <a:t>Why is this important?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934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the WTO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6863"/>
            <a:ext cx="8363719" cy="4525962"/>
          </a:xfrm>
        </p:spPr>
        <p:txBody>
          <a:bodyPr/>
          <a:lstStyle/>
          <a:p>
            <a:pPr marL="0" indent="0"/>
            <a:r>
              <a:rPr lang="en-AU" dirty="0"/>
              <a:t>Based on the principles of: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Non-discrimination – members each receive same trade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Predictability of trade policies – </a:t>
            </a:r>
            <a:r>
              <a:rPr lang="en-AU" b="1" dirty="0"/>
              <a:t>Why is this important</a:t>
            </a:r>
            <a:r>
              <a:rPr lang="en-AU" b="1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Removal of non-tariff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Lowering of tariffs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334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268760"/>
            <a:ext cx="8579743" cy="452596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dirty="0" smtClean="0"/>
              <a:t>3.1 – </a:t>
            </a:r>
            <a:r>
              <a:rPr lang="en-US" dirty="0" smtClean="0"/>
              <a:t>International Trade</a:t>
            </a:r>
            <a:endParaRPr lang="en-US" dirty="0" smtClean="0"/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3.2 – Exchange Rates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3.3 – Balance of Payments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3.4 – Economic Integration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3.5 – Terms of Trade (HL only)</a:t>
            </a:r>
          </a:p>
          <a:p>
            <a:pPr marL="0" indent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International Trade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Why do we trade?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What does the World Trade Organization do?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How do countries ‘protect’ their industries/companies from free trade?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6483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With the people around you, make a list of the last 10 things that you have bought.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Which of these were made overseas?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Why? (i.e. why do we trade?)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0424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075613" cy="4525962"/>
          </a:xfrm>
        </p:spPr>
        <p:txBody>
          <a:bodyPr/>
          <a:lstStyle/>
          <a:p>
            <a:r>
              <a:rPr lang="en-AU" b="1" dirty="0" smtClean="0"/>
              <a:t>Economies of scale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The bigger the operation, the lower the average cost per unit.</a:t>
            </a:r>
          </a:p>
          <a:p>
            <a:endParaRPr lang="en-AU" b="1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4" y="2996951"/>
            <a:ext cx="5515542" cy="3492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2996951"/>
            <a:ext cx="2530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e.g.</a:t>
            </a:r>
          </a:p>
          <a:p>
            <a:endParaRPr lang="en-AU" dirty="0"/>
          </a:p>
          <a:p>
            <a:r>
              <a:rPr lang="en-AU" dirty="0" smtClean="0"/>
              <a:t>The Chinese Club want to make bubble tea.  If they had a bigger market, their average costs could be much lower.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3348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075613" cy="4525962"/>
          </a:xfrm>
        </p:spPr>
        <p:txBody>
          <a:bodyPr/>
          <a:lstStyle/>
          <a:p>
            <a:r>
              <a:rPr lang="en-AU" b="1" dirty="0" smtClean="0"/>
              <a:t>To acquire the resources we need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Where did those bubble tea cups come from?</a:t>
            </a:r>
          </a:p>
          <a:p>
            <a:endParaRPr lang="en-AU" dirty="0"/>
          </a:p>
          <a:p>
            <a:r>
              <a:rPr lang="en-AU" dirty="0" smtClean="0"/>
              <a:t>	Trade allows access to needed resources.</a:t>
            </a:r>
          </a:p>
          <a:p>
            <a:r>
              <a:rPr lang="en-AU" dirty="0"/>
              <a:t>	</a:t>
            </a:r>
            <a:r>
              <a:rPr lang="en-AU" dirty="0" smtClean="0"/>
              <a:t>	e.g.	China needs our iron ore</a:t>
            </a:r>
          </a:p>
          <a:p>
            <a:r>
              <a:rPr lang="en-AU" dirty="0"/>
              <a:t>	</a:t>
            </a:r>
            <a:r>
              <a:rPr lang="en-AU" dirty="0" smtClean="0"/>
              <a:t>		</a:t>
            </a:r>
          </a:p>
          <a:p>
            <a:r>
              <a:rPr lang="en-AU" dirty="0"/>
              <a:t>	</a:t>
            </a:r>
            <a:r>
              <a:rPr lang="en-AU" dirty="0" smtClean="0"/>
              <a:t>		India needs our uranium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84984"/>
            <a:ext cx="1739140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7112"/>
            <a:ext cx="1647627" cy="16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7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trade?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Lower prices</a:t>
            </a:r>
          </a:p>
          <a:p>
            <a:endParaRPr lang="en-AU" sz="400" b="1" dirty="0"/>
          </a:p>
          <a:p>
            <a:r>
              <a:rPr lang="en-AU" b="1" dirty="0" smtClean="0"/>
              <a:t>		</a:t>
            </a:r>
            <a:r>
              <a:rPr lang="en-AU" dirty="0" smtClean="0"/>
              <a:t>How much did those bubble tea cups cost?</a:t>
            </a:r>
            <a:endParaRPr lang="en-AU" b="1" dirty="0" smtClean="0"/>
          </a:p>
          <a:p>
            <a:endParaRPr lang="en-AU" b="1" dirty="0"/>
          </a:p>
          <a:p>
            <a:pPr marL="895350" indent="0"/>
            <a:r>
              <a:rPr lang="en-AU" dirty="0" smtClean="0"/>
              <a:t>Countries are able to make certain goods or services at a lower cost.</a:t>
            </a:r>
          </a:p>
          <a:p>
            <a:pPr marL="895350" indent="0"/>
            <a:endParaRPr lang="en-AU" sz="700" b="1" dirty="0"/>
          </a:p>
          <a:p>
            <a:pPr marL="0" indent="0"/>
            <a:r>
              <a:rPr lang="en-AU" b="1" dirty="0" smtClean="0"/>
              <a:t>Specialisation</a:t>
            </a:r>
          </a:p>
          <a:p>
            <a:pPr marL="0" indent="0"/>
            <a:endParaRPr lang="en-AU" b="1" dirty="0"/>
          </a:p>
          <a:p>
            <a:pPr marL="0" indent="0"/>
            <a:r>
              <a:rPr lang="en-AU" b="1" dirty="0" smtClean="0"/>
              <a:t>	</a:t>
            </a:r>
            <a:r>
              <a:rPr lang="en-AU" dirty="0" smtClean="0"/>
              <a:t>Trade, by opening up larger markets, allows for specialisation by those who can produce efficiently.</a:t>
            </a:r>
          </a:p>
          <a:p>
            <a:pPr marL="0" indent="0"/>
            <a:r>
              <a:rPr lang="en-AU" dirty="0"/>
              <a:t>	</a:t>
            </a:r>
            <a:r>
              <a:rPr lang="en-AU" b="1" i="1" dirty="0" smtClean="0"/>
              <a:t>What benefits might there be for a country that specialises?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98985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Economics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3135" y="980728"/>
            <a:ext cx="0" cy="4931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90990" y="5920785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8908" y="5904461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Quantity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11064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567" y="1177579"/>
            <a:ext cx="9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5919" y="1712246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0891" y="980728"/>
            <a:ext cx="4989672" cy="4571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28633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0563" y="5374399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920891" y="3474720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309" y="320760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d</a:t>
            </a:r>
          </a:p>
        </p:txBody>
      </p:sp>
      <p:sp>
        <p:nvSpPr>
          <p:cNvPr id="41" name="Right Triangle 40"/>
          <p:cNvSpPr/>
          <p:nvPr/>
        </p:nvSpPr>
        <p:spPr bwMode="auto">
          <a:xfrm>
            <a:off x="1920891" y="980728"/>
            <a:ext cx="2687368" cy="24659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ight Triangle 41"/>
          <p:cNvSpPr/>
          <p:nvPr/>
        </p:nvSpPr>
        <p:spPr bwMode="auto">
          <a:xfrm rot="5400000">
            <a:off x="2048292" y="3354000"/>
            <a:ext cx="2384902" cy="2699506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48164" y="2281408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CS</a:t>
            </a:r>
            <a:endParaRPr lang="en-AU" dirty="0"/>
          </a:p>
        </p:txBody>
      </p:sp>
      <p:sp>
        <p:nvSpPr>
          <p:cNvPr id="44" name="TextBox 43"/>
          <p:cNvSpPr txBox="1"/>
          <p:nvPr/>
        </p:nvSpPr>
        <p:spPr>
          <a:xfrm>
            <a:off x="2336491" y="3941046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</a:t>
            </a:r>
            <a:r>
              <a:rPr lang="en-AU" dirty="0" smtClean="0"/>
              <a:t>S</a:t>
            </a:r>
            <a:endParaRPr lang="en-AU" dirty="0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4612782" y="3450391"/>
            <a:ext cx="13232" cy="2461818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15726" y="5960878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</p:spTree>
    <p:extLst>
      <p:ext uri="{BB962C8B-B14F-4D97-AF65-F5344CB8AC3E}">
        <p14:creationId xmlns:p14="http://schemas.microsoft.com/office/powerpoint/2010/main" val="1472918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Economics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3135" y="980728"/>
            <a:ext cx="0" cy="4931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90990" y="5920785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8908" y="5904461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Quantity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11064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567" y="1177579"/>
            <a:ext cx="9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5919" y="1712246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0891" y="980728"/>
            <a:ext cx="4989672" cy="4571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28633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0563" y="5374399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 smtClean="0"/>
              <a:t>d</a:t>
            </a:r>
            <a:endParaRPr lang="en-AU" baseline="-25000" dirty="0"/>
          </a:p>
        </p:txBody>
      </p:sp>
      <p:cxnSp>
        <p:nvCxnSpPr>
          <p:cNvPr id="13" name="Straight Connector 12"/>
          <p:cNvCxnSpPr>
            <a:stCxn id="20" idx="1"/>
          </p:cNvCxnSpPr>
          <p:nvPr/>
        </p:nvCxnSpPr>
        <p:spPr>
          <a:xfrm flipH="1">
            <a:off x="1903135" y="4390698"/>
            <a:ext cx="5344643" cy="0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20891" y="3474720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309" y="320760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9686" y="416106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w</a:t>
            </a:r>
            <a:endParaRPr lang="en-AU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7778" y="4206032"/>
            <a:ext cx="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/>
              <a:t>w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572945" y="440124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 bwMode="auto">
          <a:xfrm rot="5400000">
            <a:off x="1970331" y="4327682"/>
            <a:ext cx="1496461" cy="1655143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ight Triangle 2"/>
          <p:cNvSpPr/>
          <p:nvPr/>
        </p:nvSpPr>
        <p:spPr bwMode="auto">
          <a:xfrm>
            <a:off x="1910076" y="997688"/>
            <a:ext cx="3815946" cy="339942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3588194" y="3424935"/>
            <a:ext cx="2075639" cy="932303"/>
          </a:xfrm>
          <a:prstGeom prst="triangle">
            <a:avLst/>
          </a:prstGeom>
          <a:noFill/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0060" y="2992473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CS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2135185" y="4616783"/>
            <a:ext cx="7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</a:t>
            </a:r>
            <a:r>
              <a:rPr lang="en-AU" dirty="0" smtClean="0"/>
              <a:t>S</a:t>
            </a:r>
            <a:endParaRPr lang="en-AU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612782" y="3450391"/>
            <a:ext cx="13232" cy="2461818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5726" y="5960878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26105" y="593300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3</a:t>
            </a:r>
            <a:endParaRPr lang="en-AU" baseline="-250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556948" y="4412685"/>
            <a:ext cx="10141" cy="1511283"/>
          </a:xfrm>
          <a:prstGeom prst="line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38711" y="5933002"/>
            <a:ext cx="4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</p:spTree>
    <p:extLst>
      <p:ext uri="{BB962C8B-B14F-4D97-AF65-F5344CB8AC3E}">
        <p14:creationId xmlns:p14="http://schemas.microsoft.com/office/powerpoint/2010/main" val="3308791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5" grpId="0" animBg="1"/>
      <p:bldP spid="3" grpId="0" animBg="1"/>
      <p:bldP spid="18" grpId="0" animBg="1"/>
      <p:bldP spid="27" grpId="0"/>
      <p:bldP spid="28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15833</TotalTime>
  <Words>397</Words>
  <Application>Microsoft Office PowerPoint</Application>
  <PresentationFormat>On-screen Show (4:3)</PresentationFormat>
  <Paragraphs>144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Section 3: International Economics</vt:lpstr>
      <vt:lpstr>International Economics</vt:lpstr>
      <vt:lpstr>International Trade</vt:lpstr>
      <vt:lpstr>Why do we trade?</vt:lpstr>
      <vt:lpstr>Why do we trade?</vt:lpstr>
      <vt:lpstr>Why do we trade?</vt:lpstr>
      <vt:lpstr>Why do we trade?</vt:lpstr>
      <vt:lpstr>International Economics</vt:lpstr>
      <vt:lpstr>International Economics</vt:lpstr>
      <vt:lpstr>Why do we trade?</vt:lpstr>
      <vt:lpstr>Why do we trade?</vt:lpstr>
      <vt:lpstr>Why do we trade?</vt:lpstr>
      <vt:lpstr>Why do we trade?</vt:lpstr>
      <vt:lpstr>Benefits of trade</vt:lpstr>
      <vt:lpstr>What does the WTO do?</vt:lpstr>
      <vt:lpstr>What does the WTO do?</vt:lpstr>
      <vt:lpstr>What does the WTO do?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260</cp:revision>
  <dcterms:created xsi:type="dcterms:W3CDTF">2013-11-05T23:10:43Z</dcterms:created>
  <dcterms:modified xsi:type="dcterms:W3CDTF">2015-10-14T22:44:42Z</dcterms:modified>
</cp:coreProperties>
</file>