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0"/>
  </p:notesMasterIdLst>
  <p:handoutMasterIdLst>
    <p:handoutMasterId r:id="rId21"/>
  </p:handoutMasterIdLst>
  <p:sldIdLst>
    <p:sldId id="259" r:id="rId5"/>
    <p:sldId id="356" r:id="rId6"/>
    <p:sldId id="357" r:id="rId7"/>
    <p:sldId id="358" r:id="rId8"/>
    <p:sldId id="359" r:id="rId9"/>
    <p:sldId id="360" r:id="rId10"/>
    <p:sldId id="361" r:id="rId11"/>
    <p:sldId id="363" r:id="rId12"/>
    <p:sldId id="362" r:id="rId13"/>
    <p:sldId id="364" r:id="rId14"/>
    <p:sldId id="368" r:id="rId15"/>
    <p:sldId id="365" r:id="rId16"/>
    <p:sldId id="367" r:id="rId17"/>
    <p:sldId id="366" r:id="rId18"/>
    <p:sldId id="369" r:id="rId19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1" autoAdjust="0"/>
    <p:restoredTop sz="94660"/>
  </p:normalViewPr>
  <p:slideViewPr>
    <p:cSldViewPr>
      <p:cViewPr varScale="1">
        <p:scale>
          <a:sx n="64" d="100"/>
          <a:sy n="64" d="100"/>
        </p:scale>
        <p:origin x="96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ZM6uSYZkUwI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uampdn.com/story/news/2015/10/16/officers-corruption-case-resigned-retired-customs-rev-and-tax-guam/74033904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Section 3: International 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7" y="1772816"/>
            <a:ext cx="6336704" cy="45201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for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prevent ‘dumping’</a:t>
            </a:r>
          </a:p>
          <a:p>
            <a:endParaRPr lang="en-US" dirty="0" smtClean="0"/>
          </a:p>
          <a:p>
            <a:r>
              <a:rPr lang="en-US" dirty="0" smtClean="0"/>
              <a:t>EU concerned about dumping of Chinese solar panels</a:t>
            </a:r>
          </a:p>
          <a:p>
            <a:r>
              <a:rPr lang="en-US" b="1" dirty="0" smtClean="0">
                <a:hlinkClick r:id="rId2"/>
              </a:rPr>
              <a:t>Video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How do you prove dumping?</a:t>
            </a:r>
          </a:p>
          <a:p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Trade Protection – Arguments for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Fixing the balance of payments</a:t>
            </a:r>
          </a:p>
          <a:p>
            <a:pPr marL="0" indent="0"/>
            <a:r>
              <a:rPr lang="en-AU" sz="2000" dirty="0" smtClean="0"/>
              <a:t>(we learn more about what the balance of payments is in 3.3 – Balance of Payments)</a:t>
            </a:r>
          </a:p>
          <a:p>
            <a:pPr marL="0" indent="0"/>
            <a:endParaRPr lang="en-AU" sz="2000" dirty="0"/>
          </a:p>
          <a:p>
            <a:pPr marL="0" indent="0"/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93" y="2675015"/>
            <a:ext cx="3380581" cy="3335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577053"/>
            <a:ext cx="3215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 much money flowing out to buy imports, not enough flowing in to buy exports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78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against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613" cy="4525962"/>
          </a:xfrm>
        </p:spPr>
        <p:txBody>
          <a:bodyPr/>
          <a:lstStyle/>
          <a:p>
            <a:r>
              <a:rPr lang="en-US" b="1" dirty="0" smtClean="0"/>
              <a:t>High consumer prices</a:t>
            </a:r>
          </a:p>
          <a:p>
            <a:endParaRPr lang="en-US" b="1" dirty="0"/>
          </a:p>
          <a:p>
            <a:r>
              <a:rPr lang="en-US" dirty="0" smtClean="0"/>
              <a:t>Two reasons</a:t>
            </a:r>
          </a:p>
          <a:p>
            <a:r>
              <a:rPr lang="en-US" dirty="0"/>
              <a:t>	</a:t>
            </a:r>
            <a:r>
              <a:rPr lang="en-US" dirty="0" smtClean="0"/>
              <a:t>	1)	Imported consumer products subject to quotas / tariffs / standards / quarantine</a:t>
            </a:r>
          </a:p>
          <a:p>
            <a:endParaRPr lang="en-US" dirty="0"/>
          </a:p>
          <a:p>
            <a:r>
              <a:rPr lang="en-US" dirty="0" smtClean="0"/>
              <a:t>		2)	Imported inputs subject to protection also</a:t>
            </a:r>
          </a:p>
          <a:p>
            <a:r>
              <a:rPr lang="en-US" dirty="0"/>
              <a:t>	</a:t>
            </a:r>
            <a:r>
              <a:rPr lang="en-US" dirty="0" smtClean="0"/>
              <a:t>						      </a:t>
            </a:r>
            <a:r>
              <a:rPr lang="en-US" b="1" dirty="0" smtClean="0"/>
              <a:t>(Draw this)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93096"/>
            <a:ext cx="3600400" cy="2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38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against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Trade wars</a:t>
            </a:r>
            <a:endParaRPr lang="en-US" b="1" dirty="0"/>
          </a:p>
          <a:p>
            <a:pPr marL="0" indent="0"/>
            <a:r>
              <a:rPr lang="en-US" dirty="0" smtClean="0"/>
              <a:t>Protection from one country leads to protection from their trade partner</a:t>
            </a:r>
          </a:p>
          <a:p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4473"/>
            <a:ext cx="43402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2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</a:t>
            </a:r>
            <a:r>
              <a:rPr lang="en-US" dirty="0" smtClean="0"/>
              <a:t>against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Corruption</a:t>
            </a:r>
          </a:p>
          <a:p>
            <a:endParaRPr lang="en-US" b="1" dirty="0" smtClean="0"/>
          </a:p>
          <a:p>
            <a:r>
              <a:rPr lang="en-US" dirty="0" smtClean="0"/>
              <a:t>Restrictions on imports </a:t>
            </a:r>
            <a:r>
              <a:rPr lang="en-US" dirty="0" smtClean="0"/>
              <a:t>can </a:t>
            </a:r>
            <a:r>
              <a:rPr lang="en-US" dirty="0" err="1" smtClean="0"/>
              <a:t>incentivise</a:t>
            </a:r>
            <a:r>
              <a:rPr lang="en-US" dirty="0" smtClean="0"/>
              <a:t> corruption.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Corruption in Guam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3012"/>
            <a:ext cx="6713802" cy="60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6" y="4833820"/>
            <a:ext cx="609602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</a:t>
            </a:r>
            <a:r>
              <a:rPr lang="en-US" dirty="0" smtClean="0"/>
              <a:t>against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r>
              <a:rPr lang="en-US" b="1" dirty="0" smtClean="0"/>
              <a:t>Reduced export competitiveness</a:t>
            </a:r>
          </a:p>
          <a:p>
            <a:endParaRPr lang="en-US" b="1" dirty="0"/>
          </a:p>
          <a:p>
            <a:pPr marL="0" indent="0"/>
            <a:r>
              <a:rPr lang="en-US" dirty="0" smtClean="0"/>
              <a:t>Protection can hurt competitiveness. </a:t>
            </a:r>
          </a:p>
          <a:p>
            <a:pPr marL="0" indent="0"/>
            <a:r>
              <a:rPr lang="en-US" dirty="0" smtClean="0"/>
              <a:t>e.g. If the local industry is protected from imports, it may not operate as efficiently as possible.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If the factors of production are imported, protection may make these factors more expensive.  This would raise the costs for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(Administrative protections)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28" y="908720"/>
            <a:ext cx="8579743" cy="4525962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dirty="0" smtClean="0"/>
              <a:t> – Embargoes</a:t>
            </a:r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 – Quarantine</a:t>
            </a:r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 – Standards</a:t>
            </a:r>
          </a:p>
          <a:p>
            <a:pPr marL="0" indent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Protection (Administrative protections)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Types of protection </a:t>
            </a:r>
          </a:p>
          <a:p>
            <a:endParaRPr lang="en-AU" b="1" dirty="0"/>
          </a:p>
          <a:p>
            <a:pPr marL="1611313" indent="-1611313"/>
            <a:r>
              <a:rPr lang="en-AU" dirty="0" smtClean="0"/>
              <a:t>Embargo – a ban on importing certain goods to protect local industry</a:t>
            </a:r>
          </a:p>
          <a:p>
            <a:pPr marL="663575" lvl="1" indent="-263525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be implemented for non-protection reasons</a:t>
            </a:r>
          </a:p>
          <a:p>
            <a:pPr marL="663575" lvl="1" indent="-263525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Australia previously had an embargo on foreign sugar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04115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7150"/>
            <a:ext cx="2699792" cy="11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3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Protection (Administrative protections)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4525962"/>
          </a:xfrm>
        </p:spPr>
        <p:txBody>
          <a:bodyPr/>
          <a:lstStyle/>
          <a:p>
            <a:r>
              <a:rPr lang="en-AU" b="1" dirty="0" smtClean="0"/>
              <a:t>Types of protection</a:t>
            </a:r>
          </a:p>
          <a:p>
            <a:endParaRPr lang="en-AU" b="1" dirty="0"/>
          </a:p>
          <a:p>
            <a:pPr marL="1885950" indent="-1885950"/>
            <a:r>
              <a:rPr lang="en-AU" dirty="0" smtClean="0"/>
              <a:t>Quarantine – isolation of plants and animals to stop spreading of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 import viability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Protects local country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20888"/>
            <a:ext cx="1768091" cy="20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6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Protection (Administrative protections)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4525962"/>
          </a:xfrm>
        </p:spPr>
        <p:txBody>
          <a:bodyPr/>
          <a:lstStyle/>
          <a:p>
            <a:endParaRPr lang="en-AU" b="1" dirty="0"/>
          </a:p>
          <a:p>
            <a:r>
              <a:rPr lang="en-AU" dirty="0"/>
              <a:t>Technical specifications – standards that products must meet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costs for foreign producers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Draw the effect of Australia’s requirement for right-hand-drive vehicles on a foreign car maker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/>
            <a:r>
              <a:rPr lang="en-US" dirty="0" smtClean="0"/>
              <a:t>Administrative protections are generally used to protect the health, safety and environment of the local country, rather than the local industries. 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There is however the opportunity to use them as industry protection.</a:t>
            </a:r>
            <a:endParaRPr lang="en-US" dirty="0"/>
          </a:p>
          <a:p>
            <a:pPr marL="0" indent="0"/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771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for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US" b="1" dirty="0" smtClean="0"/>
              <a:t>More local production </a:t>
            </a:r>
            <a:r>
              <a:rPr lang="en-US" b="1" dirty="0" smtClean="0">
                <a:sym typeface="Wingdings" panose="05000000000000000000" pitchFamily="2" charset="2"/>
              </a:rPr>
              <a:t> more local employment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pPr marL="0" indent="0"/>
            <a:r>
              <a:rPr lang="en-US" b="1" dirty="0" smtClean="0">
                <a:sym typeface="Wingdings" panose="05000000000000000000" pitchFamily="2" charset="2"/>
              </a:rPr>
              <a:t>Infant industries require shelter from competitive pressure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96"/>
            <a:ext cx="3155454" cy="226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98" y="1484784"/>
            <a:ext cx="3995936" cy="22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5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for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Strategic trade policy</a:t>
            </a:r>
          </a:p>
          <a:p>
            <a:pPr marL="0" indent="0"/>
            <a:r>
              <a:rPr lang="en-US" dirty="0" smtClean="0"/>
              <a:t>Governments can selectively protect industries with high potential value, generally technology-based.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05919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4239" y="3091180"/>
            <a:ext cx="2207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Japan protected their semiconductor industry to gain comparative advantage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6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for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8075613" cy="4525962"/>
          </a:xfrm>
        </p:spPr>
        <p:txBody>
          <a:bodyPr/>
          <a:lstStyle/>
          <a:p>
            <a:r>
              <a:rPr lang="en-US" b="1" dirty="0" smtClean="0"/>
              <a:t>National security</a:t>
            </a:r>
          </a:p>
          <a:p>
            <a:pPr marL="0" indent="0"/>
            <a:r>
              <a:rPr lang="en-US" dirty="0" smtClean="0"/>
              <a:t>In times of war, countries argue that they need to have sufficient industry to defend themselves</a:t>
            </a:r>
          </a:p>
          <a:p>
            <a:pPr marL="0" indent="0"/>
            <a:endParaRPr lang="en-US" dirty="0"/>
          </a:p>
          <a:p>
            <a:pPr marL="4487863" indent="0"/>
            <a:r>
              <a:rPr lang="en-US" dirty="0" smtClean="0"/>
              <a:t>			</a:t>
            </a:r>
          </a:p>
          <a:p>
            <a:pPr marL="4487863" indent="0"/>
            <a:r>
              <a:rPr lang="en-US" dirty="0" smtClean="0"/>
              <a:t>Arguments extend into protecting secondary industries like steel.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427984" cy="2951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119" y="553902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ASC – Adelaide-built warships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88" y="44674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Protection – Arguments for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Health, safety and the environment</a:t>
            </a:r>
          </a:p>
          <a:p>
            <a:endParaRPr lang="en-US" b="1" dirty="0"/>
          </a:p>
          <a:p>
            <a:pPr marL="0" indent="0"/>
            <a:r>
              <a:rPr lang="en-US" dirty="0" smtClean="0"/>
              <a:t>Good governments try to avoid hurting their people or country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Government revenue from tariffs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4908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5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16292</TotalTime>
  <Words>425</Words>
  <Application>Microsoft Office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Neo Sans</vt:lpstr>
      <vt:lpstr>Wingdings</vt:lpstr>
      <vt:lpstr>m62-black-currency</vt:lpstr>
      <vt:lpstr>3_2</vt:lpstr>
      <vt:lpstr>2_2</vt:lpstr>
      <vt:lpstr>1_It’s not the design of your template</vt:lpstr>
      <vt:lpstr>Section 3: International Economics</vt:lpstr>
      <vt:lpstr>Trade Protection (Administrative protections)</vt:lpstr>
      <vt:lpstr>Trade Protection (Administrative protections)</vt:lpstr>
      <vt:lpstr>Trade Protection (Administrative protections)</vt:lpstr>
      <vt:lpstr>Trade Protection (Administrative protections)</vt:lpstr>
      <vt:lpstr>Trade Protection – Arguments for</vt:lpstr>
      <vt:lpstr>Trade Protection – Arguments for</vt:lpstr>
      <vt:lpstr>Trade Protection – Arguments for</vt:lpstr>
      <vt:lpstr>Trade Protection – Arguments for </vt:lpstr>
      <vt:lpstr>Trade Protection – Arguments for </vt:lpstr>
      <vt:lpstr>Trade Protection – Arguments for</vt:lpstr>
      <vt:lpstr>Trade Protection – Arguments against </vt:lpstr>
      <vt:lpstr>Trade Protection – Arguments against </vt:lpstr>
      <vt:lpstr>Trade Protection – Arguments against </vt:lpstr>
      <vt:lpstr>Trade Protection – Arguments against 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277</cp:revision>
  <dcterms:created xsi:type="dcterms:W3CDTF">2013-11-05T23:10:43Z</dcterms:created>
  <dcterms:modified xsi:type="dcterms:W3CDTF">2015-10-29T04:53:06Z</dcterms:modified>
</cp:coreProperties>
</file>