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13"/>
  </p:notesMasterIdLst>
  <p:handoutMasterIdLst>
    <p:handoutMasterId r:id="rId14"/>
  </p:handoutMasterIdLst>
  <p:sldIdLst>
    <p:sldId id="259" r:id="rId5"/>
    <p:sldId id="553" r:id="rId6"/>
    <p:sldId id="601" r:id="rId7"/>
    <p:sldId id="602" r:id="rId8"/>
    <p:sldId id="603" r:id="rId9"/>
    <p:sldId id="599" r:id="rId10"/>
    <p:sldId id="600" r:id="rId11"/>
    <p:sldId id="605" r:id="rId12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BAUM" initials="RB" lastIdx="1" clrIdx="0">
    <p:extLst>
      <p:ext uri="{19B8F6BF-5375-455C-9EA6-DF929625EA0E}">
        <p15:presenceInfo xmlns:p15="http://schemas.microsoft.com/office/powerpoint/2012/main" userId="S-1-5-21-4175334262-1293257954-3937267357-54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405" autoAdjust="0"/>
  </p:normalViewPr>
  <p:slideViewPr>
    <p:cSldViewPr>
      <p:cViewPr varScale="1">
        <p:scale>
          <a:sx n="86" d="100"/>
          <a:sy n="86" d="100"/>
        </p:scale>
        <p:origin x="117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84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A6B8E-B03B-43EF-AF76-2EB0EB5C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8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4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701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1600" y="98072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3.2 Exchange Rates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1600" y="2996952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endParaRPr lang="en-US" sz="24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336704" cy="45201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  <p:bldLst>
      <p:bldP spid="265218" grpId="0"/>
      <p:bldP spid="265219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5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521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52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inflation?</a:t>
            </a:r>
          </a:p>
          <a:p>
            <a:endParaRPr lang="en-AU" sz="2400" dirty="0"/>
          </a:p>
          <a:p>
            <a:r>
              <a:rPr lang="en-AU" sz="2400" dirty="0" smtClean="0"/>
              <a:t>Producers buy inputs from overseas, a depreciation in the exchange rate makes these more expensive.</a:t>
            </a:r>
          </a:p>
          <a:p>
            <a:endParaRPr lang="en-AU" sz="2400" dirty="0"/>
          </a:p>
          <a:p>
            <a:r>
              <a:rPr lang="en-AU" sz="2400" b="1" dirty="0" smtClean="0"/>
              <a:t>Draw this effect</a:t>
            </a:r>
          </a:p>
          <a:p>
            <a:endParaRPr lang="en-AU" sz="2400" b="1" dirty="0"/>
          </a:p>
          <a:p>
            <a:r>
              <a:rPr lang="en-AU" sz="2400" b="1" dirty="0" smtClean="0"/>
              <a:t>What do we call this type of inflation?</a:t>
            </a:r>
          </a:p>
          <a:p>
            <a:endParaRPr lang="en-AU" sz="2400" dirty="0"/>
          </a:p>
          <a:p>
            <a:endParaRPr lang="en-AU" sz="2400" dirty="0"/>
          </a:p>
        </p:txBody>
      </p:sp>
      <p:pic>
        <p:nvPicPr>
          <p:cNvPr id="1026" name="Picture 2" descr="Image result for software pack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https://lh3.googleusercontent.com/w7h2v9oMGHpHkDJteGSDKNJG6GVTYBSMgp_mwupFnM0jbjN8E7jQhG8kKFjb2fHnaDs=w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8885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7315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inflation?</a:t>
            </a:r>
          </a:p>
          <a:p>
            <a:endParaRPr lang="en-AU" sz="2400" dirty="0"/>
          </a:p>
          <a:p>
            <a:r>
              <a:rPr lang="en-AU" sz="2400" dirty="0" smtClean="0"/>
              <a:t>Depreciation makes imports relatively more expensive, meaning consumers are more likely to switch to domestic consumption.</a:t>
            </a:r>
          </a:p>
          <a:p>
            <a:endParaRPr lang="en-AU" sz="2400" dirty="0"/>
          </a:p>
          <a:p>
            <a:r>
              <a:rPr lang="en-AU" sz="2400" dirty="0" smtClean="0"/>
              <a:t>What happens to our exports?</a:t>
            </a:r>
          </a:p>
          <a:p>
            <a:endParaRPr lang="en-AU" sz="2400" dirty="0"/>
          </a:p>
          <a:p>
            <a:r>
              <a:rPr lang="en-AU" sz="2400" b="1" dirty="0" smtClean="0"/>
              <a:t>Draw this effect</a:t>
            </a:r>
          </a:p>
          <a:p>
            <a:endParaRPr lang="en-AU" sz="2400" b="1" dirty="0"/>
          </a:p>
          <a:p>
            <a:r>
              <a:rPr lang="en-AU" sz="2400" b="1" dirty="0" smtClean="0"/>
              <a:t>What do we call this type of inflation?</a:t>
            </a:r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08920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168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536" y="971600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growth?</a:t>
            </a:r>
          </a:p>
          <a:p>
            <a:endParaRPr lang="en-AU" sz="2400" dirty="0"/>
          </a:p>
          <a:p>
            <a:r>
              <a:rPr lang="en-AU" sz="2400" dirty="0" smtClean="0"/>
              <a:t>We just saw that net exports increase with a depreciation.</a:t>
            </a:r>
          </a:p>
          <a:p>
            <a:endParaRPr lang="en-AU" sz="2400" dirty="0"/>
          </a:p>
          <a:p>
            <a:r>
              <a:rPr lang="en-AU" sz="2400" dirty="0" smtClean="0"/>
              <a:t>What happens with an appreciation?</a:t>
            </a:r>
          </a:p>
          <a:p>
            <a:endParaRPr lang="en-AU" sz="2400" dirty="0"/>
          </a:p>
          <a:p>
            <a:r>
              <a:rPr lang="en-AU" sz="2400" b="1" dirty="0" smtClean="0"/>
              <a:t>Draw this effect</a:t>
            </a:r>
          </a:p>
          <a:p>
            <a:endParaRPr lang="en-AU" sz="2400" b="1" dirty="0"/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6" name="Picture 2" descr="http://www.wineaustralia.com/en/Production%20and%20Exporting/Exporting%20Wine/~/media/0000Industry%20Site/Images/Production%20and%20Exporting/Exporting%20Wine/Export%20Permit%20504x327.ashx?h=327&amp;w=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07591"/>
            <a:ext cx="4160421" cy="26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31757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97160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employment?</a:t>
            </a:r>
          </a:p>
          <a:p>
            <a:endParaRPr lang="en-AU" sz="2400" dirty="0" smtClean="0"/>
          </a:p>
          <a:p>
            <a:r>
              <a:rPr lang="en-AU" sz="2400" dirty="0" smtClean="0"/>
              <a:t>Very much related to growth.  A depreciation will reduce cyclical unemployment</a:t>
            </a:r>
            <a:endParaRPr lang="en-AU" sz="2400" dirty="0"/>
          </a:p>
          <a:p>
            <a:endParaRPr lang="en-AU" sz="2400" dirty="0"/>
          </a:p>
          <a:p>
            <a:r>
              <a:rPr lang="en-AU" sz="2400" b="1" dirty="0" smtClean="0"/>
              <a:t>What will happen if the economy is already at full employment?</a:t>
            </a:r>
          </a:p>
          <a:p>
            <a:endParaRPr lang="en-AU" sz="2400" b="1" dirty="0"/>
          </a:p>
          <a:p>
            <a:endParaRPr lang="en-AU" sz="2400" dirty="0"/>
          </a:p>
          <a:p>
            <a:endParaRPr lang="en-AU" sz="2400" dirty="0"/>
          </a:p>
        </p:txBody>
      </p:sp>
      <p:sp>
        <p:nvSpPr>
          <p:cNvPr id="3" name="AutoShape 4" descr="Image result for ad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2" name="Picture 4" descr="http://resources3.news.com.au/images/2010/06/03/1225875/232783-angry-mi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751645" cy="267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4297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62206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the current account?</a:t>
            </a:r>
          </a:p>
          <a:p>
            <a:endParaRPr lang="en-AU" sz="2400" b="1" dirty="0"/>
          </a:p>
          <a:p>
            <a:r>
              <a:rPr lang="en-AU" sz="2400" dirty="0" smtClean="0"/>
              <a:t>I last went to Europe in 2012 (Feb and July-Oct).</a:t>
            </a:r>
          </a:p>
          <a:p>
            <a:endParaRPr lang="en-AU" sz="2400" dirty="0"/>
          </a:p>
          <a:p>
            <a:r>
              <a:rPr lang="en-AU" sz="2400" dirty="0" smtClean="0"/>
              <a:t>	How many Euros did one Australian dollar buy then?</a:t>
            </a:r>
          </a:p>
          <a:p>
            <a:endParaRPr lang="en-AU" sz="2400" dirty="0"/>
          </a:p>
          <a:p>
            <a:r>
              <a:rPr lang="en-AU" sz="2400" dirty="0" smtClean="0"/>
              <a:t>	How many Euros does one Australian dollar buy today?</a:t>
            </a:r>
            <a:endParaRPr lang="en-AU" sz="2000" dirty="0"/>
          </a:p>
          <a:p>
            <a:endParaRPr lang="en-AU" sz="2000" dirty="0" smtClean="0"/>
          </a:p>
          <a:p>
            <a:r>
              <a:rPr lang="en-AU" sz="2000" dirty="0"/>
              <a:t>	</a:t>
            </a:r>
            <a:r>
              <a:rPr lang="en-AU" sz="2400" dirty="0" smtClean="0"/>
              <a:t>How does this affect my likelihood to travel?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(ceteris paribus, i.e. forget that I now have a baby/job)</a:t>
            </a:r>
            <a:endParaRPr lang="en-AU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41168"/>
            <a:ext cx="2808312" cy="1872208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 bwMode="auto">
          <a:xfrm>
            <a:off x="3851920" y="5445224"/>
            <a:ext cx="1170856" cy="86409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55634"/>
            <a:ext cx="2592288" cy="19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463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62206"/>
            <a:ext cx="878497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the current account?</a:t>
            </a:r>
          </a:p>
          <a:p>
            <a:endParaRPr lang="en-AU" sz="2400" b="1" dirty="0"/>
          </a:p>
          <a:p>
            <a:r>
              <a:rPr lang="en-AU" sz="2400" dirty="0" smtClean="0"/>
              <a:t>This effect will occur with many other Australians.</a:t>
            </a:r>
          </a:p>
          <a:p>
            <a:endParaRPr lang="en-AU" sz="2400" dirty="0"/>
          </a:p>
          <a:p>
            <a:r>
              <a:rPr lang="en-AU" sz="2400" dirty="0" smtClean="0"/>
              <a:t>	Will more or less money flow out of Australia?</a:t>
            </a:r>
          </a:p>
          <a:p>
            <a:endParaRPr lang="en-AU" sz="2400" dirty="0"/>
          </a:p>
          <a:p>
            <a:r>
              <a:rPr lang="en-AU" sz="2000" dirty="0" smtClean="0"/>
              <a:t>	</a:t>
            </a:r>
            <a:r>
              <a:rPr lang="en-AU" sz="2400" dirty="0" smtClean="0"/>
              <a:t>This will also effect the imports of goods</a:t>
            </a:r>
          </a:p>
          <a:p>
            <a:endParaRPr lang="en-AU" sz="2400" dirty="0"/>
          </a:p>
          <a:p>
            <a:pPr marL="896938" indent="-896938"/>
            <a:r>
              <a:rPr lang="en-AU" sz="2400" dirty="0" smtClean="0"/>
              <a:t>	What about our </a:t>
            </a:r>
            <a:r>
              <a:rPr lang="en-AU" sz="2400" dirty="0" smtClean="0"/>
              <a:t>exports</a:t>
            </a:r>
            <a:r>
              <a:rPr lang="en-AU" sz="2400" dirty="0"/>
              <a:t>?</a:t>
            </a:r>
            <a:r>
              <a:rPr lang="en-AU" sz="2400" dirty="0" smtClean="0"/>
              <a:t> </a:t>
            </a:r>
            <a:r>
              <a:rPr lang="en-AU" sz="2400" dirty="0" smtClean="0"/>
              <a:t>How are they affected by the depreciation?</a:t>
            </a:r>
          </a:p>
          <a:p>
            <a:r>
              <a:rPr lang="en-AU" sz="2000" dirty="0"/>
              <a:t>	</a:t>
            </a:r>
            <a:endParaRPr lang="en-AU" sz="2800" dirty="0" smtClean="0"/>
          </a:p>
        </p:txBody>
      </p:sp>
    </p:spTree>
    <p:extLst>
      <p:ext uri="{BB962C8B-B14F-4D97-AF65-F5344CB8AC3E}">
        <p14:creationId xmlns:p14="http://schemas.microsoft.com/office/powerpoint/2010/main" val="98108356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853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Effects of exchange rate fluctuations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62206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/>
              <a:t>What do exchange rate fluctuations do to the foreign debt?</a:t>
            </a:r>
          </a:p>
          <a:p>
            <a:endParaRPr lang="en-AU" sz="2400" b="1" dirty="0"/>
          </a:p>
          <a:p>
            <a:r>
              <a:rPr lang="en-AU" sz="2400" dirty="0" smtClean="0"/>
              <a:t>	Let’s say that Australia owes €1b.</a:t>
            </a:r>
          </a:p>
          <a:p>
            <a:endParaRPr lang="en-AU" sz="2400" dirty="0"/>
          </a:p>
          <a:p>
            <a:pPr marL="896938" indent="-896938"/>
            <a:r>
              <a:rPr lang="en-AU" sz="2400" dirty="0" smtClean="0"/>
              <a:t>	If the exchange rate appreciates from $1AUD buying 0.65 euros, to buying 0.80 euros, how is our level of debt affected?</a:t>
            </a:r>
            <a:r>
              <a:rPr lang="en-AU" sz="2000" dirty="0"/>
              <a:t>	</a:t>
            </a:r>
            <a:endParaRPr lang="en-AU" sz="2800" dirty="0" smtClean="0"/>
          </a:p>
        </p:txBody>
      </p:sp>
      <p:pic>
        <p:nvPicPr>
          <p:cNvPr id="5122" name="Picture 2" descr="http://austeaparty.com.au/web/wp-content/uploads/2012/05/National-Debt-Cartoon1-600x4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4922912" cy="340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69833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28244</TotalTime>
  <Words>238</Words>
  <Application>Microsoft Office PowerPoint</Application>
  <PresentationFormat>On-screen Show (4:3)</PresentationFormat>
  <Paragraphs>65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Neo Sans</vt:lpstr>
      <vt:lpstr>m62-black-currency</vt:lpstr>
      <vt:lpstr>3_2</vt:lpstr>
      <vt:lpstr>2_2</vt:lpstr>
      <vt:lpstr>1_It’s not the design of your template</vt:lpstr>
      <vt:lpstr>3.2 Exchange Rates</vt:lpstr>
      <vt:lpstr>Effects of exchange rate fluctuations</vt:lpstr>
      <vt:lpstr>Effects of exchange rate fluctuations</vt:lpstr>
      <vt:lpstr>Effects of exchange rate fluctuations</vt:lpstr>
      <vt:lpstr>Effects of exchange rate fluctuations</vt:lpstr>
      <vt:lpstr>Effects of exchange rate fluctuations</vt:lpstr>
      <vt:lpstr>Effects of exchange rate fluctuations</vt:lpstr>
      <vt:lpstr>Effects of exchange rate fluctuations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311</cp:revision>
  <dcterms:created xsi:type="dcterms:W3CDTF">2015-03-15T05:05:01Z</dcterms:created>
  <dcterms:modified xsi:type="dcterms:W3CDTF">2015-11-11T00:19:55Z</dcterms:modified>
</cp:coreProperties>
</file>