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16"/>
  </p:notesMasterIdLst>
  <p:handoutMasterIdLst>
    <p:handoutMasterId r:id="rId17"/>
  </p:handoutMasterIdLst>
  <p:sldIdLst>
    <p:sldId id="259" r:id="rId5"/>
    <p:sldId id="606" r:id="rId6"/>
    <p:sldId id="609" r:id="rId7"/>
    <p:sldId id="608" r:id="rId8"/>
    <p:sldId id="607" r:id="rId9"/>
    <p:sldId id="610" r:id="rId10"/>
    <p:sldId id="611" r:id="rId11"/>
    <p:sldId id="612" r:id="rId12"/>
    <p:sldId id="613" r:id="rId13"/>
    <p:sldId id="614" r:id="rId14"/>
    <p:sldId id="598" r:id="rId15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5405" autoAdjust="0"/>
  </p:normalViewPr>
  <p:slideViewPr>
    <p:cSldViewPr>
      <p:cViewPr varScale="1">
        <p:scale>
          <a:sx n="81" d="100"/>
          <a:sy n="81" d="100"/>
        </p:scale>
        <p:origin x="48" y="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A6B8E-B03B-43EF-AF76-2EB0EB5C4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7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4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70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" y="980728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3.2 Exchange Rates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844824"/>
            <a:ext cx="6336704" cy="452018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intervention in the forex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5000" y="976770"/>
            <a:ext cx="838748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What happens when currencies are overvalued or undervalued?</a:t>
            </a:r>
          </a:p>
          <a:p>
            <a:endParaRPr lang="en-AU" sz="2000" b="1" dirty="0"/>
          </a:p>
          <a:p>
            <a:r>
              <a:rPr lang="en-AU" sz="2000" dirty="0" smtClean="0"/>
              <a:t>These situations can arise from government intervention.</a:t>
            </a:r>
          </a:p>
          <a:p>
            <a:endParaRPr lang="en-AU" sz="2000" dirty="0"/>
          </a:p>
          <a:p>
            <a:r>
              <a:rPr lang="en-AU" sz="2000" b="1" dirty="0" smtClean="0"/>
              <a:t>Overvaluation</a:t>
            </a:r>
          </a:p>
          <a:p>
            <a:r>
              <a:rPr lang="en-AU" sz="2000" dirty="0" smtClean="0"/>
              <a:t>Cheap imports, capital goods, inputs</a:t>
            </a:r>
          </a:p>
          <a:p>
            <a:r>
              <a:rPr lang="en-AU" sz="2000" dirty="0" smtClean="0"/>
              <a:t>		</a:t>
            </a:r>
            <a:r>
              <a:rPr lang="en-AU" sz="2000" b="1" dirty="0" smtClean="0"/>
              <a:t>BUT</a:t>
            </a:r>
          </a:p>
          <a:p>
            <a:r>
              <a:rPr lang="en-AU" sz="2000" dirty="0" smtClean="0"/>
              <a:t>Exports more expensive, worsening current account balance, local firms lose</a:t>
            </a:r>
          </a:p>
          <a:p>
            <a:endParaRPr lang="en-AU" sz="2000" dirty="0"/>
          </a:p>
          <a:p>
            <a:r>
              <a:rPr lang="en-AU" sz="2000" b="1" dirty="0" smtClean="0"/>
              <a:t>Undervaluation</a:t>
            </a:r>
          </a:p>
          <a:p>
            <a:r>
              <a:rPr lang="en-AU" sz="2000" dirty="0" smtClean="0"/>
              <a:t>Exports more affordable, ↑ AD, expand economy.  Used by developing countries to boost their export sector.  Can be considered ‘cheating’.</a:t>
            </a:r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298160470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13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intervention in the forex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5000" y="976770"/>
            <a:ext cx="8387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Some governments keep their exchange rate fixed or pegged against another currency</a:t>
            </a:r>
          </a:p>
          <a:p>
            <a:endParaRPr lang="en-AU" sz="2000" b="1" dirty="0" smtClean="0"/>
          </a:p>
          <a:p>
            <a:r>
              <a:rPr lang="en-AU" sz="2000" dirty="0" smtClean="0"/>
              <a:t>Examples are Chad, Denmark, Venezuela</a:t>
            </a:r>
          </a:p>
          <a:p>
            <a:endParaRPr lang="en-AU" sz="2000" dirty="0"/>
          </a:p>
          <a:p>
            <a:r>
              <a:rPr lang="en-AU" sz="2000" dirty="0" smtClean="0"/>
              <a:t>Most are pegged against major currencies such as the US dollar or Euro</a:t>
            </a:r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r>
              <a:rPr lang="en-AU" sz="2000" b="1" dirty="0" smtClean="0"/>
              <a:t>Why?</a:t>
            </a:r>
          </a:p>
          <a:p>
            <a:endParaRPr lang="en-AU" sz="2000" b="1" dirty="0"/>
          </a:p>
          <a:p>
            <a:r>
              <a:rPr lang="en-AU" sz="2000" dirty="0" smtClean="0"/>
              <a:t>Large fluctuations would lower confidence of trading partners</a:t>
            </a:r>
            <a:r>
              <a:rPr lang="en-AU" sz="2000" smtClean="0"/>
              <a:t>.  </a:t>
            </a:r>
            <a:endParaRPr lang="en-AU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5000" y="3212976"/>
            <a:ext cx="2592288" cy="1138773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txBody>
          <a:bodyPr wrap="square" rtlCol="0">
            <a:spAutoFit/>
          </a:bodyPr>
          <a:lstStyle/>
          <a:p>
            <a:r>
              <a:rPr lang="en-AU" sz="1600" dirty="0"/>
              <a:t>The Australian dollar was previously pegged to the pound then the US dollar before its float in </a:t>
            </a:r>
            <a:r>
              <a:rPr lang="en-AU" sz="1600" dirty="0" smtClean="0"/>
              <a:t>1983</a:t>
            </a:r>
            <a:r>
              <a:rPr lang="en-AU" dirty="0" smtClean="0"/>
              <a:t>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2123391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intervention in the forex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5000" y="976770"/>
            <a:ext cx="8387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How do they fix their currency?</a:t>
            </a:r>
          </a:p>
          <a:p>
            <a:endParaRPr lang="en-AU" sz="2000" dirty="0"/>
          </a:p>
          <a:p>
            <a:r>
              <a:rPr lang="en-AU" sz="2000" dirty="0" smtClean="0"/>
              <a:t>The government must counteract the market forces which would shift supply.</a:t>
            </a:r>
          </a:p>
          <a:p>
            <a:endParaRPr lang="en-AU" sz="2000" dirty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44971642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intervention in the forex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4920" y="842342"/>
            <a:ext cx="83874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Buying </a:t>
            </a:r>
            <a:r>
              <a:rPr lang="en-AU" sz="2000" b="1" dirty="0" smtClean="0"/>
              <a:t>and selling foreign currency </a:t>
            </a:r>
            <a:r>
              <a:rPr lang="en-AU" sz="2000" b="1" dirty="0" smtClean="0"/>
              <a:t>reserves</a:t>
            </a:r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1159080" y="5824275"/>
            <a:ext cx="4854361" cy="59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171223" y="2101568"/>
            <a:ext cx="17756" cy="372861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1200112" y="5824275"/>
            <a:ext cx="4854361" cy="591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98703" y="5866404"/>
            <a:ext cx="58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469665" y="2636912"/>
            <a:ext cx="3102335" cy="292354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13124" y="2574676"/>
            <a:ext cx="3280332" cy="298577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16466" y="2202572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4896145" y="5336458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317" y="1474458"/>
            <a:ext cx="1047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Price of </a:t>
            </a:r>
            <a:r>
              <a:rPr lang="en-AU" dirty="0" err="1" smtClean="0"/>
              <a:t>bol</a:t>
            </a:r>
            <a:r>
              <a:rPr lang="en-AU" dirty="0" err="1" smtClean="0"/>
              <a:t>ívars</a:t>
            </a:r>
            <a:endParaRPr lang="en-AU" dirty="0"/>
          </a:p>
          <a:p>
            <a:r>
              <a:rPr lang="en-AU" dirty="0" smtClean="0"/>
              <a:t> </a:t>
            </a:r>
            <a:r>
              <a:rPr lang="en-AU" dirty="0" smtClean="0"/>
              <a:t>in US$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2051720" y="1465102"/>
            <a:ext cx="3574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Market </a:t>
            </a:r>
            <a:r>
              <a:rPr lang="en-AU" b="1" dirty="0" smtClean="0"/>
              <a:t>for </a:t>
            </a:r>
            <a:r>
              <a:rPr lang="en-AU" b="1" dirty="0" err="1" smtClean="0"/>
              <a:t>bol</a:t>
            </a:r>
            <a:r>
              <a:rPr lang="en-AU" b="1" dirty="0" err="1" smtClean="0"/>
              <a:t>ívars</a:t>
            </a:r>
            <a:r>
              <a:rPr lang="en-AU" b="1" dirty="0" smtClean="0"/>
              <a:t> </a:t>
            </a:r>
            <a:endParaRPr lang="en-AU" b="1" dirty="0"/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1221133" y="4005064"/>
            <a:ext cx="1951738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</p:cxnSp>
      <p:sp>
        <p:nvSpPr>
          <p:cNvPr id="16" name="TextBox 15"/>
          <p:cNvSpPr txBox="1"/>
          <p:nvPr/>
        </p:nvSpPr>
        <p:spPr>
          <a:xfrm>
            <a:off x="3020832" y="5892423"/>
            <a:ext cx="39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561867" y="4120778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0.14</a:t>
            </a:r>
            <a:endParaRPr lang="en-AU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559347" y="5866027"/>
            <a:ext cx="39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r>
              <a:rPr lang="en-AU" baseline="-25000" dirty="0" smtClean="0"/>
              <a:t>1</a:t>
            </a:r>
            <a:endParaRPr lang="en-AU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023256" y="6235359"/>
            <a:ext cx="399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q</a:t>
            </a:r>
            <a:r>
              <a:rPr lang="en-AU" baseline="-25000" dirty="0"/>
              <a:t>2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 flipV="1">
            <a:off x="3172871" y="4005064"/>
            <a:ext cx="0" cy="1815477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</p:cxnSp>
      <p:cxnSp>
        <p:nvCxnSpPr>
          <p:cNvPr id="25" name="Straight Connector 24"/>
          <p:cNvCxnSpPr/>
          <p:nvPr/>
        </p:nvCxnSpPr>
        <p:spPr>
          <a:xfrm>
            <a:off x="1380797" y="3090636"/>
            <a:ext cx="2619703" cy="238446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 flipV="1">
            <a:off x="2788686" y="4291032"/>
            <a:ext cx="0" cy="1529509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1201552" y="4305444"/>
            <a:ext cx="1587134" cy="0"/>
          </a:xfrm>
          <a:prstGeom prst="line">
            <a:avLst/>
          </a:prstGeom>
          <a:noFill/>
          <a:ln w="28575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</p:cxnSp>
      <p:sp>
        <p:nvSpPr>
          <p:cNvPr id="31" name="TextBox 30"/>
          <p:cNvSpPr txBox="1"/>
          <p:nvPr/>
        </p:nvSpPr>
        <p:spPr>
          <a:xfrm>
            <a:off x="591013" y="3785923"/>
            <a:ext cx="68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0.15</a:t>
            </a:r>
            <a:endParaRPr lang="en-AU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960175" y="5361896"/>
            <a:ext cx="559357" cy="372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</a:t>
            </a:r>
            <a:r>
              <a:rPr lang="en-AU" baseline="-25000" dirty="0" smtClean="0"/>
              <a:t>1</a:t>
            </a:r>
            <a:endParaRPr lang="en-AU" dirty="0"/>
          </a:p>
        </p:txBody>
      </p:sp>
      <p:sp>
        <p:nvSpPr>
          <p:cNvPr id="30" name="TextBox 29"/>
          <p:cNvSpPr txBox="1"/>
          <p:nvPr/>
        </p:nvSpPr>
        <p:spPr>
          <a:xfrm>
            <a:off x="6232196" y="630249"/>
            <a:ext cx="27363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World oil price drops.</a:t>
            </a:r>
          </a:p>
          <a:p>
            <a:r>
              <a:rPr lang="en-AU" dirty="0" smtClean="0"/>
              <a:t>As Venezuela’s top export, demand for the </a:t>
            </a:r>
            <a:r>
              <a:rPr lang="en-AU" dirty="0" err="1" smtClean="0"/>
              <a:t>bolívar</a:t>
            </a:r>
            <a:r>
              <a:rPr lang="en-AU" dirty="0" smtClean="0"/>
              <a:t> (</a:t>
            </a:r>
            <a:r>
              <a:rPr lang="en-AU" dirty="0" err="1" smtClean="0"/>
              <a:t>Bs</a:t>
            </a:r>
            <a:r>
              <a:rPr lang="en-AU" dirty="0" smtClean="0"/>
              <a:t>) drops.</a:t>
            </a:r>
          </a:p>
          <a:p>
            <a:endParaRPr lang="en-AU" dirty="0"/>
          </a:p>
          <a:p>
            <a:r>
              <a:rPr lang="en-AU" dirty="0" smtClean="0"/>
              <a:t>At the fixed price, this creates a surplus of </a:t>
            </a:r>
            <a:r>
              <a:rPr lang="en-AU" dirty="0" err="1" smtClean="0"/>
              <a:t>Bs</a:t>
            </a:r>
            <a:r>
              <a:rPr lang="en-AU" dirty="0" smtClean="0"/>
              <a:t>.</a:t>
            </a:r>
          </a:p>
          <a:p>
            <a:endParaRPr lang="en-AU" dirty="0"/>
          </a:p>
          <a:p>
            <a:r>
              <a:rPr lang="en-AU" dirty="0" smtClean="0"/>
              <a:t>Normally this would depreciate the </a:t>
            </a:r>
            <a:r>
              <a:rPr lang="en-AU" dirty="0" err="1" smtClean="0"/>
              <a:t>Bs</a:t>
            </a:r>
            <a:r>
              <a:rPr lang="en-AU" dirty="0" smtClean="0"/>
              <a:t> to 0.14 US$</a:t>
            </a:r>
          </a:p>
          <a:p>
            <a:endParaRPr lang="en-AU" dirty="0"/>
          </a:p>
          <a:p>
            <a:r>
              <a:rPr lang="en-AU" dirty="0" smtClean="0"/>
              <a:t>To get the value back to where the Venezuelan government wants it, the central bank can sell foreign currency reserves to buy </a:t>
            </a:r>
            <a:r>
              <a:rPr lang="en-AU" dirty="0" err="1" smtClean="0"/>
              <a:t>Bs</a:t>
            </a:r>
            <a:r>
              <a:rPr lang="en-AU" dirty="0" smtClean="0"/>
              <a:t> and bring it back to 0.15</a:t>
            </a:r>
            <a:endParaRPr lang="en-AU" dirty="0"/>
          </a:p>
        </p:txBody>
      </p:sp>
      <p:sp>
        <p:nvSpPr>
          <p:cNvPr id="33" name="Left Brace 32"/>
          <p:cNvSpPr/>
          <p:nvPr/>
        </p:nvSpPr>
        <p:spPr bwMode="auto">
          <a:xfrm rot="5400000">
            <a:off x="2369645" y="3190302"/>
            <a:ext cx="806178" cy="761111"/>
          </a:xfrm>
          <a:prstGeom prst="leftBrace">
            <a:avLst/>
          </a:prstGeom>
          <a:noFill/>
          <a:ln w="349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51720" y="2664510"/>
            <a:ext cx="1853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</a:t>
            </a:r>
            <a:r>
              <a:rPr lang="en-AU" dirty="0" smtClean="0"/>
              <a:t>xcess supply</a:t>
            </a:r>
            <a:endParaRPr lang="en-AU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3220352" y="4653136"/>
            <a:ext cx="406940" cy="0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sx="1000" sy="1000" algn="ctr" rotWithShape="0">
              <a:srgbClr val="4D4D4D"/>
            </a:outerShdw>
          </a:effec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3453558" y="4815146"/>
            <a:ext cx="414365" cy="8384"/>
          </a:xfrm>
          <a:prstGeom prst="straightConnector1">
            <a:avLst/>
          </a:pr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/>
          </a:ln>
          <a:effectLst>
            <a:outerShdw dist="35921" dir="2700000" sx="1000" sy="1000" algn="ctr" rotWithShape="0">
              <a:srgbClr val="4D4D4D"/>
            </a:outerShdw>
          </a:effectLst>
        </p:spPr>
      </p:cxnSp>
    </p:spTree>
    <p:extLst>
      <p:ext uri="{BB962C8B-B14F-4D97-AF65-F5344CB8AC3E}">
        <p14:creationId xmlns:p14="http://schemas.microsoft.com/office/powerpoint/2010/main" val="332470788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32" grpId="0"/>
      <p:bldP spid="33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intervention in the forex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5000" y="976770"/>
            <a:ext cx="838748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And when the money runs out?</a:t>
            </a:r>
            <a:endParaRPr lang="en-AU" sz="2000" b="1" dirty="0" smtClean="0"/>
          </a:p>
          <a:p>
            <a:endParaRPr lang="en-AU" sz="2000" dirty="0"/>
          </a:p>
          <a:p>
            <a:r>
              <a:rPr lang="en-AU" sz="2000" dirty="0" smtClean="0"/>
              <a:t>Increase interest rates to lift demand.</a:t>
            </a:r>
          </a:p>
          <a:p>
            <a:endParaRPr lang="en-AU" sz="2000" dirty="0"/>
          </a:p>
          <a:p>
            <a:r>
              <a:rPr lang="en-AU" sz="2000" b="1" dirty="0" smtClean="0"/>
              <a:t>What side effects would this cause?  Draw it.</a:t>
            </a:r>
          </a:p>
          <a:p>
            <a:endParaRPr lang="en-AU" sz="2000" b="1" dirty="0"/>
          </a:p>
          <a:p>
            <a:r>
              <a:rPr lang="en-AU" sz="2000" dirty="0" smtClean="0"/>
              <a:t>Borrow money from overseas.  When it’s converted into </a:t>
            </a:r>
            <a:r>
              <a:rPr lang="en-AU" sz="2000" dirty="0" err="1" smtClean="0"/>
              <a:t>Bs</a:t>
            </a:r>
            <a:r>
              <a:rPr lang="en-AU" sz="2000" dirty="0" smtClean="0"/>
              <a:t>, it increases the demand for </a:t>
            </a:r>
            <a:r>
              <a:rPr lang="en-AU" sz="2000" dirty="0" err="1" smtClean="0"/>
              <a:t>Bs</a:t>
            </a:r>
            <a:r>
              <a:rPr lang="en-AU" sz="2000" dirty="0" smtClean="0"/>
              <a:t>.</a:t>
            </a:r>
          </a:p>
          <a:p>
            <a:endParaRPr lang="en-AU" sz="2000" dirty="0"/>
          </a:p>
          <a:p>
            <a:r>
              <a:rPr lang="en-AU" sz="2000" b="1" dirty="0" smtClean="0"/>
              <a:t>What’s the downside of this?</a:t>
            </a:r>
          </a:p>
          <a:p>
            <a:endParaRPr lang="en-AU" sz="2000" b="1" dirty="0"/>
          </a:p>
          <a:p>
            <a:r>
              <a:rPr lang="en-AU" sz="2000" dirty="0" smtClean="0"/>
              <a:t>Limit imports (reduce AD or implement trade protection measures)</a:t>
            </a:r>
          </a:p>
          <a:p>
            <a:endParaRPr lang="en-AU" sz="2000" dirty="0"/>
          </a:p>
          <a:p>
            <a:r>
              <a:rPr lang="en-AU" sz="2000" b="1" dirty="0" smtClean="0"/>
              <a:t>Name three trade protection measures?</a:t>
            </a:r>
          </a:p>
          <a:p>
            <a:r>
              <a:rPr lang="en-AU" sz="2000" b="1" dirty="0" smtClean="0"/>
              <a:t>What are some arguments against implementing these?</a:t>
            </a:r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198249776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intervention in the forex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5000" y="976770"/>
            <a:ext cx="83874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Foreign exchange controls</a:t>
            </a:r>
          </a:p>
          <a:p>
            <a:endParaRPr lang="en-AU" sz="2000" dirty="0"/>
          </a:p>
          <a:p>
            <a:r>
              <a:rPr lang="en-AU" sz="2000" dirty="0" smtClean="0"/>
              <a:t>This restricts outflows of currency.</a:t>
            </a:r>
          </a:p>
          <a:p>
            <a:endParaRPr lang="en-AU" sz="2000" dirty="0"/>
          </a:p>
          <a:p>
            <a:r>
              <a:rPr lang="en-AU" sz="2000" dirty="0" smtClean="0"/>
              <a:t>e.g. In Argentina from 2011, individuals could only buy $10,000 of US currency at one time for travel.</a:t>
            </a:r>
          </a:p>
          <a:p>
            <a:endParaRPr lang="en-AU" sz="2000" dirty="0"/>
          </a:p>
          <a:p>
            <a:r>
              <a:rPr lang="en-AU" sz="2000" dirty="0"/>
              <a:t> </a:t>
            </a:r>
            <a:r>
              <a:rPr lang="en-AU" sz="2000" dirty="0" smtClean="0"/>
              <a:t>      Importers were also restricted in buying foreign currency.</a:t>
            </a:r>
            <a:endParaRPr lang="en-AU" sz="2000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345281038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intervention in the forex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5000" y="976770"/>
            <a:ext cx="8387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Government action to raise the value of their currency: </a:t>
            </a:r>
            <a:r>
              <a:rPr lang="en-AU" sz="2000" b="1" dirty="0" smtClean="0"/>
              <a:t>Revaluation</a:t>
            </a:r>
          </a:p>
          <a:p>
            <a:endParaRPr lang="en-AU" sz="2000" b="1" dirty="0"/>
          </a:p>
          <a:p>
            <a:r>
              <a:rPr lang="en-AU" sz="2000" dirty="0" smtClean="0"/>
              <a:t>Government action to decrease the value of their currency: </a:t>
            </a:r>
            <a:r>
              <a:rPr lang="en-AU" sz="2000" b="1" dirty="0" smtClean="0"/>
              <a:t>Devaluation</a:t>
            </a:r>
          </a:p>
          <a:p>
            <a:endParaRPr lang="en-AU" sz="2000" b="1" dirty="0"/>
          </a:p>
          <a:p>
            <a:r>
              <a:rPr lang="en-AU" sz="2000" dirty="0" smtClean="0"/>
              <a:t>Occurs when governments find it overly difficult to fix at the desired rate.</a:t>
            </a:r>
            <a:endParaRPr lang="en-AU" sz="2000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87435496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intervention in the forex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564" y="971600"/>
            <a:ext cx="838748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Managed exchange rate (managed float)</a:t>
            </a:r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 smtClean="0"/>
          </a:p>
          <a:p>
            <a:r>
              <a:rPr lang="en-AU" sz="2000" dirty="0" smtClean="0"/>
              <a:t>Largely free-floating, but central banks will intervene to preven</a:t>
            </a:r>
            <a:r>
              <a:rPr lang="en-AU" sz="2000" dirty="0" smtClean="0"/>
              <a:t>t large fluctuations and keep it near its long-term equilibrium.</a:t>
            </a:r>
          </a:p>
          <a:p>
            <a:endParaRPr lang="en-AU" sz="2000" dirty="0"/>
          </a:p>
          <a:p>
            <a:r>
              <a:rPr lang="en-AU" sz="2000" dirty="0" smtClean="0"/>
              <a:t>	This lessens the disruption to trade and investment confidence.</a:t>
            </a:r>
            <a:endParaRPr lang="en-AU" sz="2000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23528" y="2852936"/>
            <a:ext cx="8424936" cy="0"/>
          </a:xfrm>
          <a:prstGeom prst="line">
            <a:avLst/>
          </a:prstGeom>
          <a:noFill/>
          <a:ln w="349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</p:cxnSp>
      <p:sp>
        <p:nvSpPr>
          <p:cNvPr id="6" name="TextBox 5"/>
          <p:cNvSpPr txBox="1"/>
          <p:nvPr/>
        </p:nvSpPr>
        <p:spPr>
          <a:xfrm>
            <a:off x="179512" y="200231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Freely floating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1745433" y="217058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Managed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8278960" y="227135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Fixed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35496" y="307785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Free market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10908" y="3057224"/>
            <a:ext cx="1479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Government intervention</a:t>
            </a:r>
            <a:endParaRPr lang="en-A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267744" y="2640687"/>
            <a:ext cx="0" cy="204287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</p:cxnSp>
      <p:cxnSp>
        <p:nvCxnSpPr>
          <p:cNvPr id="15" name="Straight Connector 14"/>
          <p:cNvCxnSpPr/>
          <p:nvPr/>
        </p:nvCxnSpPr>
        <p:spPr bwMode="auto">
          <a:xfrm>
            <a:off x="323528" y="2652411"/>
            <a:ext cx="0" cy="204287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</p:cxnSp>
      <p:cxnSp>
        <p:nvCxnSpPr>
          <p:cNvPr id="16" name="Straight Connector 15"/>
          <p:cNvCxnSpPr/>
          <p:nvPr/>
        </p:nvCxnSpPr>
        <p:spPr bwMode="auto">
          <a:xfrm>
            <a:off x="8736126" y="2640686"/>
            <a:ext cx="0" cy="204287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sx="1000" sy="1000" algn="ctr" rotWithShape="0">
              <a:srgbClr val="4D4D4D"/>
            </a:outerShdw>
          </a:effectLst>
        </p:spPr>
      </p:cxnSp>
    </p:spTree>
    <p:extLst>
      <p:ext uri="{BB962C8B-B14F-4D97-AF65-F5344CB8AC3E}">
        <p14:creationId xmlns:p14="http://schemas.microsoft.com/office/powerpoint/2010/main" val="50445435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1714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Government intervention in the forex market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5000" y="976770"/>
            <a:ext cx="83874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The measure used to ‘manage’ a currency are the same for fixing.</a:t>
            </a:r>
          </a:p>
          <a:p>
            <a:endParaRPr lang="en-AU" sz="2000" dirty="0"/>
          </a:p>
          <a:p>
            <a:r>
              <a:rPr lang="en-AU" sz="2000" dirty="0" smtClean="0"/>
              <a:t>There is a hierarchy: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1. Buying and selling foreign reserves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2. Interest rate manipulations</a:t>
            </a:r>
          </a:p>
          <a:p>
            <a:r>
              <a:rPr lang="en-AU" sz="2000" dirty="0"/>
              <a:t>	</a:t>
            </a:r>
            <a:r>
              <a:rPr lang="en-AU" sz="2000" dirty="0" smtClean="0"/>
              <a:t>3. Borrowing money from abroad</a:t>
            </a:r>
            <a:endParaRPr lang="en-AU" sz="2000" dirty="0" smtClean="0"/>
          </a:p>
          <a:p>
            <a:r>
              <a:rPr lang="en-AU" sz="2000" dirty="0"/>
              <a:t>	4</a:t>
            </a:r>
            <a:r>
              <a:rPr lang="en-AU" sz="2000" dirty="0" smtClean="0"/>
              <a:t>. Contractionary policy and trade protection</a:t>
            </a:r>
          </a:p>
          <a:p>
            <a:r>
              <a:rPr lang="en-AU" sz="2000" dirty="0"/>
              <a:t>	</a:t>
            </a:r>
            <a:r>
              <a:rPr lang="en-AU" sz="2000" dirty="0"/>
              <a:t>5</a:t>
            </a:r>
            <a:r>
              <a:rPr lang="en-AU" sz="2000" dirty="0" smtClean="0"/>
              <a:t>. Exchange restrictions</a:t>
            </a:r>
          </a:p>
          <a:p>
            <a:endParaRPr lang="en-AU" sz="2000" dirty="0"/>
          </a:p>
          <a:p>
            <a:r>
              <a:rPr lang="en-AU" sz="2000" dirty="0" smtClean="0"/>
              <a:t>As there is less need for intervention, 3 and 4 are seldom used.</a:t>
            </a:r>
          </a:p>
          <a:p>
            <a:endParaRPr lang="en-AU" sz="2000" dirty="0"/>
          </a:p>
          <a:p>
            <a:endParaRPr lang="en-AU" sz="2000" b="1" dirty="0" smtClean="0"/>
          </a:p>
          <a:p>
            <a:endParaRPr lang="en-AU" sz="2000" b="1" dirty="0"/>
          </a:p>
          <a:p>
            <a:endParaRPr lang="en-AU" sz="2000" b="1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  <a:p>
            <a:endParaRPr lang="en-AU" sz="2000" dirty="0"/>
          </a:p>
          <a:p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69942786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29060</TotalTime>
  <Words>467</Words>
  <Application>Microsoft Office PowerPoint</Application>
  <PresentationFormat>On-screen Show (4:3)</PresentationFormat>
  <Paragraphs>187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Neo Sans</vt:lpstr>
      <vt:lpstr>m62-black-currency</vt:lpstr>
      <vt:lpstr>3_2</vt:lpstr>
      <vt:lpstr>2_2</vt:lpstr>
      <vt:lpstr>1_It’s not the design of your template</vt:lpstr>
      <vt:lpstr>3.2 Exchange Rates</vt:lpstr>
      <vt:lpstr>Government intervention in the forex market</vt:lpstr>
      <vt:lpstr>Government intervention in the forex market</vt:lpstr>
      <vt:lpstr>Government intervention in the forex market</vt:lpstr>
      <vt:lpstr>Government intervention in the forex market</vt:lpstr>
      <vt:lpstr>Government intervention in the forex market</vt:lpstr>
      <vt:lpstr>Government intervention in the forex market</vt:lpstr>
      <vt:lpstr>Government intervention in the forex market</vt:lpstr>
      <vt:lpstr>Government intervention in the forex market</vt:lpstr>
      <vt:lpstr>Government intervention in the forex market</vt:lpstr>
      <vt:lpstr>PowerPoint Presentation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318</cp:revision>
  <dcterms:created xsi:type="dcterms:W3CDTF">2015-03-15T05:05:01Z</dcterms:created>
  <dcterms:modified xsi:type="dcterms:W3CDTF">2015-11-11T00:18:46Z</dcterms:modified>
</cp:coreProperties>
</file>