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21"/>
  </p:notesMasterIdLst>
  <p:handoutMasterIdLst>
    <p:handoutMasterId r:id="rId22"/>
  </p:handoutMasterIdLst>
  <p:sldIdLst>
    <p:sldId id="259" r:id="rId5"/>
    <p:sldId id="553" r:id="rId6"/>
    <p:sldId id="607" r:id="rId7"/>
    <p:sldId id="609" r:id="rId8"/>
    <p:sldId id="611" r:id="rId9"/>
    <p:sldId id="613" r:id="rId10"/>
    <p:sldId id="614" r:id="rId11"/>
    <p:sldId id="615" r:id="rId12"/>
    <p:sldId id="612" r:id="rId13"/>
    <p:sldId id="616" r:id="rId14"/>
    <p:sldId id="617" r:id="rId15"/>
    <p:sldId id="610" r:id="rId16"/>
    <p:sldId id="618" r:id="rId17"/>
    <p:sldId id="619" r:id="rId18"/>
    <p:sldId id="620" r:id="rId19"/>
    <p:sldId id="622" r:id="rId20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AUM" initials="RB" lastIdx="1" clrIdx="0">
    <p:extLst>
      <p:ext uri="{19B8F6BF-5375-455C-9EA6-DF929625EA0E}">
        <p15:presenceInfo xmlns:p15="http://schemas.microsoft.com/office/powerpoint/2012/main" userId="S-1-5-21-4175334262-1293257954-3937267357-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405" autoAdjust="0"/>
  </p:normalViewPr>
  <p:slideViewPr>
    <p:cSldViewPr>
      <p:cViewPr varScale="1">
        <p:scale>
          <a:sx n="86" d="100"/>
          <a:sy n="86" d="100"/>
        </p:scale>
        <p:origin x="117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A6B8E-B03B-43EF-AF76-2EB0EB5C4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4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70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" y="98072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3.3 Balance of Payments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1600" y="299695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24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4628"/>
            <a:ext cx="4608512" cy="4547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65218" grpId="0"/>
      <p:bldP spid="26521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Financial Account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Foreign Direct Investment (FDI)</a:t>
            </a:r>
          </a:p>
          <a:p>
            <a:r>
              <a:rPr lang="en-AU" dirty="0"/>
              <a:t>	</a:t>
            </a:r>
            <a:r>
              <a:rPr lang="en-AU" dirty="0" smtClean="0"/>
              <a:t>An Australian firm buys factories </a:t>
            </a:r>
          </a:p>
          <a:p>
            <a:r>
              <a:rPr lang="en-AU" dirty="0"/>
              <a:t> </a:t>
            </a:r>
            <a:r>
              <a:rPr lang="en-AU" dirty="0" smtClean="0"/>
              <a:t>   in Asia to make their product</a:t>
            </a:r>
            <a:endParaRPr lang="en-AU" dirty="0"/>
          </a:p>
          <a:p>
            <a:endParaRPr lang="en-AU" b="1" dirty="0" smtClean="0"/>
          </a:p>
          <a:p>
            <a:r>
              <a:rPr lang="en-AU" b="1" dirty="0" smtClean="0"/>
              <a:t>Portfolio investment</a:t>
            </a:r>
          </a:p>
          <a:p>
            <a:r>
              <a:rPr lang="en-AU" b="1" dirty="0"/>
              <a:t>	</a:t>
            </a:r>
            <a:r>
              <a:rPr lang="en-AU" dirty="0" smtClean="0"/>
              <a:t>Foreigners buying shares</a:t>
            </a:r>
          </a:p>
          <a:p>
            <a:r>
              <a:rPr lang="en-AU" dirty="0"/>
              <a:t> </a:t>
            </a:r>
            <a:r>
              <a:rPr lang="en-AU" dirty="0" smtClean="0"/>
              <a:t>   in Australian companies</a:t>
            </a:r>
          </a:p>
          <a:p>
            <a:r>
              <a:rPr lang="en-AU" dirty="0"/>
              <a:t>	</a:t>
            </a:r>
            <a:r>
              <a:rPr lang="en-AU" dirty="0" smtClean="0"/>
              <a:t>Real estate, government bonds</a:t>
            </a:r>
          </a:p>
          <a:p>
            <a:endParaRPr lang="en-AU" dirty="0"/>
          </a:p>
          <a:p>
            <a:r>
              <a:rPr lang="en-AU" b="1" dirty="0" smtClean="0"/>
              <a:t>Reserve assets</a:t>
            </a:r>
          </a:p>
          <a:p>
            <a:r>
              <a:rPr lang="en-AU" b="1" dirty="0"/>
              <a:t>	</a:t>
            </a:r>
            <a:r>
              <a:rPr lang="en-AU" dirty="0" smtClean="0"/>
              <a:t>Reserves of foreign currency</a:t>
            </a:r>
          </a:p>
          <a:p>
            <a:r>
              <a:rPr lang="en-AU" b="1" dirty="0"/>
              <a:t>	</a:t>
            </a:r>
            <a:r>
              <a:rPr lang="en-AU" dirty="0" smtClean="0"/>
              <a:t>If RBA sells Pounds for $AUD – credit (+)</a:t>
            </a:r>
          </a:p>
          <a:p>
            <a:r>
              <a:rPr lang="en-AU" b="1" dirty="0"/>
              <a:t>	</a:t>
            </a:r>
            <a:r>
              <a:rPr lang="en-AU" dirty="0" smtClean="0"/>
              <a:t>If RBA sells $AUD for Pounds – debit (-)</a:t>
            </a:r>
            <a:endParaRPr lang="en-AU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17" y="1124744"/>
            <a:ext cx="2959233" cy="1080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57" y="2357535"/>
            <a:ext cx="2264708" cy="13429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6587" y="3853107"/>
            <a:ext cx="2232248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Owning more than 10% of a firm counts as FDI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30" y="5659361"/>
            <a:ext cx="2051720" cy="7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78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Errors and omissions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Millions of daily transactions between one country and the rest of the world</a:t>
            </a:r>
          </a:p>
          <a:p>
            <a:pPr marL="0" indent="0"/>
            <a:r>
              <a:rPr lang="en-AU" dirty="0"/>
              <a:t>	</a:t>
            </a:r>
            <a:r>
              <a:rPr lang="en-AU" dirty="0" smtClean="0"/>
              <a:t>Accounting time lags</a:t>
            </a:r>
          </a:p>
          <a:p>
            <a:pPr marL="0" indent="0"/>
            <a:r>
              <a:rPr lang="en-AU" dirty="0"/>
              <a:t>	</a:t>
            </a:r>
            <a:r>
              <a:rPr lang="en-AU" dirty="0" smtClean="0"/>
              <a:t>Undeclared income</a:t>
            </a:r>
          </a:p>
          <a:p>
            <a:pPr marL="0" indent="0"/>
            <a:r>
              <a:rPr lang="en-AU" dirty="0" smtClean="0"/>
              <a:t>	Illegal trade</a:t>
            </a:r>
          </a:p>
          <a:p>
            <a:pPr marL="0" indent="0"/>
            <a:r>
              <a:rPr lang="en-AU" dirty="0"/>
              <a:t>	</a:t>
            </a:r>
            <a:r>
              <a:rPr lang="en-AU" dirty="0" smtClean="0"/>
              <a:t>Statistical errors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To ensure balance, a number is added to balance the figures.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3908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Balance</a:t>
            </a:r>
            <a:r>
              <a:rPr lang="en-AU" dirty="0" smtClean="0"/>
              <a:t> of payments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dirty="0" smtClean="0"/>
              <a:t>Current 	  Capital	 Financial      Errors and</a:t>
            </a:r>
          </a:p>
          <a:p>
            <a:r>
              <a:rPr lang="en-AU" dirty="0" smtClean="0"/>
              <a:t>Account     +    Account   +   Account   +  Omissions  =    0</a:t>
            </a:r>
          </a:p>
          <a:p>
            <a:endParaRPr lang="en-AU" dirty="0"/>
          </a:p>
          <a:p>
            <a:r>
              <a:rPr lang="en-AU" dirty="0" smtClean="0"/>
              <a:t>Current 	  Capital          Financial       Errors and</a:t>
            </a:r>
          </a:p>
          <a:p>
            <a:r>
              <a:rPr lang="en-AU" dirty="0" smtClean="0"/>
              <a:t>Account     =   Account    +   Account   +   Omissions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7528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Practice – balance of payments – Australia--Spain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075613" cy="452596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AU" sz="2000" dirty="0" smtClean="0"/>
              <a:t>An Andalusian farmer sells $2,500 of green olives to Viva Fine Foods at Burnside Village. </a:t>
            </a:r>
          </a:p>
          <a:p>
            <a:pPr marL="457200" indent="-457200">
              <a:buAutoNum type="arabicPeriod"/>
            </a:pPr>
            <a:r>
              <a:rPr lang="en-AU" sz="2000" dirty="0" smtClean="0"/>
              <a:t>Mr Baum rents a room in a ‘pension’ in Granada for a month for $2,000.</a:t>
            </a:r>
          </a:p>
          <a:p>
            <a:pPr marL="457200" indent="-457200">
              <a:buAutoNum type="arabicPeriod"/>
            </a:pPr>
            <a:r>
              <a:rPr lang="en-AU" sz="2000" dirty="0" smtClean="0"/>
              <a:t>Rafael Nadal retires from tennis and puts $6,000 into starting a tennis academy in Adelaide.</a:t>
            </a:r>
          </a:p>
          <a:p>
            <a:pPr marL="457200" indent="-457200">
              <a:buAutoNum type="arabicPeriod"/>
            </a:pPr>
            <a:r>
              <a:rPr lang="en-AU" sz="2000" dirty="0" smtClean="0"/>
              <a:t>Mr Baum’s brother-in-law spends a semester studying in Valencia, receiving $3,000 in </a:t>
            </a:r>
            <a:r>
              <a:rPr lang="en-AU" sz="2000" dirty="0" err="1" smtClean="0"/>
              <a:t>Austudy</a:t>
            </a:r>
            <a:r>
              <a:rPr lang="en-AU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AU" sz="2000" dirty="0" smtClean="0"/>
              <a:t>Juan from Barcelona buys shares in Telstra for $3,500</a:t>
            </a:r>
          </a:p>
          <a:p>
            <a:pPr marL="457200" indent="-457200">
              <a:buAutoNum type="arabicPeriod"/>
            </a:pPr>
            <a:r>
              <a:rPr lang="en-AU" sz="2000" dirty="0" smtClean="0"/>
              <a:t>Wendy from Adelaide puts $6,500 into a bank account in Majorca.</a:t>
            </a:r>
          </a:p>
          <a:p>
            <a:pPr marL="457200" indent="-457200">
              <a:buAutoNum type="arabicPeriod"/>
            </a:pPr>
            <a:r>
              <a:rPr lang="en-AU" sz="2000" dirty="0" smtClean="0"/>
              <a:t>Nadal repatriates $500 in profits from his new venture back to Spain.</a:t>
            </a:r>
          </a:p>
          <a:p>
            <a:pPr marL="457200" indent="-457200">
              <a:buAutoNum type="arabicPeriod"/>
            </a:pPr>
            <a:r>
              <a:rPr lang="en-AU" sz="2000" dirty="0" smtClean="0"/>
              <a:t>A Perth pig farmer sells $5,000 worth of suckling pig to a restaurant in Segovia.</a:t>
            </a:r>
          </a:p>
        </p:txBody>
      </p:sp>
    </p:spTree>
    <p:extLst>
      <p:ext uri="{BB962C8B-B14F-4D97-AF65-F5344CB8AC3E}">
        <p14:creationId xmlns:p14="http://schemas.microsoft.com/office/powerpoint/2010/main" val="2999811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 smtClean="0"/>
              <a:t>Interdependence between current and financial accounts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Current account deficit (CAD)</a:t>
            </a:r>
          </a:p>
          <a:p>
            <a:r>
              <a:rPr lang="en-AU" b="1" dirty="0"/>
              <a:t>	</a:t>
            </a:r>
            <a:r>
              <a:rPr lang="en-AU" dirty="0" smtClean="0"/>
              <a:t>Exports &lt; Imports</a:t>
            </a:r>
          </a:p>
          <a:p>
            <a:r>
              <a:rPr lang="en-AU" b="1" dirty="0"/>
              <a:t>	</a:t>
            </a:r>
            <a:r>
              <a:rPr lang="en-AU" dirty="0" smtClean="0"/>
              <a:t>How does the country pay for all the imports?</a:t>
            </a:r>
          </a:p>
          <a:p>
            <a:r>
              <a:rPr lang="en-AU" b="1" dirty="0"/>
              <a:t>	</a:t>
            </a:r>
            <a:r>
              <a:rPr lang="en-AU" b="1" dirty="0" smtClean="0"/>
              <a:t>		Financial account surplus</a:t>
            </a:r>
          </a:p>
          <a:p>
            <a:endParaRPr lang="en-AU" b="1" dirty="0"/>
          </a:p>
          <a:p>
            <a:endParaRPr lang="en-AU" b="1" dirty="0" smtClean="0"/>
          </a:p>
          <a:p>
            <a:r>
              <a:rPr lang="en-AU" b="1" dirty="0" smtClean="0"/>
              <a:t>Current account surplus</a:t>
            </a:r>
          </a:p>
          <a:p>
            <a:r>
              <a:rPr lang="en-AU" b="1" dirty="0"/>
              <a:t>	</a:t>
            </a:r>
            <a:r>
              <a:rPr lang="en-AU" dirty="0" smtClean="0"/>
              <a:t>Exports &gt; Imports</a:t>
            </a:r>
          </a:p>
          <a:p>
            <a:r>
              <a:rPr lang="en-AU" b="1" dirty="0"/>
              <a:t>	</a:t>
            </a:r>
            <a:r>
              <a:rPr lang="en-AU" dirty="0" smtClean="0"/>
              <a:t>What happens with all the export income?</a:t>
            </a:r>
          </a:p>
          <a:p>
            <a:r>
              <a:rPr lang="en-AU" b="1" dirty="0"/>
              <a:t>	</a:t>
            </a:r>
            <a:r>
              <a:rPr lang="en-AU" b="1" dirty="0" smtClean="0"/>
              <a:t>		Financial account deficit</a:t>
            </a:r>
          </a:p>
          <a:p>
            <a:endParaRPr lang="en-AU" b="1" dirty="0" smtClean="0"/>
          </a:p>
          <a:p>
            <a:endParaRPr lang="en-AU" b="1" dirty="0"/>
          </a:p>
          <a:p>
            <a:endParaRPr lang="en-A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96952" y="2920543"/>
            <a:ext cx="446449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Australia, with persistent CADs, receives a lot of portfolio and direct investment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781505" y="5661248"/>
            <a:ext cx="4464496" cy="923330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China uses its current account surpluses to invest heavily in overseas firms and property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2321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Current Account and the exchange rate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Current account deficit (CAD)</a:t>
            </a:r>
          </a:p>
          <a:p>
            <a:r>
              <a:rPr lang="en-AU" dirty="0"/>
              <a:t>	</a:t>
            </a:r>
            <a:r>
              <a:rPr lang="en-AU" dirty="0" smtClean="0"/>
              <a:t>More money flowing out than flowing in.</a:t>
            </a:r>
          </a:p>
          <a:p>
            <a:r>
              <a:rPr lang="en-AU" dirty="0"/>
              <a:t>	</a:t>
            </a:r>
            <a:r>
              <a:rPr lang="en-AU" dirty="0" smtClean="0"/>
              <a:t>	</a:t>
            </a:r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115616" y="2636912"/>
            <a:ext cx="17756" cy="37286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103473" y="6359619"/>
            <a:ext cx="4854361" cy="59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43096" y="6401748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23546" y="6343295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414058" y="3172256"/>
            <a:ext cx="3102335" cy="29235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57517" y="3110020"/>
            <a:ext cx="3280332" cy="29857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0859" y="2737916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840538" y="5871802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926" y="2009848"/>
            <a:ext cx="9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of rupees in US$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996113" y="2000446"/>
            <a:ext cx="357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Market for rupees</a:t>
            </a:r>
            <a:endParaRPr lang="en-A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8526" y="4328740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</a:t>
            </a:r>
            <a:endParaRPr lang="en-AU" baseline="-250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076232" y="4540198"/>
            <a:ext cx="0" cy="1819421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2965225" y="6427767"/>
            <a:ext cx="39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719616" y="4629119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76350" y="6420657"/>
            <a:ext cx="39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5648" y="3225733"/>
            <a:ext cx="3102335" cy="292354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34697" y="2853629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1115615" y="4865270"/>
            <a:ext cx="2243808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382302" y="4813786"/>
            <a:ext cx="0" cy="1529509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133372" y="4540198"/>
            <a:ext cx="1951738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6300192" y="2204864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Increase in imports</a:t>
            </a:r>
          </a:p>
          <a:p>
            <a:r>
              <a:rPr lang="en-AU" dirty="0" smtClean="0"/>
              <a:t>(ceteris paribus)</a:t>
            </a:r>
          </a:p>
          <a:p>
            <a:r>
              <a:rPr lang="en-AU" b="1" dirty="0" smtClean="0">
                <a:solidFill>
                  <a:srgbClr val="FF0000"/>
                </a:solidFill>
              </a:rPr>
              <a:t>Depreciation</a:t>
            </a:r>
          </a:p>
          <a:p>
            <a:endParaRPr lang="en-AU" b="1" dirty="0">
              <a:solidFill>
                <a:srgbClr val="FF0000"/>
              </a:solidFill>
            </a:endParaRPr>
          </a:p>
          <a:p>
            <a:r>
              <a:rPr lang="en-AU" dirty="0" smtClean="0"/>
              <a:t>Decrease in exports</a:t>
            </a:r>
          </a:p>
          <a:p>
            <a:r>
              <a:rPr lang="en-AU" dirty="0" smtClean="0"/>
              <a:t>(ceteris paribus)</a:t>
            </a:r>
          </a:p>
          <a:p>
            <a:r>
              <a:rPr lang="en-AU" b="1" dirty="0" smtClean="0">
                <a:solidFill>
                  <a:srgbClr val="FF0000"/>
                </a:solidFill>
              </a:rPr>
              <a:t>Depreciation</a:t>
            </a:r>
            <a:endParaRPr lang="en-AU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303052" y="3644568"/>
            <a:ext cx="2654334" cy="242331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97704" y="5937901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</a:t>
            </a:r>
            <a:r>
              <a:rPr lang="en-AU" baseline="-25000" dirty="0"/>
              <a:t>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1204219" y="4856227"/>
            <a:ext cx="1426000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2671637" y="4856227"/>
            <a:ext cx="0" cy="1413247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29" name="TextBox 28"/>
          <p:cNvSpPr txBox="1"/>
          <p:nvPr/>
        </p:nvSpPr>
        <p:spPr>
          <a:xfrm>
            <a:off x="2472117" y="6362575"/>
            <a:ext cx="39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0243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Current Account and the exchange rate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Current account surplus (CAD)</a:t>
            </a:r>
          </a:p>
          <a:p>
            <a:r>
              <a:rPr lang="en-AU" dirty="0"/>
              <a:t>	</a:t>
            </a:r>
            <a:r>
              <a:rPr lang="en-AU" dirty="0" smtClean="0"/>
              <a:t>More money flowing out than flowing in.</a:t>
            </a:r>
          </a:p>
          <a:p>
            <a:r>
              <a:rPr lang="en-AU" dirty="0"/>
              <a:t>	</a:t>
            </a:r>
            <a:r>
              <a:rPr lang="en-AU" dirty="0" smtClean="0"/>
              <a:t>	</a:t>
            </a:r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115616" y="2636912"/>
            <a:ext cx="17756" cy="37286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103473" y="6359619"/>
            <a:ext cx="4854361" cy="59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43096" y="6401748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23546" y="6343295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414058" y="3172256"/>
            <a:ext cx="3102335" cy="29235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57517" y="3110020"/>
            <a:ext cx="3280332" cy="29857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0859" y="2737916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840538" y="5871802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926" y="2009848"/>
            <a:ext cx="9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of rupees in US$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996113" y="2000446"/>
            <a:ext cx="357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Market for rupees</a:t>
            </a:r>
            <a:endParaRPr lang="en-A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8526" y="4328740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</a:t>
            </a:r>
            <a:endParaRPr lang="en-AU" baseline="-250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076232" y="4540198"/>
            <a:ext cx="0" cy="1819421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2965225" y="6427767"/>
            <a:ext cx="39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781914" y="3973234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97580" y="6402770"/>
            <a:ext cx="39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233124" y="2998578"/>
            <a:ext cx="2688994" cy="247327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27195" y="2631244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1103093" y="4208726"/>
            <a:ext cx="1527126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2630219" y="4196059"/>
            <a:ext cx="0" cy="2113946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133372" y="4540198"/>
            <a:ext cx="1951738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6300192" y="2204864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Decrease in imports</a:t>
            </a:r>
          </a:p>
          <a:p>
            <a:r>
              <a:rPr lang="en-AU" dirty="0" smtClean="0"/>
              <a:t>(ceteris paribus)</a:t>
            </a:r>
          </a:p>
          <a:p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Appreciation</a:t>
            </a:r>
          </a:p>
          <a:p>
            <a:endParaRPr lang="en-AU" b="1" dirty="0">
              <a:solidFill>
                <a:srgbClr val="FF0000"/>
              </a:solidFill>
            </a:endParaRPr>
          </a:p>
          <a:p>
            <a:r>
              <a:rPr lang="en-AU" dirty="0" smtClean="0"/>
              <a:t>Increase in exports</a:t>
            </a:r>
          </a:p>
          <a:p>
            <a:r>
              <a:rPr lang="en-AU" dirty="0" smtClean="0"/>
              <a:t>(ceteris paribus)</a:t>
            </a:r>
          </a:p>
          <a:p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Appreciation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092612" y="3003348"/>
            <a:ext cx="2654334" cy="242331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17865" y="5402840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</a:t>
            </a:r>
            <a:r>
              <a:rPr lang="en-AU" baseline="-25000" dirty="0"/>
              <a:t>1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flipH="1" flipV="1">
            <a:off x="3435329" y="4235218"/>
            <a:ext cx="11141" cy="2124401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29" name="TextBox 28"/>
          <p:cNvSpPr txBox="1"/>
          <p:nvPr/>
        </p:nvSpPr>
        <p:spPr>
          <a:xfrm>
            <a:off x="3276350" y="6409233"/>
            <a:ext cx="39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/>
              <a:t>2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 flipH="1">
            <a:off x="1549106" y="4196059"/>
            <a:ext cx="1926764" cy="12667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</p:spTree>
    <p:extLst>
      <p:ext uri="{BB962C8B-B14F-4D97-AF65-F5344CB8AC3E}">
        <p14:creationId xmlns:p14="http://schemas.microsoft.com/office/powerpoint/2010/main" val="3387378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6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Balance of Payments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971600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What are the balance of payments accounts?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What are the components of these accounts?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What does this have to do with the exchange rate?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HL content will be tackled later</a:t>
            </a:r>
            <a:endParaRPr lang="en-AU" sz="2400" dirty="0"/>
          </a:p>
          <a:p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4731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Balance of payments accounts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The IB version…</a:t>
            </a:r>
          </a:p>
          <a:p>
            <a:endParaRPr lang="en-AU" b="1" dirty="0"/>
          </a:p>
          <a:p>
            <a:r>
              <a:rPr lang="en-AU" b="1" dirty="0" smtClean="0"/>
              <a:t>Current Account</a:t>
            </a:r>
          </a:p>
          <a:p>
            <a:endParaRPr lang="en-AU" b="1" dirty="0"/>
          </a:p>
          <a:p>
            <a:endParaRPr lang="en-AU" b="1" dirty="0" smtClean="0"/>
          </a:p>
          <a:p>
            <a:r>
              <a:rPr lang="en-AU" b="1" dirty="0" smtClean="0"/>
              <a:t>Capital Account</a:t>
            </a:r>
          </a:p>
          <a:p>
            <a:endParaRPr lang="en-AU" b="1" dirty="0"/>
          </a:p>
          <a:p>
            <a:endParaRPr lang="en-AU" b="1" dirty="0"/>
          </a:p>
          <a:p>
            <a:r>
              <a:rPr lang="en-AU" b="1" dirty="0" smtClean="0"/>
              <a:t>Financial Account</a:t>
            </a:r>
            <a:endParaRPr lang="en-A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98884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Balance of trade in goods</a:t>
            </a:r>
          </a:p>
          <a:p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Balance of trade in services</a:t>
            </a:r>
          </a:p>
          <a:p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Income</a:t>
            </a:r>
          </a:p>
          <a:p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transfers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335699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B050"/>
                </a:solidFill>
              </a:rPr>
              <a:t>Capital Transfers</a:t>
            </a:r>
          </a:p>
          <a:p>
            <a:r>
              <a:rPr lang="en-AU" dirty="0" smtClean="0">
                <a:solidFill>
                  <a:srgbClr val="00B050"/>
                </a:solidFill>
              </a:rPr>
              <a:t>Transactions in non-produced, non-financial assets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58336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Direct investment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Portfolio investment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Reserve assets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28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Account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Balance of trade in goods </a:t>
            </a:r>
            <a:endParaRPr lang="en-AU" dirty="0" smtClean="0"/>
          </a:p>
          <a:p>
            <a:endParaRPr lang="en-AU" b="1" dirty="0"/>
          </a:p>
          <a:p>
            <a:r>
              <a:rPr lang="en-AU" dirty="0" smtClean="0"/>
              <a:t>Imports</a:t>
            </a:r>
          </a:p>
          <a:p>
            <a:r>
              <a:rPr lang="en-AU" dirty="0"/>
              <a:t>	</a:t>
            </a:r>
            <a:r>
              <a:rPr lang="en-AU" dirty="0" smtClean="0"/>
              <a:t>debit (-) in the current account</a:t>
            </a:r>
          </a:p>
          <a:p>
            <a:endParaRPr lang="en-AU" dirty="0"/>
          </a:p>
          <a:p>
            <a:r>
              <a:rPr lang="en-AU" dirty="0" smtClean="0"/>
              <a:t>Exports </a:t>
            </a:r>
          </a:p>
          <a:p>
            <a:r>
              <a:rPr lang="en-AU" dirty="0"/>
              <a:t>	</a:t>
            </a:r>
            <a:r>
              <a:rPr lang="en-AU" dirty="0" smtClean="0"/>
              <a:t>credit (+) in the current account</a:t>
            </a:r>
          </a:p>
          <a:p>
            <a:endParaRPr lang="en-AU" b="1" dirty="0" smtClean="0"/>
          </a:p>
          <a:p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754059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72" y="4237930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63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Account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Balance of trade in services </a:t>
            </a:r>
            <a:endParaRPr lang="en-AU" dirty="0" smtClean="0"/>
          </a:p>
          <a:p>
            <a:endParaRPr lang="en-AU" b="1" dirty="0"/>
          </a:p>
          <a:p>
            <a:r>
              <a:rPr lang="en-AU" dirty="0" smtClean="0"/>
              <a:t>Imports</a:t>
            </a:r>
          </a:p>
          <a:p>
            <a:r>
              <a:rPr lang="en-AU" dirty="0"/>
              <a:t>	</a:t>
            </a:r>
            <a:r>
              <a:rPr lang="en-AU" dirty="0" smtClean="0"/>
              <a:t>debit (-) in the current account</a:t>
            </a:r>
          </a:p>
          <a:p>
            <a:endParaRPr lang="en-AU" sz="600" dirty="0"/>
          </a:p>
          <a:p>
            <a:r>
              <a:rPr lang="en-AU" dirty="0" smtClean="0"/>
              <a:t>Exports </a:t>
            </a:r>
          </a:p>
          <a:p>
            <a:r>
              <a:rPr lang="en-AU" dirty="0"/>
              <a:t>	</a:t>
            </a:r>
            <a:r>
              <a:rPr lang="en-AU" dirty="0" smtClean="0"/>
              <a:t>credit (+) in the current account</a:t>
            </a:r>
          </a:p>
          <a:p>
            <a:endParaRPr lang="en-AU" b="1" dirty="0" smtClean="0"/>
          </a:p>
          <a:p>
            <a:endParaRPr lang="en-AU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67" b="7676"/>
          <a:stretch/>
        </p:blipFill>
        <p:spPr>
          <a:xfrm>
            <a:off x="6300192" y="1399495"/>
            <a:ext cx="2088232" cy="2861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89040"/>
            <a:ext cx="3600400" cy="271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43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Account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075613" cy="4525962"/>
          </a:xfrm>
        </p:spPr>
        <p:txBody>
          <a:bodyPr/>
          <a:lstStyle/>
          <a:p>
            <a:r>
              <a:rPr lang="en-AU" b="1" dirty="0" smtClean="0"/>
              <a:t>Income </a:t>
            </a:r>
            <a:endParaRPr lang="en-AU" b="1" dirty="0"/>
          </a:p>
          <a:p>
            <a:pPr marL="0" indent="0"/>
            <a:r>
              <a:rPr lang="en-AU" dirty="0" smtClean="0"/>
              <a:t>A firm in Australia makes profit and </a:t>
            </a:r>
            <a:r>
              <a:rPr lang="en-AU" i="1" dirty="0" smtClean="0"/>
              <a:t>repatriates </a:t>
            </a:r>
            <a:r>
              <a:rPr lang="en-AU" dirty="0" smtClean="0"/>
              <a:t>it to the home country</a:t>
            </a:r>
          </a:p>
          <a:p>
            <a:r>
              <a:rPr lang="en-AU" dirty="0" smtClean="0"/>
              <a:t>	debit (-) in the current account</a:t>
            </a:r>
          </a:p>
          <a:p>
            <a:endParaRPr lang="en-AU" sz="600" dirty="0" smtClean="0"/>
          </a:p>
          <a:p>
            <a:endParaRPr lang="en-AU" dirty="0" smtClean="0"/>
          </a:p>
          <a:p>
            <a:r>
              <a:rPr lang="en-AU" dirty="0" smtClean="0"/>
              <a:t>An Australian owns foreign shares and</a:t>
            </a:r>
          </a:p>
          <a:p>
            <a:r>
              <a:rPr lang="en-AU" dirty="0"/>
              <a:t>r</a:t>
            </a:r>
            <a:r>
              <a:rPr lang="en-AU" dirty="0" smtClean="0"/>
              <a:t>eceives dividend earnings</a:t>
            </a:r>
          </a:p>
          <a:p>
            <a:r>
              <a:rPr lang="en-AU" dirty="0" smtClean="0"/>
              <a:t>	credit (+) in the current account</a:t>
            </a:r>
          </a:p>
          <a:p>
            <a:endParaRPr lang="en-AU" b="1" dirty="0" smtClean="0"/>
          </a:p>
          <a:p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2636912" cy="2636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93096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60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Account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075613" cy="4525962"/>
          </a:xfrm>
        </p:spPr>
        <p:txBody>
          <a:bodyPr/>
          <a:lstStyle/>
          <a:p>
            <a:r>
              <a:rPr lang="en-AU" b="1" dirty="0" smtClean="0"/>
              <a:t>Transfers </a:t>
            </a:r>
            <a:endParaRPr lang="en-AU" b="1" dirty="0"/>
          </a:p>
          <a:p>
            <a:pPr marL="0" indent="0"/>
            <a:r>
              <a:rPr lang="en-AU" dirty="0" smtClean="0"/>
              <a:t>An Aussie studying on exchange overseas receives </a:t>
            </a:r>
            <a:r>
              <a:rPr lang="en-AU" dirty="0" err="1" smtClean="0"/>
              <a:t>Austudy</a:t>
            </a:r>
            <a:r>
              <a:rPr lang="en-AU" dirty="0" smtClean="0"/>
              <a:t> payments</a:t>
            </a:r>
          </a:p>
          <a:p>
            <a:r>
              <a:rPr lang="en-AU" dirty="0" smtClean="0"/>
              <a:t>	debit (-) in the current account</a:t>
            </a:r>
          </a:p>
          <a:p>
            <a:endParaRPr lang="en-AU" sz="600" dirty="0" smtClean="0"/>
          </a:p>
          <a:p>
            <a:endParaRPr lang="en-AU" dirty="0" smtClean="0"/>
          </a:p>
          <a:p>
            <a:r>
              <a:rPr lang="en-AU" dirty="0" smtClean="0"/>
              <a:t>British migrants receive their UK pension</a:t>
            </a:r>
          </a:p>
          <a:p>
            <a:r>
              <a:rPr lang="en-AU" dirty="0" smtClean="0"/>
              <a:t>	credit (+) in the current account</a:t>
            </a:r>
          </a:p>
          <a:p>
            <a:endParaRPr lang="en-AU" b="1" dirty="0" smtClean="0"/>
          </a:p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00808"/>
            <a:ext cx="3857625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83" y="381801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07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Account balance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279102"/>
              </p:ext>
            </p:extLst>
          </p:nvPr>
        </p:nvGraphicFramePr>
        <p:xfrm>
          <a:off x="539552" y="1484784"/>
          <a:ext cx="807561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806"/>
                <a:gridCol w="4037806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Current account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Exports of goods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85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Imports of goods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48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Exports of services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79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Imports of services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82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Income from abroad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56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Income</a:t>
                      </a:r>
                      <a:r>
                        <a:rPr lang="en-AU" baseline="0" dirty="0" smtClean="0"/>
                        <a:t> payments abroad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88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Current transfers from abroad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Current transfers paid abroad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764704"/>
            <a:ext cx="800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Consider the current account of the small country of </a:t>
            </a:r>
            <a:r>
              <a:rPr lang="en-AU" dirty="0" err="1" smtClean="0"/>
              <a:t>Baumania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57192"/>
            <a:ext cx="754603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01317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 account balance       </a:t>
            </a:r>
          </a:p>
          <a:p>
            <a:endParaRPr lang="en-AU" dirty="0"/>
          </a:p>
          <a:p>
            <a:r>
              <a:rPr lang="en-AU" dirty="0" smtClean="0"/>
              <a:t>			positive = current account surplus</a:t>
            </a:r>
          </a:p>
          <a:p>
            <a:endParaRPr lang="en-AU" dirty="0"/>
          </a:p>
          <a:p>
            <a:r>
              <a:rPr lang="en-AU" dirty="0" smtClean="0"/>
              <a:t>			negative = current account deficit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3723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Capital Account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Capital transfers</a:t>
            </a:r>
          </a:p>
          <a:p>
            <a:r>
              <a:rPr lang="en-AU" dirty="0"/>
              <a:t>	</a:t>
            </a:r>
            <a:r>
              <a:rPr lang="en-AU" dirty="0" smtClean="0"/>
              <a:t>Mostly debt forgiveness</a:t>
            </a:r>
          </a:p>
          <a:p>
            <a:r>
              <a:rPr lang="en-AU" dirty="0"/>
              <a:t>	</a:t>
            </a:r>
            <a:r>
              <a:rPr lang="en-AU" dirty="0" smtClean="0"/>
              <a:t>Investment grants</a:t>
            </a:r>
          </a:p>
          <a:p>
            <a:endParaRPr lang="en-AU" dirty="0"/>
          </a:p>
          <a:p>
            <a:r>
              <a:rPr lang="en-AU" b="1" dirty="0" smtClean="0"/>
              <a:t>Non-produced and non-financial assets</a:t>
            </a:r>
          </a:p>
          <a:p>
            <a:r>
              <a:rPr lang="en-AU" b="1" dirty="0"/>
              <a:t>	</a:t>
            </a:r>
            <a:r>
              <a:rPr lang="en-AU" dirty="0" smtClean="0"/>
              <a:t>Forestry leases</a:t>
            </a:r>
          </a:p>
          <a:p>
            <a:r>
              <a:rPr lang="en-AU" b="1" dirty="0"/>
              <a:t>	</a:t>
            </a:r>
            <a:r>
              <a:rPr lang="en-AU" dirty="0" smtClean="0"/>
              <a:t>Fishing permits</a:t>
            </a:r>
          </a:p>
          <a:p>
            <a:r>
              <a:rPr lang="en-AU" b="1" dirty="0"/>
              <a:t>	</a:t>
            </a:r>
            <a:r>
              <a:rPr lang="en-AU" dirty="0" smtClean="0"/>
              <a:t>Airspace</a:t>
            </a:r>
          </a:p>
          <a:p>
            <a:r>
              <a:rPr lang="en-AU" dirty="0"/>
              <a:t>	</a:t>
            </a:r>
            <a:r>
              <a:rPr lang="en-AU" dirty="0" smtClean="0"/>
              <a:t>Mineral rights</a:t>
            </a:r>
          </a:p>
          <a:p>
            <a:r>
              <a:rPr lang="en-AU" dirty="0"/>
              <a:t>	</a:t>
            </a:r>
            <a:r>
              <a:rPr lang="en-AU" dirty="0" smtClean="0"/>
              <a:t>Land rights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2676525" cy="170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4293096"/>
            <a:ext cx="2376264" cy="923330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Capital account is generally the smallest of the three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8537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33917</TotalTime>
  <Words>502</Words>
  <Application>Microsoft Office PowerPoint</Application>
  <PresentationFormat>On-screen Show (4:3)</PresentationFormat>
  <Paragraphs>201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3.3 Balance of Payments</vt:lpstr>
      <vt:lpstr>Balance of Payments</vt:lpstr>
      <vt:lpstr>Balance of payments accounts</vt:lpstr>
      <vt:lpstr>Current Account</vt:lpstr>
      <vt:lpstr>Current Account</vt:lpstr>
      <vt:lpstr>Current Account</vt:lpstr>
      <vt:lpstr>Current Account</vt:lpstr>
      <vt:lpstr>Current Account balance</vt:lpstr>
      <vt:lpstr>Capital Account</vt:lpstr>
      <vt:lpstr>Financial Account</vt:lpstr>
      <vt:lpstr>Errors and omissions</vt:lpstr>
      <vt:lpstr>Balance of payments</vt:lpstr>
      <vt:lpstr>Practice – balance of payments – Australia--Spain</vt:lpstr>
      <vt:lpstr>Interdependence between current and financial accounts</vt:lpstr>
      <vt:lpstr>The Current Account and the exchange rate</vt:lpstr>
      <vt:lpstr>The Current Account and the exchange rate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338</cp:revision>
  <dcterms:created xsi:type="dcterms:W3CDTF">2015-03-15T05:05:01Z</dcterms:created>
  <dcterms:modified xsi:type="dcterms:W3CDTF">2016-01-27T05:01:13Z</dcterms:modified>
</cp:coreProperties>
</file>