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8"/>
  </p:notesMasterIdLst>
  <p:handoutMasterIdLst>
    <p:handoutMasterId r:id="rId29"/>
  </p:handoutMasterIdLst>
  <p:sldIdLst>
    <p:sldId id="259" r:id="rId5"/>
    <p:sldId id="553" r:id="rId6"/>
    <p:sldId id="624" r:id="rId7"/>
    <p:sldId id="625" r:id="rId8"/>
    <p:sldId id="627" r:id="rId9"/>
    <p:sldId id="628" r:id="rId10"/>
    <p:sldId id="629" r:id="rId11"/>
    <p:sldId id="630" r:id="rId12"/>
    <p:sldId id="632" r:id="rId13"/>
    <p:sldId id="631" r:id="rId14"/>
    <p:sldId id="635" r:id="rId15"/>
    <p:sldId id="634" r:id="rId16"/>
    <p:sldId id="636" r:id="rId17"/>
    <p:sldId id="637" r:id="rId18"/>
    <p:sldId id="638" r:id="rId19"/>
    <p:sldId id="639" r:id="rId20"/>
    <p:sldId id="640" r:id="rId21"/>
    <p:sldId id="641" r:id="rId22"/>
    <p:sldId id="642" r:id="rId23"/>
    <p:sldId id="643" r:id="rId24"/>
    <p:sldId id="644" r:id="rId25"/>
    <p:sldId id="633" r:id="rId26"/>
    <p:sldId id="645" r:id="rId27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405" autoAdjust="0"/>
  </p:normalViewPr>
  <p:slideViewPr>
    <p:cSldViewPr>
      <p:cViewPr varScale="1">
        <p:scale>
          <a:sx n="82" d="100"/>
          <a:sy n="82" d="100"/>
        </p:scale>
        <p:origin x="129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u.news.yahoo.com/thewest/wa/a/31390835/wa-s-big-farms-sold-to-chinese-company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98072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3.3 Balance of Payments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4628"/>
            <a:ext cx="4608512" cy="4547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Foreign ownership of assets</a:t>
            </a:r>
          </a:p>
          <a:p>
            <a:r>
              <a:rPr lang="en-AU" dirty="0" smtClean="0"/>
              <a:t>Foreign investment can balance CADs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The ‘debt’ is that these assets do not produce local income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4984"/>
            <a:ext cx="557601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0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Correcting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Expenditure-reducing policies</a:t>
            </a:r>
          </a:p>
          <a:p>
            <a:r>
              <a:rPr lang="en-AU" dirty="0" smtClean="0"/>
              <a:t>Reducing AD</a:t>
            </a:r>
          </a:p>
          <a:p>
            <a:endParaRPr lang="en-AU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How do governments do this?</a:t>
            </a:r>
          </a:p>
          <a:p>
            <a:endParaRPr lang="en-AU" b="1" dirty="0"/>
          </a:p>
          <a:p>
            <a:r>
              <a:rPr lang="en-AU" b="1" dirty="0" smtClean="0"/>
              <a:t>Draw it</a:t>
            </a:r>
          </a:p>
          <a:p>
            <a:endParaRPr lang="en-AU" b="1" dirty="0"/>
          </a:p>
          <a:p>
            <a:r>
              <a:rPr lang="en-AU" b="1" dirty="0" smtClean="0"/>
              <a:t>What are the disadvantages of this approach?</a:t>
            </a:r>
            <a:endParaRPr lang="en-A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3700324" cy="292572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40152" y="162880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/>
              <a:t>AD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3285812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Correcting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8075613" cy="4525962"/>
          </a:xfrm>
        </p:spPr>
        <p:txBody>
          <a:bodyPr/>
          <a:lstStyle/>
          <a:p>
            <a:r>
              <a:rPr lang="en-AU" b="1" dirty="0" smtClean="0"/>
              <a:t>Expenditure-switching policies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How can governments achieve this?</a:t>
            </a:r>
          </a:p>
          <a:p>
            <a:endParaRPr lang="en-AU" b="1" dirty="0"/>
          </a:p>
          <a:p>
            <a:r>
              <a:rPr lang="en-AU" b="1" dirty="0" smtClean="0"/>
              <a:t>What are the disadvantages?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8245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06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Correcting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Supply-side policies</a:t>
            </a:r>
          </a:p>
          <a:p>
            <a:endParaRPr lang="en-AU" b="1" dirty="0"/>
          </a:p>
          <a:p>
            <a:r>
              <a:rPr lang="en-AU" dirty="0" smtClean="0"/>
              <a:t>Market-based			Interventionist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What are the disadvantages of these?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48880"/>
            <a:ext cx="3257446" cy="21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2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 marL="0" indent="0" algn="just"/>
            <a:r>
              <a:rPr lang="en-US" i="1" dirty="0" smtClean="0"/>
              <a:t>For a currency devaluation/depreciation to have a positive impact on trade balance, the sum of price elasticity of export and imports must be greater than 1.</a:t>
            </a:r>
          </a:p>
          <a:p>
            <a:pPr marL="0" indent="0" algn="just"/>
            <a:endParaRPr lang="en-US" i="1" dirty="0"/>
          </a:p>
          <a:p>
            <a:pPr marL="0" indent="0" algn="just"/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27940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204864"/>
            <a:ext cx="2854414" cy="40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33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50" y="881672"/>
            <a:ext cx="8075613" cy="4525962"/>
          </a:xfrm>
        </p:spPr>
        <p:txBody>
          <a:bodyPr/>
          <a:lstStyle/>
          <a:p>
            <a:r>
              <a:rPr lang="en-AU" dirty="0" smtClean="0"/>
              <a:t>Price elasticity of demand for imports (</a:t>
            </a:r>
            <a:r>
              <a:rPr lang="en-AU" dirty="0" err="1" smtClean="0"/>
              <a:t>PED</a:t>
            </a:r>
            <a:r>
              <a:rPr lang="en-AU" baseline="-25000" dirty="0" err="1" smtClean="0"/>
              <a:t>m</a:t>
            </a:r>
            <a:r>
              <a:rPr lang="en-AU" dirty="0" smtClean="0"/>
              <a:t>)</a:t>
            </a:r>
          </a:p>
          <a:p>
            <a:endParaRPr lang="en-AU" baseline="-25000" dirty="0"/>
          </a:p>
          <a:p>
            <a:r>
              <a:rPr lang="en-AU" dirty="0" err="1" smtClean="0"/>
              <a:t>PED</a:t>
            </a:r>
            <a:r>
              <a:rPr lang="en-AU" baseline="-25000" dirty="0" err="1" smtClean="0"/>
              <a:t>m</a:t>
            </a:r>
            <a:r>
              <a:rPr lang="en-AU" dirty="0" smtClean="0"/>
              <a:t> &gt; 1</a:t>
            </a:r>
          </a:p>
          <a:p>
            <a:endParaRPr lang="en-AU" dirty="0"/>
          </a:p>
          <a:p>
            <a:r>
              <a:rPr lang="en-AU" dirty="0" smtClean="0"/>
              <a:t>Depreciation</a:t>
            </a:r>
          </a:p>
          <a:p>
            <a:r>
              <a:rPr lang="en-AU" dirty="0" smtClean="0"/>
              <a:t>= fewer M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95458" y="2945899"/>
            <a:ext cx="984184" cy="1944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98995" y="1916832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530286" y="6301780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3306" y="614788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50359" y="628545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793" y="155055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965241" y="3399215"/>
            <a:ext cx="4293369" cy="9223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13306" y="4218745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6177" y="1500037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Import basket A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18825" y="3896355"/>
            <a:ext cx="2667143" cy="1859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3604" y="4284611"/>
            <a:ext cx="4379576" cy="83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5968" y="3858958"/>
            <a:ext cx="12402" cy="24735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873180" y="4314886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92616" y="6324822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058234" y="4085778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3516751" y="3886956"/>
            <a:ext cx="2662464" cy="3696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6179215" y="4306705"/>
            <a:ext cx="1687212" cy="1975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6042274" y="6044317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053024" y="3711689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50339" y="3882952"/>
            <a:ext cx="242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M expenditure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6422203" y="4731054"/>
            <a:ext cx="1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Lost M expenditure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6" y="459084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Ceteris paribus, what is the effect on the current account?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86005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75613" cy="4525962"/>
          </a:xfrm>
        </p:spPr>
        <p:txBody>
          <a:bodyPr/>
          <a:lstStyle/>
          <a:p>
            <a:r>
              <a:rPr lang="en-AU" dirty="0" err="1" smtClean="0"/>
              <a:t>PED</a:t>
            </a:r>
            <a:r>
              <a:rPr lang="en-AU" baseline="-25000" dirty="0" err="1" smtClean="0"/>
              <a:t>m</a:t>
            </a:r>
            <a:r>
              <a:rPr lang="en-AU" dirty="0" smtClean="0"/>
              <a:t> &lt; 1</a:t>
            </a:r>
          </a:p>
          <a:p>
            <a:endParaRPr lang="en-AU" dirty="0"/>
          </a:p>
          <a:p>
            <a:r>
              <a:rPr lang="en-AU" dirty="0" smtClean="0"/>
              <a:t>Depreciation</a:t>
            </a:r>
          </a:p>
          <a:p>
            <a:r>
              <a:rPr lang="en-AU" dirty="0" smtClean="0"/>
              <a:t>= more M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143172" y="6229772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76682" y="62134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91316" y="62134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102" y="148340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609440" y="2224033"/>
            <a:ext cx="1220984" cy="34832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33660" y="5534362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7718" y="1264997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Import basket B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63593" y="2730176"/>
            <a:ext cx="1598282" cy="766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4561" y="4212603"/>
            <a:ext cx="2152833" cy="179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33826" y="2740900"/>
            <a:ext cx="0" cy="34454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66570" y="4198436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3804" y="6282494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699191" y="4013770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4166976" y="2714811"/>
            <a:ext cx="1611813" cy="1493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51987" y="4254153"/>
            <a:ext cx="518249" cy="19649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5536489" y="5998507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672167" y="2544599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139952" y="1844824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73710" y="3061143"/>
            <a:ext cx="140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M expenditure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739856" y="4597168"/>
            <a:ext cx="13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Lost M expenditure</a:t>
            </a:r>
            <a:endParaRPr lang="en-AU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6001960" y="4854573"/>
            <a:ext cx="737896" cy="69658"/>
          </a:xfrm>
          <a:prstGeom prst="straightConnector1">
            <a:avLst/>
          </a:prstGeom>
          <a:noFill/>
          <a:ln w="47625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566244" y="4542253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Ceteris paribus, what is the effect on the current account?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71312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5" grpId="0"/>
      <p:bldP spid="16" grpId="0"/>
      <p:bldP spid="17" grpId="0" animBg="1"/>
      <p:bldP spid="18" grpId="0" animBg="1"/>
      <p:bldP spid="19" grpId="0"/>
      <p:bldP spid="20" grpId="0"/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050" y="881672"/>
            <a:ext cx="8075613" cy="4525962"/>
          </a:xfrm>
        </p:spPr>
        <p:txBody>
          <a:bodyPr/>
          <a:lstStyle/>
          <a:p>
            <a:r>
              <a:rPr lang="en-AU" dirty="0" smtClean="0"/>
              <a:t>Price elasticity of demand for exports (</a:t>
            </a:r>
            <a:r>
              <a:rPr lang="en-AU" dirty="0" err="1" smtClean="0"/>
              <a:t>PED</a:t>
            </a:r>
            <a:r>
              <a:rPr lang="en-AU" baseline="-25000" dirty="0" err="1"/>
              <a:t>x</a:t>
            </a:r>
            <a:r>
              <a:rPr lang="en-AU" dirty="0" smtClean="0"/>
              <a:t>)</a:t>
            </a:r>
          </a:p>
          <a:p>
            <a:endParaRPr lang="en-AU" baseline="-25000" dirty="0"/>
          </a:p>
          <a:p>
            <a:r>
              <a:rPr lang="en-AU" dirty="0" err="1" smtClean="0"/>
              <a:t>PED</a:t>
            </a:r>
            <a:r>
              <a:rPr lang="en-AU" baseline="-25000" dirty="0" err="1" smtClean="0"/>
              <a:t>x</a:t>
            </a:r>
            <a:r>
              <a:rPr lang="en-AU" dirty="0" smtClean="0"/>
              <a:t> &gt; 1</a:t>
            </a:r>
          </a:p>
          <a:p>
            <a:endParaRPr lang="en-AU" dirty="0"/>
          </a:p>
          <a:p>
            <a:r>
              <a:rPr lang="en-AU" dirty="0" smtClean="0"/>
              <a:t>Depreciation</a:t>
            </a:r>
          </a:p>
          <a:p>
            <a:r>
              <a:rPr lang="en-AU" dirty="0" smtClean="0"/>
              <a:t>= more X</a:t>
            </a:r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195458" y="2945899"/>
            <a:ext cx="984184" cy="1944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98995" y="1948131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530286" y="6301780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13306" y="614788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50359" y="628545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9793" y="158185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965241" y="3399215"/>
            <a:ext cx="4293369" cy="9223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13306" y="4218745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6177" y="1500037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Export basket C</a:t>
            </a:r>
            <a:endParaRPr lang="en-AU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18825" y="3896355"/>
            <a:ext cx="2667143" cy="1859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3604" y="4284611"/>
            <a:ext cx="4379576" cy="83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5968" y="3858958"/>
            <a:ext cx="12402" cy="24735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873180" y="4314886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35315" y="6311036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3129793" y="3682439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3509939" y="3886288"/>
            <a:ext cx="2662464" cy="3696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6185968" y="4305187"/>
            <a:ext cx="1687212" cy="19750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7691293" y="6088046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3093909" y="4059804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07302" y="3875306"/>
            <a:ext cx="242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Lost X revenue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6428956" y="4729536"/>
            <a:ext cx="1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X revenue</a:t>
            </a:r>
            <a:endParaRPr lang="en-AU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6" y="459084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Ceteris paribus, what is the effect on the current account?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3076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075613" cy="4525962"/>
          </a:xfrm>
        </p:spPr>
        <p:txBody>
          <a:bodyPr/>
          <a:lstStyle/>
          <a:p>
            <a:r>
              <a:rPr lang="en-AU" dirty="0" err="1" smtClean="0"/>
              <a:t>PED</a:t>
            </a:r>
            <a:r>
              <a:rPr lang="en-AU" baseline="-25000" dirty="0" err="1"/>
              <a:t>x</a:t>
            </a:r>
            <a:r>
              <a:rPr lang="en-AU" dirty="0" smtClean="0"/>
              <a:t> &lt; 1</a:t>
            </a:r>
          </a:p>
          <a:p>
            <a:endParaRPr lang="en-AU" dirty="0"/>
          </a:p>
          <a:p>
            <a:r>
              <a:rPr lang="en-AU" dirty="0" smtClean="0"/>
              <a:t>Depreciation</a:t>
            </a:r>
          </a:p>
          <a:p>
            <a:r>
              <a:rPr lang="en-AU" dirty="0" smtClean="0"/>
              <a:t>= more X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4143172" y="6229772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76682" y="62134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91316" y="621344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102" y="1483405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609440" y="2224033"/>
            <a:ext cx="1220984" cy="34832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33660" y="5534362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7718" y="1264997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Export basket D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31009" y="2728908"/>
            <a:ext cx="1598282" cy="766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34561" y="4212603"/>
            <a:ext cx="2152833" cy="179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33826" y="2740900"/>
            <a:ext cx="0" cy="34454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66570" y="4198436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48741" y="6234134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737366" y="2592110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4146186" y="2703718"/>
            <a:ext cx="1611813" cy="1493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5752829" y="4221595"/>
            <a:ext cx="518249" cy="19649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6069734" y="5967274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3682919" y="3991282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139952" y="1844824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7280" y="3015607"/>
            <a:ext cx="140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Lost X revenue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6739856" y="4597168"/>
            <a:ext cx="13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New X revenue</a:t>
            </a:r>
            <a:endParaRPr lang="en-AU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6001960" y="4854573"/>
            <a:ext cx="737896" cy="69658"/>
          </a:xfrm>
          <a:prstGeom prst="straightConnector1">
            <a:avLst/>
          </a:prstGeom>
          <a:noFill/>
          <a:ln w="47625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566244" y="4542253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Ceteris paribus, what is the effect on the current account?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80050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5" grpId="0"/>
      <p:bldP spid="16" grpId="0"/>
      <p:bldP spid="17" grpId="0" animBg="1"/>
      <p:bldP spid="18" grpId="0" animBg="1"/>
      <p:bldP spid="19" grpId="0"/>
      <p:bldP spid="20" grpId="0"/>
      <p:bldP spid="22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Marshall-Lerner condition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Can be a positive effect on current account balance even if </a:t>
            </a:r>
            <a:r>
              <a:rPr lang="en-AU" dirty="0" err="1" smtClean="0"/>
              <a:t>PED</a:t>
            </a:r>
            <a:r>
              <a:rPr lang="en-AU" baseline="-25000" dirty="0" err="1" smtClean="0"/>
              <a:t>x</a:t>
            </a:r>
            <a:r>
              <a:rPr lang="en-AU" dirty="0" smtClean="0"/>
              <a:t> and </a:t>
            </a:r>
            <a:r>
              <a:rPr lang="en-AU" dirty="0" err="1" smtClean="0"/>
              <a:t>PED</a:t>
            </a:r>
            <a:r>
              <a:rPr lang="en-AU" baseline="-25000" dirty="0" err="1" smtClean="0"/>
              <a:t>m</a:t>
            </a:r>
            <a:r>
              <a:rPr lang="en-AU" dirty="0" smtClean="0"/>
              <a:t> are inelastic as long as: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/>
              <a:t>	</a:t>
            </a:r>
            <a:r>
              <a:rPr lang="en-AU" dirty="0" err="1" smtClean="0"/>
              <a:t>PED</a:t>
            </a:r>
            <a:r>
              <a:rPr lang="en-AU" baseline="-25000" dirty="0" err="1" smtClean="0"/>
              <a:t>x</a:t>
            </a:r>
            <a:r>
              <a:rPr lang="en-AU" dirty="0" smtClean="0"/>
              <a:t> + </a:t>
            </a:r>
            <a:r>
              <a:rPr lang="en-AU" dirty="0" err="1" smtClean="0"/>
              <a:t>PED</a:t>
            </a:r>
            <a:r>
              <a:rPr lang="en-AU" baseline="-25000" dirty="0" err="1" smtClean="0"/>
              <a:t>m</a:t>
            </a:r>
            <a:r>
              <a:rPr lang="en-AU" dirty="0" smtClean="0"/>
              <a:t> &gt; 1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Remember, export prices don’t actually fall</a:t>
            </a:r>
          </a:p>
          <a:p>
            <a:pPr marL="0" indent="0"/>
            <a:r>
              <a:rPr lang="en-AU" b="1" dirty="0"/>
              <a:t>	</a:t>
            </a:r>
            <a:endParaRPr lang="en-AU" b="1" dirty="0" smtClean="0"/>
          </a:p>
          <a:p>
            <a:pPr marL="0" indent="0"/>
            <a:r>
              <a:rPr lang="en-AU" b="1" dirty="0"/>
              <a:t>	</a:t>
            </a:r>
            <a:r>
              <a:rPr lang="en-AU" b="1" dirty="0" smtClean="0"/>
              <a:t>Export revenue will always increase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824205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Balance of Payments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Calculate elements of the balance of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Discuss implications of a persistent current account deficit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Correct a persistent current account deficit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Understand the Marshall-Lerner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Understand the J-curve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Discuss implications of a persistent current account surplus</a:t>
            </a: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J-curve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525962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b="1" dirty="0"/>
          </a:p>
          <a:p>
            <a:pPr marL="0" indent="0"/>
            <a:r>
              <a:rPr lang="en-AU" b="1" dirty="0" smtClean="0"/>
              <a:t>Even if Marshall-Lerner condition holds, </a:t>
            </a:r>
            <a:r>
              <a:rPr lang="en-AU" b="1" dirty="0" err="1" smtClean="0"/>
              <a:t>PED</a:t>
            </a:r>
            <a:r>
              <a:rPr lang="en-AU" b="1" baseline="-25000" dirty="0" err="1" smtClean="0"/>
              <a:t>x</a:t>
            </a:r>
            <a:r>
              <a:rPr lang="en-AU" b="1" dirty="0" smtClean="0"/>
              <a:t> + </a:t>
            </a:r>
            <a:r>
              <a:rPr lang="en-AU" b="1" dirty="0" err="1" smtClean="0"/>
              <a:t>PED</a:t>
            </a:r>
            <a:r>
              <a:rPr lang="en-AU" b="1" baseline="-25000" dirty="0" err="1" smtClean="0"/>
              <a:t>m</a:t>
            </a:r>
            <a:r>
              <a:rPr lang="en-AU" b="1" dirty="0" smtClean="0"/>
              <a:t> &gt;1, trade balance can worse in the short-term 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824993" y="1171265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620713"/>
            <a:ext cx="1236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Current account balance</a:t>
            </a:r>
            <a:endParaRPr lang="en-A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12849" y="3267648"/>
            <a:ext cx="531901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28948" y="3273025"/>
            <a:ext cx="89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Time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363680" y="3082982"/>
            <a:ext cx="50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0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464069" y="1793105"/>
            <a:ext cx="123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 account surplus</a:t>
            </a:r>
            <a:endParaRPr lang="en-A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6399" y="4148641"/>
            <a:ext cx="123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rgbClr val="FF0000"/>
                </a:solidFill>
              </a:rPr>
              <a:t>Current account deficit</a:t>
            </a:r>
            <a:endParaRPr lang="en-AU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700332" y="1171265"/>
            <a:ext cx="0" cy="209638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700332" y="3359610"/>
            <a:ext cx="0" cy="2251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934998" y="2658327"/>
            <a:ext cx="3298730" cy="1402566"/>
          </a:xfrm>
          <a:custGeom>
            <a:avLst/>
            <a:gdLst>
              <a:gd name="connsiteX0" fmla="*/ 0 w 3149600"/>
              <a:gd name="connsiteY0" fmla="*/ 1209040 h 1642782"/>
              <a:gd name="connsiteX1" fmla="*/ 883920 w 3149600"/>
              <a:gd name="connsiteY1" fmla="*/ 1574800 h 1642782"/>
              <a:gd name="connsiteX2" fmla="*/ 3149600 w 3149600"/>
              <a:gd name="connsiteY2" fmla="*/ 0 h 164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9600" h="1642782">
                <a:moveTo>
                  <a:pt x="0" y="1209040"/>
                </a:moveTo>
                <a:cubicBezTo>
                  <a:pt x="179493" y="1492673"/>
                  <a:pt x="358987" y="1776307"/>
                  <a:pt x="883920" y="1574800"/>
                </a:cubicBezTo>
                <a:cubicBezTo>
                  <a:pt x="1408853" y="1373293"/>
                  <a:pt x="2279226" y="686646"/>
                  <a:pt x="3149600" y="0"/>
                </a:cubicBezTo>
              </a:path>
            </a:pathLst>
          </a:custGeom>
          <a:noFill/>
          <a:ln w="222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842749" y="3695697"/>
            <a:ext cx="1092250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81393" y="1984407"/>
            <a:ext cx="1635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Time of devaluation / depreciation</a:t>
            </a:r>
            <a:endParaRPr lang="en-AU" sz="14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2951035" y="2691584"/>
            <a:ext cx="806030" cy="950773"/>
          </a:xfrm>
          <a:prstGeom prst="straightConnector1">
            <a:avLst/>
          </a:prstGeom>
          <a:noFill/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939782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J-curve effect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Why?</a:t>
            </a:r>
          </a:p>
          <a:p>
            <a:r>
              <a:rPr lang="en-AU" dirty="0" smtClean="0"/>
              <a:t>PED is more inelastic in the short run</a:t>
            </a:r>
          </a:p>
          <a:p>
            <a:endParaRPr lang="en-AU" dirty="0"/>
          </a:p>
          <a:p>
            <a:r>
              <a:rPr lang="en-AU" dirty="0" smtClean="0"/>
              <a:t>	            Consumption habits are habits</a:t>
            </a:r>
          </a:p>
          <a:p>
            <a:endParaRPr lang="en-AU" dirty="0"/>
          </a:p>
          <a:p>
            <a:r>
              <a:rPr lang="en-AU" dirty="0" smtClean="0"/>
              <a:t>		     Substitute imports need to be found</a:t>
            </a:r>
          </a:p>
          <a:p>
            <a:endParaRPr lang="en-AU" dirty="0"/>
          </a:p>
          <a:p>
            <a:r>
              <a:rPr lang="en-AU" dirty="0" smtClean="0"/>
              <a:t>PES (sort of)</a:t>
            </a:r>
          </a:p>
          <a:p>
            <a:endParaRPr lang="en-AU" dirty="0"/>
          </a:p>
          <a:p>
            <a:r>
              <a:rPr lang="en-AU" dirty="0" smtClean="0"/>
              <a:t>		     Exporters may take time to take advantage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644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surplus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Outward foreign investment</a:t>
            </a:r>
          </a:p>
          <a:p>
            <a:endParaRPr lang="en-AU" b="1" dirty="0"/>
          </a:p>
          <a:p>
            <a:r>
              <a:rPr lang="en-AU" b="1" dirty="0" smtClean="0"/>
              <a:t>					</a:t>
            </a:r>
            <a:r>
              <a:rPr lang="en-AU" dirty="0" smtClean="0"/>
              <a:t>Asset for years to come</a:t>
            </a:r>
            <a:endParaRPr lang="en-AU" b="1" dirty="0" smtClean="0"/>
          </a:p>
          <a:p>
            <a:r>
              <a:rPr lang="en-AU" b="1" dirty="0"/>
              <a:t>	</a:t>
            </a:r>
            <a:r>
              <a:rPr lang="en-AU" b="1" dirty="0" smtClean="0"/>
              <a:t>				</a:t>
            </a:r>
            <a:r>
              <a:rPr lang="en-AU" b="1" dirty="0" smtClean="0">
                <a:hlinkClick r:id="rId2"/>
              </a:rPr>
              <a:t>article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3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surplus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Current vs future living standards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Lack of I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Currency appreciation</a:t>
            </a:r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043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Calculate elements of the balance of payments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894757"/>
              </p:ext>
            </p:extLst>
          </p:nvPr>
        </p:nvGraphicFramePr>
        <p:xfrm>
          <a:off x="288032" y="848633"/>
          <a:ext cx="4248472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853"/>
                <a:gridCol w="145661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Current Account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Export of goods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+ 420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Imports of goods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 smtClean="0"/>
                        <a:t>635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 of trade in goods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Exports of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+</a:t>
                      </a:r>
                      <a:r>
                        <a:rPr lang="en-AU" baseline="0" dirty="0" smtClean="0"/>
                        <a:t> 87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Imports of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- 103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 of trade in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 of trade in goods and</a:t>
                      </a:r>
                      <a:r>
                        <a:rPr lang="en-AU" baseline="0" dirty="0" smtClean="0"/>
                        <a:t> services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Income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+ 47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Current transfers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AU" dirty="0" smtClean="0"/>
                        <a:t>+</a:t>
                      </a:r>
                      <a:r>
                        <a:rPr lang="en-AU" baseline="0" dirty="0" smtClean="0"/>
                        <a:t> 52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385313"/>
              </p:ext>
            </p:extLst>
          </p:nvPr>
        </p:nvGraphicFramePr>
        <p:xfrm>
          <a:off x="4788024" y="848633"/>
          <a:ext cx="410445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720080"/>
              </a:tblGrid>
              <a:tr h="286857"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Capital</a:t>
                      </a:r>
                      <a:r>
                        <a:rPr lang="en-AU" baseline="0" dirty="0" smtClean="0"/>
                        <a:t> account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Capital transfers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- 15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Transactions in non-produced, non-financial</a:t>
                      </a:r>
                      <a:r>
                        <a:rPr lang="en-AU" baseline="0" dirty="0" smtClean="0"/>
                        <a:t> assets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+ 21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 on capital account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4982"/>
              </p:ext>
            </p:extLst>
          </p:nvPr>
        </p:nvGraphicFramePr>
        <p:xfrm>
          <a:off x="4788024" y="2801848"/>
          <a:ext cx="4080192" cy="209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04"/>
                <a:gridCol w="792088"/>
              </a:tblGrid>
              <a:tr h="364630">
                <a:tc>
                  <a:txBody>
                    <a:bodyPr/>
                    <a:lstStyle/>
                    <a:p>
                      <a:r>
                        <a:rPr lang="en-AU" dirty="0" smtClean="0"/>
                        <a:t>Financial</a:t>
                      </a:r>
                      <a:r>
                        <a:rPr lang="en-AU" baseline="0" dirty="0" smtClean="0"/>
                        <a:t> account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64630">
                <a:tc>
                  <a:txBody>
                    <a:bodyPr/>
                    <a:lstStyle/>
                    <a:p>
                      <a:r>
                        <a:rPr lang="en-AU" dirty="0" smtClean="0"/>
                        <a:t>Direct investment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+ 120</a:t>
                      </a:r>
                      <a:endParaRPr lang="en-AU" dirty="0"/>
                    </a:p>
                  </a:txBody>
                  <a:tcPr/>
                </a:tc>
              </a:tr>
              <a:tr h="364630">
                <a:tc>
                  <a:txBody>
                    <a:bodyPr/>
                    <a:lstStyle/>
                    <a:p>
                      <a:r>
                        <a:rPr lang="en-AU" dirty="0" smtClean="0"/>
                        <a:t>Portfolio investment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+</a:t>
                      </a:r>
                      <a:r>
                        <a:rPr lang="en-AU" baseline="0" dirty="0" smtClean="0"/>
                        <a:t> 18</a:t>
                      </a:r>
                      <a:endParaRPr lang="en-AU" dirty="0"/>
                    </a:p>
                  </a:txBody>
                  <a:tcPr/>
                </a:tc>
              </a:tr>
              <a:tr h="364630">
                <a:tc>
                  <a:txBody>
                    <a:bodyPr/>
                    <a:lstStyle/>
                    <a:p>
                      <a:r>
                        <a:rPr lang="en-AU" dirty="0" smtClean="0"/>
                        <a:t>Reserve</a:t>
                      </a:r>
                      <a:r>
                        <a:rPr lang="en-AU" baseline="0" dirty="0" smtClean="0"/>
                        <a:t> assets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629361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 on financial</a:t>
                      </a:r>
                      <a:r>
                        <a:rPr lang="en-AU" baseline="0" dirty="0" smtClean="0"/>
                        <a:t> account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497301"/>
              </p:ext>
            </p:extLst>
          </p:nvPr>
        </p:nvGraphicFramePr>
        <p:xfrm>
          <a:off x="1981200" y="5301208"/>
          <a:ext cx="6096000" cy="1173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3204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Errors and omissions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Balance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28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Exchange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Interest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Indebtedness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Credit ratings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Demand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Foreign ownership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96" y="904528"/>
            <a:ext cx="381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69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070101" y="1395671"/>
            <a:ext cx="17756" cy="37286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057958" y="5118378"/>
            <a:ext cx="4854361" cy="591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97581" y="5160507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78031" y="5102054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68543" y="1931015"/>
            <a:ext cx="3102335" cy="292354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12002" y="1868779"/>
            <a:ext cx="3280332" cy="29857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5344" y="1496675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795023" y="4630561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411" y="768607"/>
            <a:ext cx="979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of rupees in US$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1950598" y="759205"/>
            <a:ext cx="357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Market for rupees</a:t>
            </a:r>
            <a:endParaRPr lang="en-A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3011" y="3087499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endParaRPr lang="en-AU" baseline="-250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30717" y="3298957"/>
            <a:ext cx="0" cy="181942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2919710" y="5186526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674101" y="3387878"/>
            <a:ext cx="6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0835" y="5179416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960133" y="1984492"/>
            <a:ext cx="3102335" cy="292354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89182" y="1612388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1070100" y="3624029"/>
            <a:ext cx="2243808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336787" y="3572545"/>
            <a:ext cx="0" cy="1529509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1087857" y="3298957"/>
            <a:ext cx="1951738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6254677" y="963623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Increase in imports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Depreciation</a:t>
            </a:r>
          </a:p>
          <a:p>
            <a:endParaRPr lang="en-AU" b="1" dirty="0">
              <a:solidFill>
                <a:srgbClr val="FF0000"/>
              </a:solidFill>
            </a:endParaRPr>
          </a:p>
          <a:p>
            <a:r>
              <a:rPr lang="en-AU" dirty="0" smtClean="0"/>
              <a:t>Decrease in exports</a:t>
            </a:r>
          </a:p>
          <a:p>
            <a:r>
              <a:rPr lang="en-AU" dirty="0" smtClean="0"/>
              <a:t>(ceteris paribus)</a:t>
            </a:r>
          </a:p>
          <a:p>
            <a:r>
              <a:rPr lang="en-AU" b="1" dirty="0" smtClean="0">
                <a:solidFill>
                  <a:srgbClr val="FF0000"/>
                </a:solidFill>
              </a:rPr>
              <a:t>Depreciation</a:t>
            </a:r>
            <a:endParaRPr lang="en-AU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57537" y="2403327"/>
            <a:ext cx="2654334" cy="24233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2189" y="4696660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</a:t>
            </a:r>
            <a:r>
              <a:rPr lang="en-AU" baseline="-25000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1158704" y="3614986"/>
            <a:ext cx="1426000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2626122" y="3614986"/>
            <a:ext cx="0" cy="141324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9" name="TextBox 28"/>
          <p:cNvSpPr txBox="1"/>
          <p:nvPr/>
        </p:nvSpPr>
        <p:spPr>
          <a:xfrm>
            <a:off x="2426602" y="5121334"/>
            <a:ext cx="3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r>
              <a:rPr lang="en-AU" baseline="-25000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46789" y="3065269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Can lead to imported inflation </a:t>
            </a:r>
            <a:r>
              <a:rPr lang="en-AU" b="1" dirty="0" smtClean="0"/>
              <a:t>How?</a:t>
            </a:r>
          </a:p>
          <a:p>
            <a:endParaRPr lang="en-AU" b="1" dirty="0"/>
          </a:p>
          <a:p>
            <a:r>
              <a:rPr lang="en-AU" dirty="0" smtClean="0"/>
              <a:t>Can lead to stagflation </a:t>
            </a:r>
            <a:r>
              <a:rPr lang="en-AU" b="1" dirty="0" smtClean="0"/>
              <a:t>Draw</a:t>
            </a:r>
            <a:endParaRPr lang="en-AU" dirty="0" smtClean="0"/>
          </a:p>
          <a:p>
            <a:endParaRPr lang="en-AU" b="1" dirty="0"/>
          </a:p>
          <a:p>
            <a:r>
              <a:rPr lang="en-AU" dirty="0" smtClean="0"/>
              <a:t>Excessive borrowing can lead to a default risk – currency leaves the country</a:t>
            </a:r>
          </a:p>
          <a:p>
            <a:endParaRPr lang="en-AU" dirty="0"/>
          </a:p>
          <a:p>
            <a:r>
              <a:rPr lang="en-AU" dirty="0" smtClean="0"/>
              <a:t>Debt servicing difficulties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9107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Higher interest rates</a:t>
            </a:r>
            <a:endParaRPr lang="en-AU" dirty="0" smtClean="0"/>
          </a:p>
          <a:p>
            <a:r>
              <a:rPr lang="en-AU" dirty="0" smtClean="0"/>
              <a:t>Induce foreign financial (portfolio) investment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b="1" dirty="0" smtClean="0"/>
              <a:t>What effect might this have on the exchange rate?</a:t>
            </a:r>
          </a:p>
          <a:p>
            <a:r>
              <a:rPr lang="en-AU" b="1" dirty="0" smtClean="0"/>
              <a:t>What negative effects might this have?</a:t>
            </a:r>
            <a:endParaRPr lang="en-AU" b="1" dirty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6872"/>
            <a:ext cx="443185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25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Indebtedness</a:t>
            </a:r>
          </a:p>
          <a:p>
            <a:r>
              <a:rPr lang="en-AU" dirty="0" smtClean="0"/>
              <a:t>CADs are often financed through foreign debt</a:t>
            </a:r>
          </a:p>
          <a:p>
            <a:endParaRPr lang="en-AU" dirty="0"/>
          </a:p>
          <a:p>
            <a:r>
              <a:rPr lang="en-AU" dirty="0" smtClean="0"/>
              <a:t>Debt repayments must be made</a:t>
            </a:r>
          </a:p>
          <a:p>
            <a:endParaRPr lang="en-AU" dirty="0"/>
          </a:p>
          <a:p>
            <a:r>
              <a:rPr lang="en-AU" dirty="0" smtClean="0"/>
              <a:t>Lower living standards in the future</a:t>
            </a:r>
          </a:p>
          <a:p>
            <a:endParaRPr lang="en-AU" dirty="0"/>
          </a:p>
          <a:p>
            <a:r>
              <a:rPr lang="en-AU" dirty="0" smtClean="0"/>
              <a:t>Risk of default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own Arrow 3"/>
          <p:cNvSpPr/>
          <p:nvPr/>
        </p:nvSpPr>
        <p:spPr bwMode="auto">
          <a:xfrm>
            <a:off x="1619672" y="2780928"/>
            <a:ext cx="504056" cy="43204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2339752" y="2667645"/>
            <a:ext cx="432048" cy="432048"/>
          </a:xfrm>
          <a:prstGeom prst="downArrow">
            <a:avLst/>
          </a:prstGeom>
          <a:solidFill>
            <a:srgbClr val="FFFF00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539109" cy="31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29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</a:t>
            </a:r>
            <a:r>
              <a:rPr lang="en-AU" dirty="0" smtClean="0"/>
              <a:t>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Poor credit rating</a:t>
            </a:r>
          </a:p>
          <a:p>
            <a:r>
              <a:rPr lang="en-AU" dirty="0" smtClean="0"/>
              <a:t>Higher interest on loans</a:t>
            </a:r>
          </a:p>
          <a:p>
            <a:endParaRPr lang="en-AU" dirty="0"/>
          </a:p>
          <a:p>
            <a:r>
              <a:rPr lang="en-AU" dirty="0" smtClean="0"/>
              <a:t>Higher debt repayments</a:t>
            </a:r>
          </a:p>
          <a:p>
            <a:endParaRPr lang="en-AU" dirty="0"/>
          </a:p>
          <a:p>
            <a:r>
              <a:rPr lang="en-AU" dirty="0" smtClean="0"/>
              <a:t>Lower living standards in the future</a:t>
            </a:r>
          </a:p>
          <a:p>
            <a:endParaRPr lang="en-AU" dirty="0"/>
          </a:p>
          <a:p>
            <a:r>
              <a:rPr lang="en-AU" dirty="0" smtClean="0"/>
              <a:t>Foreign debt no longer an option</a:t>
            </a:r>
            <a:endParaRPr lang="en-AU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71" y="4360624"/>
            <a:ext cx="3789510" cy="197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178405" cy="197395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2113162" y="1700808"/>
            <a:ext cx="432048" cy="432048"/>
          </a:xfrm>
          <a:prstGeom prst="downArrow">
            <a:avLst/>
          </a:prstGeom>
          <a:solidFill>
            <a:srgbClr val="FFFF00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108212" y="2600908"/>
            <a:ext cx="432048" cy="432048"/>
          </a:xfrm>
          <a:prstGeom prst="downArrow">
            <a:avLst/>
          </a:prstGeom>
          <a:solidFill>
            <a:srgbClr val="FFFF00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810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a persistent current account deficit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Can borrowing from abroad be good?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16890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36880</TotalTime>
  <Words>727</Words>
  <Application>Microsoft Office PowerPoint</Application>
  <PresentationFormat>On-screen Show (4:3)</PresentationFormat>
  <Paragraphs>289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3.3 Balance of Payments</vt:lpstr>
      <vt:lpstr>Balance of Payments</vt:lpstr>
      <vt:lpstr>Calculate elements of the balance of payments</vt:lpstr>
      <vt:lpstr>Implications of a persistent current account deficit</vt:lpstr>
      <vt:lpstr>Implications of a persistent current account deficit</vt:lpstr>
      <vt:lpstr>Implications of a persistent current account deficit</vt:lpstr>
      <vt:lpstr>Implications of a persistent current account deficit</vt:lpstr>
      <vt:lpstr>Implications of a persistent current account deficit</vt:lpstr>
      <vt:lpstr>Implications of a persistent current account deficit</vt:lpstr>
      <vt:lpstr>Implications of a persistent current account deficit</vt:lpstr>
      <vt:lpstr>Correcting a persistent current account deficit</vt:lpstr>
      <vt:lpstr>Correcting a persistent current account deficit</vt:lpstr>
      <vt:lpstr>Correcting a persistent current account deficit</vt:lpstr>
      <vt:lpstr>The Marshall-Lerner Condition</vt:lpstr>
      <vt:lpstr>The Marshall-Lerner condition</vt:lpstr>
      <vt:lpstr>The Marshall-Lerner condition</vt:lpstr>
      <vt:lpstr>The Marshall-Lerner condition</vt:lpstr>
      <vt:lpstr>The Marshall-Lerner condition</vt:lpstr>
      <vt:lpstr>The Marshall-Lerner condition</vt:lpstr>
      <vt:lpstr>The J-curve effect</vt:lpstr>
      <vt:lpstr>The J-curve effect</vt:lpstr>
      <vt:lpstr>Implications of a persistent current account surplus</vt:lpstr>
      <vt:lpstr>Implications of a persistent current account surplus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371</cp:revision>
  <dcterms:created xsi:type="dcterms:W3CDTF">2015-03-15T05:05:01Z</dcterms:created>
  <dcterms:modified xsi:type="dcterms:W3CDTF">2017-03-03T00:06:04Z</dcterms:modified>
</cp:coreProperties>
</file>