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6" r:id="rId2"/>
    <p:sldMasterId id="2147483654" r:id="rId3"/>
    <p:sldMasterId id="2147483657" r:id="rId4"/>
  </p:sldMasterIdLst>
  <p:notesMasterIdLst>
    <p:notesMasterId r:id="rId22"/>
  </p:notesMasterIdLst>
  <p:handoutMasterIdLst>
    <p:handoutMasterId r:id="rId23"/>
  </p:handoutMasterIdLst>
  <p:sldIdLst>
    <p:sldId id="259" r:id="rId5"/>
    <p:sldId id="553" r:id="rId6"/>
    <p:sldId id="606" r:id="rId7"/>
    <p:sldId id="607" r:id="rId8"/>
    <p:sldId id="609" r:id="rId9"/>
    <p:sldId id="610" r:id="rId10"/>
    <p:sldId id="612" r:id="rId11"/>
    <p:sldId id="613" r:id="rId12"/>
    <p:sldId id="614" r:id="rId13"/>
    <p:sldId id="615" r:id="rId14"/>
    <p:sldId id="616" r:id="rId15"/>
    <p:sldId id="617" r:id="rId16"/>
    <p:sldId id="619" r:id="rId17"/>
    <p:sldId id="620" r:id="rId18"/>
    <p:sldId id="621" r:id="rId19"/>
    <p:sldId id="622" r:id="rId20"/>
    <p:sldId id="623" r:id="rId21"/>
  </p:sldIdLst>
  <p:sldSz cx="9144000" cy="6858000" type="screen4x3"/>
  <p:notesSz cx="9906000" cy="67945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 BAUM" initials="RB" lastIdx="1" clrIdx="0">
    <p:extLst>
      <p:ext uri="{19B8F6BF-5375-455C-9EA6-DF929625EA0E}">
        <p15:presenceInfo xmlns:p15="http://schemas.microsoft.com/office/powerpoint/2012/main" userId="S-1-5-21-4175334262-1293257954-3937267357-54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3E"/>
    <a:srgbClr val="000066"/>
    <a:srgbClr val="316B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5405" autoAdjust="0"/>
  </p:normalViewPr>
  <p:slideViewPr>
    <p:cSldViewPr>
      <p:cViewPr varScale="1">
        <p:scale>
          <a:sx n="86" d="100"/>
          <a:sy n="86" d="100"/>
        </p:scale>
        <p:origin x="62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7304FC-2894-4BE3-88D3-E68583326C86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476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4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4375" y="509588"/>
            <a:ext cx="33972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4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3227388"/>
            <a:ext cx="79248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192547-FFA7-417A-8F63-F8B7FBC53DAD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5478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92547-FFA7-417A-8F63-F8B7FBC53DAD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4845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t1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1600" y="1984375"/>
            <a:ext cx="8999538" cy="723900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1225" y="3516313"/>
            <a:ext cx="7380288" cy="674687"/>
          </a:xfrm>
        </p:spPr>
        <p:txBody>
          <a:bodyPr/>
          <a:lstStyle>
            <a:lvl1pPr marL="0" indent="0"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3812D-9F43-4150-89AB-F1AE3386429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CC9D8-73E6-4477-BD0E-9034041437E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69913-B1DC-447A-91D2-B8B16A16E2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1ECC8-B253-4ECB-A077-8D58F1D7C0B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8E53B-A775-4DC8-9619-C08B15146D1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9506F-4531-4235-B528-B4F9559EE4F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AB4E3-D55F-4BBD-B31B-4ACC85E5797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9060A-5D5D-4A36-9BF6-4124C2D79DE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4544C-E44A-4AE3-B0AE-5F36CBDBA4A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2DF03-EFB1-4EEB-B0F0-B60EF068EF1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39BFD-326A-4B7E-9E2D-3B5937878D7F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FD92E-2EEF-4C8A-98A2-297F7ADF4D4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092C5-FCF2-47C1-B669-1372555E510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ECECD-0DD3-4A7F-AC0F-5389BC363AC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A6B8E-B03B-43EF-AF76-2EB0EB5C4A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8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CE976-7958-40FC-898A-2C80157B51E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C4644-AA5E-4398-89BC-DA9FD9558B7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A3F96-98AE-4E21-AD8A-2B9C3491D5B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F9277-5A86-42C5-A44A-1DEC65E52EA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7B329-9516-4AFE-8D7D-9A862E261C88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90AF1-0C3E-474E-98EA-86A2143227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0176A-2247-4001-B73A-1CEC618AB25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E675A-2446-4F2D-BE4C-923064280E8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6C9B8-0C72-4AC5-B6A8-3E752D61620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DCD75-1340-4463-A4A4-5228CF682F0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91BDC-4B66-419E-BD70-209DB1F8EF6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9B05C-022E-48E8-96D9-E5362DCFD97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4C88B-376E-460C-A660-B280BD6F472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12F3A-CEEE-4D3C-8039-711440FC1E5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F6BB0-EC99-4E15-A068-983C9ECA741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0F30D-EC84-43C0-9F64-5F904060143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EFBFB-A6F9-496C-8B1A-1A9403D4DC8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C63A0-F938-4AAB-A6C2-47A25D1CBCF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5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44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5FC783C7-A2EC-41E9-AA7B-F0D50F3E0A8B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2" descr="1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6488" name="Picture 8" descr="M62FB&amp;F006 cop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6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64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64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64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63DEADC0-C932-46E8-BB52-CC605D59CE20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701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4440" name="Picture 8" descr="M62FB&amp;F006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44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44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44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46953A54-48A6-4925-9BE1-F6898663E197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AU" sz="120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281604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</p:spPr>
      </p:pic>
      <p:pic>
        <p:nvPicPr>
          <p:cNvPr id="281605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</p:spPr>
      </p:pic>
      <p:pic>
        <p:nvPicPr>
          <p:cNvPr id="281606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</p:spPr>
      </p:pic>
      <p:pic>
        <p:nvPicPr>
          <p:cNvPr id="281607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</p:spPr>
      </p:pic>
      <p:sp>
        <p:nvSpPr>
          <p:cNvPr id="281608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281609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281610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281611" name="Picture 11" descr="b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</p:spPr>
      </p:pic>
      <p:sp>
        <p:nvSpPr>
          <p:cNvPr id="281612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5.png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37" y="521234"/>
            <a:ext cx="8999538" cy="723900"/>
          </a:xfrm>
          <a:ln/>
        </p:spPr>
        <p:txBody>
          <a:bodyPr/>
          <a:lstStyle/>
          <a:p>
            <a:r>
              <a:rPr lang="en-AU" dirty="0" smtClean="0"/>
              <a:t>3.4 Economic Integration</a:t>
            </a:r>
            <a:endParaRPr lang="en-US" dirty="0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	</a:t>
            </a:r>
          </a:p>
          <a:p>
            <a:endParaRPr lang="en-AU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1600" y="2996952"/>
            <a:ext cx="89995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9pPr>
          </a:lstStyle>
          <a:p>
            <a:endParaRPr lang="en-US" sz="2400" kern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097" r="4445" b="3531"/>
          <a:stretch/>
        </p:blipFill>
        <p:spPr>
          <a:xfrm>
            <a:off x="2339752" y="1603083"/>
            <a:ext cx="4392488" cy="470623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  <p:bldLst>
      <p:bldP spid="265218" grpId="0"/>
      <p:bldP spid="265219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5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52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52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52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Trading blocs</a:t>
            </a:r>
            <a:endParaRPr lang="en-US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766433" y="847452"/>
            <a:ext cx="82089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Common market</a:t>
            </a:r>
          </a:p>
          <a:p>
            <a:endParaRPr lang="en-AU" sz="2400" b="1" dirty="0"/>
          </a:p>
          <a:p>
            <a:r>
              <a:rPr lang="en-AU" sz="2400" dirty="0" smtClean="0"/>
              <a:t>Further integration from a customs union.</a:t>
            </a:r>
          </a:p>
          <a:p>
            <a:endParaRPr lang="en-AU" sz="2400" dirty="0"/>
          </a:p>
          <a:p>
            <a:r>
              <a:rPr lang="en-AU" sz="2400" dirty="0" smtClean="0"/>
              <a:t>Factors of production are movable between member countries</a:t>
            </a:r>
          </a:p>
          <a:p>
            <a:endParaRPr lang="en-AU" sz="2400" b="1" dirty="0"/>
          </a:p>
          <a:p>
            <a:r>
              <a:rPr lang="en-AU" sz="2400" b="1" dirty="0" smtClean="0"/>
              <a:t>	No restrictions on labour mobility, capital mobility, land purchasing</a:t>
            </a:r>
          </a:p>
          <a:p>
            <a:endParaRPr lang="en-AU" sz="2400" b="1" dirty="0"/>
          </a:p>
          <a:p>
            <a:endParaRPr lang="en-AU" sz="2400" dirty="0"/>
          </a:p>
        </p:txBody>
      </p:sp>
      <p:sp>
        <p:nvSpPr>
          <p:cNvPr id="3" name="AutoShape 4" descr="Image result for ad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Down Arrow 3"/>
          <p:cNvSpPr/>
          <p:nvPr/>
        </p:nvSpPr>
        <p:spPr bwMode="auto">
          <a:xfrm>
            <a:off x="5364088" y="2924944"/>
            <a:ext cx="504056" cy="504056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601" y="4653136"/>
            <a:ext cx="38385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1061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Trading blocs</a:t>
            </a:r>
            <a:endParaRPr lang="en-US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39552" y="774321"/>
            <a:ext cx="82089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Common market</a:t>
            </a:r>
          </a:p>
          <a:p>
            <a:endParaRPr lang="en-AU" sz="2400" b="1" dirty="0"/>
          </a:p>
          <a:p>
            <a:r>
              <a:rPr lang="en-AU" sz="2400" dirty="0" smtClean="0"/>
              <a:t>Requires greater policy coordination</a:t>
            </a:r>
          </a:p>
          <a:p>
            <a:endParaRPr lang="en-AU" sz="2400" dirty="0"/>
          </a:p>
          <a:p>
            <a:r>
              <a:rPr lang="en-AU" sz="2400" dirty="0" smtClean="0"/>
              <a:t>	e.g. product specifications and technical standards</a:t>
            </a:r>
          </a:p>
          <a:p>
            <a:r>
              <a:rPr lang="en-AU" sz="2400" dirty="0"/>
              <a:t>	</a:t>
            </a:r>
            <a:r>
              <a:rPr lang="en-AU" sz="2400" dirty="0" smtClean="0"/>
              <a:t>EU – if accepted in one country, accepted by all</a:t>
            </a:r>
          </a:p>
          <a:p>
            <a:endParaRPr lang="en-AU" sz="2400" dirty="0" smtClean="0"/>
          </a:p>
          <a:p>
            <a:r>
              <a:rPr lang="en-AU" sz="2400" dirty="0" smtClean="0"/>
              <a:t>	with free mobility, labour, competition and financial 	rules must converge</a:t>
            </a:r>
            <a:endParaRPr lang="en-AU" sz="2400" dirty="0"/>
          </a:p>
          <a:p>
            <a:endParaRPr lang="en-AU" sz="2400" dirty="0"/>
          </a:p>
          <a:p>
            <a:r>
              <a:rPr lang="en-AU" sz="2400" dirty="0" smtClean="0"/>
              <a:t>Central power to make decisions</a:t>
            </a:r>
          </a:p>
          <a:p>
            <a:endParaRPr lang="en-AU" sz="2400" dirty="0"/>
          </a:p>
          <a:p>
            <a:endParaRPr lang="en-AU" sz="2400" b="1" dirty="0"/>
          </a:p>
          <a:p>
            <a:endParaRPr lang="en-AU" sz="2400" dirty="0"/>
          </a:p>
        </p:txBody>
      </p:sp>
      <p:sp>
        <p:nvSpPr>
          <p:cNvPr id="3" name="AutoShape 4" descr="Image result for ad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Down Arrow 3"/>
          <p:cNvSpPr/>
          <p:nvPr/>
        </p:nvSpPr>
        <p:spPr bwMode="auto">
          <a:xfrm>
            <a:off x="5364088" y="2924944"/>
            <a:ext cx="504056" cy="504056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18532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Why move towards a trading bloc?</a:t>
            </a:r>
            <a:endParaRPr lang="en-US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39552" y="836712"/>
            <a:ext cx="82089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Less market distortion</a:t>
            </a:r>
          </a:p>
          <a:p>
            <a:r>
              <a:rPr lang="en-AU" sz="2400" b="1" dirty="0"/>
              <a:t>	</a:t>
            </a:r>
            <a:r>
              <a:rPr lang="en-AU" sz="2400" dirty="0" smtClean="0"/>
              <a:t>increased consumer welfare</a:t>
            </a:r>
          </a:p>
          <a:p>
            <a:endParaRPr lang="en-AU" sz="600" b="1" dirty="0"/>
          </a:p>
          <a:p>
            <a:r>
              <a:rPr lang="en-AU" sz="2400" b="1" dirty="0" smtClean="0"/>
              <a:t>Increased competition</a:t>
            </a:r>
          </a:p>
          <a:p>
            <a:r>
              <a:rPr lang="en-AU" sz="2400" b="1" dirty="0"/>
              <a:t>	</a:t>
            </a:r>
            <a:r>
              <a:rPr lang="en-AU" sz="2400" dirty="0" smtClean="0"/>
              <a:t>domestic producers must compete </a:t>
            </a:r>
          </a:p>
          <a:p>
            <a:r>
              <a:rPr lang="en-AU" sz="2400" dirty="0" smtClean="0"/>
              <a:t>	with lowest-cost competitor in the bloc</a:t>
            </a:r>
          </a:p>
          <a:p>
            <a:endParaRPr lang="en-AU" sz="600" b="1" dirty="0"/>
          </a:p>
          <a:p>
            <a:r>
              <a:rPr lang="en-AU" sz="2400" b="1" dirty="0" smtClean="0"/>
              <a:t>Improved resource allocation</a:t>
            </a:r>
          </a:p>
          <a:p>
            <a:r>
              <a:rPr lang="en-AU" sz="2400" b="1" dirty="0"/>
              <a:t>	</a:t>
            </a:r>
            <a:r>
              <a:rPr lang="en-AU" sz="2400" dirty="0" smtClean="0"/>
              <a:t>A glut of engineers in Italy could fill a shortage in 	France</a:t>
            </a:r>
          </a:p>
          <a:p>
            <a:endParaRPr lang="en-AU" sz="600" b="1" dirty="0"/>
          </a:p>
          <a:p>
            <a:r>
              <a:rPr lang="en-AU" sz="2400" b="1" dirty="0" smtClean="0"/>
              <a:t>Spread of technology and innovation</a:t>
            </a:r>
          </a:p>
          <a:p>
            <a:r>
              <a:rPr lang="en-AU" sz="2400" b="1" dirty="0"/>
              <a:t>	</a:t>
            </a:r>
            <a:r>
              <a:rPr lang="en-AU" sz="2400" dirty="0" smtClean="0"/>
              <a:t>due to labour and capital mobility</a:t>
            </a:r>
          </a:p>
          <a:p>
            <a:endParaRPr lang="en-AU" sz="600" b="1" dirty="0"/>
          </a:p>
          <a:p>
            <a:r>
              <a:rPr lang="en-AU" sz="2400" b="1" dirty="0" smtClean="0"/>
              <a:t>Peace</a:t>
            </a:r>
          </a:p>
          <a:p>
            <a:r>
              <a:rPr lang="en-AU" sz="2400" b="1" dirty="0"/>
              <a:t>	</a:t>
            </a:r>
            <a:r>
              <a:rPr lang="en-AU" sz="2400" dirty="0" smtClean="0"/>
              <a:t>Interdependence</a:t>
            </a:r>
          </a:p>
          <a:p>
            <a:r>
              <a:rPr lang="en-AU" sz="2400" b="1" dirty="0" smtClean="0"/>
              <a:t>Scale	</a:t>
            </a:r>
          </a:p>
          <a:p>
            <a:r>
              <a:rPr lang="en-AU" sz="2400" b="1" dirty="0"/>
              <a:t>	</a:t>
            </a:r>
            <a:r>
              <a:rPr lang="en-AU" sz="2400" dirty="0" smtClean="0"/>
              <a:t>Larger, protection-free market</a:t>
            </a:r>
            <a:endParaRPr lang="en-AU" sz="2400" b="1" dirty="0"/>
          </a:p>
        </p:txBody>
      </p:sp>
      <p:sp>
        <p:nvSpPr>
          <p:cNvPr id="3" name="AutoShape 4" descr="Image result for ad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Down Arrow 3"/>
          <p:cNvSpPr/>
          <p:nvPr/>
        </p:nvSpPr>
        <p:spPr bwMode="auto">
          <a:xfrm>
            <a:off x="5364088" y="2924944"/>
            <a:ext cx="504056" cy="504056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789040"/>
            <a:ext cx="2563563" cy="15483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961214"/>
            <a:ext cx="2203525" cy="123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1334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Why keep out of a trading bloc?</a:t>
            </a:r>
            <a:endParaRPr lang="en-US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39552" y="847452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Loss of political and economic sovereignty</a:t>
            </a:r>
          </a:p>
          <a:p>
            <a:r>
              <a:rPr lang="en-AU" sz="2400" b="1" dirty="0"/>
              <a:t>	</a:t>
            </a:r>
            <a:r>
              <a:rPr lang="en-AU" sz="2400" dirty="0" smtClean="0"/>
              <a:t>increased central decision making</a:t>
            </a:r>
          </a:p>
          <a:p>
            <a:endParaRPr lang="en-AU" sz="2400" b="1" dirty="0"/>
          </a:p>
          <a:p>
            <a:r>
              <a:rPr lang="en-AU" sz="2400" b="1" dirty="0" smtClean="0"/>
              <a:t>	</a:t>
            </a:r>
            <a:r>
              <a:rPr lang="en-AU" sz="2400" dirty="0" smtClean="0"/>
              <a:t>e.g. What would happen if one country wants to 	introduce a higher tobacco tax?</a:t>
            </a:r>
            <a:endParaRPr lang="en-AU" sz="2400" b="1" dirty="0" smtClean="0"/>
          </a:p>
          <a:p>
            <a:endParaRPr lang="en-AU" sz="2400" b="1" dirty="0"/>
          </a:p>
          <a:p>
            <a:pPr marL="896938" indent="-896938"/>
            <a:r>
              <a:rPr lang="en-AU" sz="2400" b="1" dirty="0" smtClean="0"/>
              <a:t>	</a:t>
            </a:r>
            <a:r>
              <a:rPr lang="en-AU" sz="2400" dirty="0" smtClean="0"/>
              <a:t>environmental laws and regulations could reduced to the lowest common denominator</a:t>
            </a:r>
          </a:p>
          <a:p>
            <a:pPr marL="896938" indent="-896938"/>
            <a:endParaRPr lang="en-AU" sz="2400" b="1" dirty="0"/>
          </a:p>
          <a:p>
            <a:pPr marL="896938" indent="-896938"/>
            <a:r>
              <a:rPr lang="en-AU" sz="2400" b="1" dirty="0" smtClean="0"/>
              <a:t>Freer mergers and acquisitions</a:t>
            </a:r>
          </a:p>
          <a:p>
            <a:pPr marL="896938" indent="-896938"/>
            <a:r>
              <a:rPr lang="en-AU" sz="2400" b="1" dirty="0"/>
              <a:t>	</a:t>
            </a:r>
            <a:r>
              <a:rPr lang="en-AU" sz="2400" dirty="0" smtClean="0"/>
              <a:t>Could lead to abuse of market power by monopolies and oligopolies</a:t>
            </a:r>
            <a:endParaRPr lang="en-AU" sz="2400" b="1" dirty="0" smtClean="0"/>
          </a:p>
        </p:txBody>
      </p:sp>
      <p:sp>
        <p:nvSpPr>
          <p:cNvPr id="3" name="AutoShape 4" descr="Image result for ad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Down Arrow 3"/>
          <p:cNvSpPr/>
          <p:nvPr/>
        </p:nvSpPr>
        <p:spPr bwMode="auto">
          <a:xfrm>
            <a:off x="5364088" y="2924944"/>
            <a:ext cx="504056" cy="504056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48680"/>
            <a:ext cx="1633141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0776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Monetary unions</a:t>
            </a:r>
            <a:endParaRPr lang="en-US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39552" y="836712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Even greater economic integration</a:t>
            </a:r>
          </a:p>
          <a:p>
            <a:r>
              <a:rPr lang="en-AU" sz="2400" b="1" dirty="0"/>
              <a:t>	</a:t>
            </a:r>
            <a:r>
              <a:rPr lang="en-AU" sz="2400" dirty="0" smtClean="0"/>
              <a:t>Common currency and central bank</a:t>
            </a:r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/>
          </a:p>
        </p:txBody>
      </p:sp>
      <p:sp>
        <p:nvSpPr>
          <p:cNvPr id="3" name="AutoShape 4" descr="Image result for ad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Down Arrow 3"/>
          <p:cNvSpPr/>
          <p:nvPr/>
        </p:nvSpPr>
        <p:spPr bwMode="auto">
          <a:xfrm>
            <a:off x="5364088" y="2924944"/>
            <a:ext cx="504056" cy="504056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140" y="1840485"/>
            <a:ext cx="2754056" cy="1719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726" y="1904166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015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Monetary unions - advantages</a:t>
            </a:r>
            <a:endParaRPr lang="en-US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39552" y="836712"/>
            <a:ext cx="82089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Exchange rate certainty</a:t>
            </a:r>
          </a:p>
          <a:p>
            <a:r>
              <a:rPr lang="en-AU" sz="2400" b="1" dirty="0"/>
              <a:t>	</a:t>
            </a:r>
            <a:r>
              <a:rPr lang="en-AU" sz="2400" dirty="0" smtClean="0"/>
              <a:t>Can set up trade with confidence</a:t>
            </a:r>
          </a:p>
          <a:p>
            <a:endParaRPr lang="en-AU" sz="2400" dirty="0"/>
          </a:p>
          <a:p>
            <a:r>
              <a:rPr lang="en-AU" sz="2400" b="1" dirty="0" smtClean="0"/>
              <a:t>Exchange rate costs</a:t>
            </a:r>
          </a:p>
          <a:p>
            <a:r>
              <a:rPr lang="en-AU" sz="2400" b="1" dirty="0"/>
              <a:t>	</a:t>
            </a:r>
            <a:r>
              <a:rPr lang="en-AU" sz="2400" b="1" dirty="0" smtClean="0"/>
              <a:t>		</a:t>
            </a:r>
            <a:r>
              <a:rPr lang="en-AU" sz="2400" dirty="0" smtClean="0"/>
              <a:t>At least 1-2% is common for foreign 			exchange.  Estimated to have saved 			1% of Eurozone GDP.</a:t>
            </a:r>
          </a:p>
          <a:p>
            <a:endParaRPr lang="en-AU" sz="2400" b="1" dirty="0"/>
          </a:p>
          <a:p>
            <a:r>
              <a:rPr lang="en-AU" sz="2400" b="1" dirty="0" smtClean="0"/>
              <a:t>Price transparency	</a:t>
            </a:r>
          </a:p>
          <a:p>
            <a:r>
              <a:rPr lang="en-AU" sz="2400" dirty="0" smtClean="0"/>
              <a:t>Can compare prices easily between </a:t>
            </a:r>
          </a:p>
          <a:p>
            <a:r>
              <a:rPr lang="en-AU" sz="2400" dirty="0" smtClean="0"/>
              <a:t>countries.  Sparks competition.</a:t>
            </a:r>
          </a:p>
          <a:p>
            <a:endParaRPr lang="en-AU" sz="2400" dirty="0"/>
          </a:p>
          <a:p>
            <a:endParaRPr lang="en-AU" sz="2400" b="1" dirty="0" smtClean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/>
          </a:p>
        </p:txBody>
      </p:sp>
      <p:sp>
        <p:nvSpPr>
          <p:cNvPr id="3" name="AutoShape 4" descr="Image result for ad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Down Arrow 3"/>
          <p:cNvSpPr/>
          <p:nvPr/>
        </p:nvSpPr>
        <p:spPr bwMode="auto">
          <a:xfrm>
            <a:off x="5364088" y="2924944"/>
            <a:ext cx="504056" cy="504056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658808"/>
            <a:ext cx="2441907" cy="15841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40" y="2420889"/>
            <a:ext cx="2100076" cy="1308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301" y="3573016"/>
            <a:ext cx="2638425" cy="173355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401112532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Monetary unions - advantages</a:t>
            </a:r>
            <a:endParaRPr lang="en-US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39552" y="836712"/>
            <a:ext cx="820891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Inward investment</a:t>
            </a:r>
          </a:p>
          <a:p>
            <a:r>
              <a:rPr lang="en-AU" sz="2400" dirty="0" smtClean="0"/>
              <a:t>Exporters face currency risk.</a:t>
            </a:r>
          </a:p>
          <a:p>
            <a:r>
              <a:rPr lang="en-AU" sz="2400" dirty="0" smtClean="0"/>
              <a:t>Setting up in a monetary union</a:t>
            </a:r>
          </a:p>
          <a:p>
            <a:r>
              <a:rPr lang="en-AU" sz="2400" dirty="0" smtClean="0"/>
              <a:t>provides a large market with no</a:t>
            </a:r>
          </a:p>
          <a:p>
            <a:r>
              <a:rPr lang="en-AU" sz="2400" dirty="0" smtClean="0"/>
              <a:t>currency  risk.</a:t>
            </a:r>
            <a:endParaRPr lang="en-AU" sz="2400" dirty="0"/>
          </a:p>
          <a:p>
            <a:endParaRPr lang="en-AU" sz="2400" dirty="0"/>
          </a:p>
          <a:p>
            <a:r>
              <a:rPr lang="en-AU" sz="2400" b="1" dirty="0" smtClean="0"/>
              <a:t>Shared international perspective</a:t>
            </a:r>
          </a:p>
          <a:p>
            <a:r>
              <a:rPr lang="en-AU" sz="2400" b="1" dirty="0"/>
              <a:t>	</a:t>
            </a:r>
            <a:r>
              <a:rPr lang="en-AU" sz="2400" b="1" dirty="0" smtClean="0"/>
              <a:t>		</a:t>
            </a:r>
            <a:r>
              <a:rPr lang="en-AU" sz="2400" dirty="0" smtClean="0"/>
              <a:t>Can share defence costs, foreign 				policy. Increased interdependence </a:t>
            </a:r>
          </a:p>
          <a:p>
            <a:r>
              <a:rPr lang="en-AU" sz="2400" dirty="0"/>
              <a:t>	</a:t>
            </a:r>
            <a:r>
              <a:rPr lang="en-AU" sz="2400" dirty="0" smtClean="0"/>
              <a:t>		leads to increased harmony.</a:t>
            </a:r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dirty="0"/>
          </a:p>
          <a:p>
            <a:endParaRPr lang="en-AU" sz="2400" b="1" dirty="0" smtClean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/>
          </a:p>
        </p:txBody>
      </p:sp>
      <p:sp>
        <p:nvSpPr>
          <p:cNvPr id="3" name="AutoShape 4" descr="Image result for ad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Down Arrow 3"/>
          <p:cNvSpPr/>
          <p:nvPr/>
        </p:nvSpPr>
        <p:spPr bwMode="auto">
          <a:xfrm>
            <a:off x="5364088" y="2924944"/>
            <a:ext cx="504056" cy="504056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012" y="918460"/>
            <a:ext cx="2746166" cy="2059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501008"/>
            <a:ext cx="1953063" cy="121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2237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Monetary unions - disadvantages</a:t>
            </a:r>
            <a:endParaRPr lang="en-US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39552" y="836712"/>
            <a:ext cx="8208912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Economic asymmetry</a:t>
            </a:r>
          </a:p>
          <a:p>
            <a:r>
              <a:rPr lang="en-AU" sz="2400" dirty="0" smtClean="0"/>
              <a:t>Sharing a currency =/= sharing</a:t>
            </a:r>
          </a:p>
          <a:p>
            <a:r>
              <a:rPr lang="en-AU" sz="2400" dirty="0" smtClean="0"/>
              <a:t>economic outcomes</a:t>
            </a:r>
            <a:endParaRPr lang="en-AU" sz="2400" dirty="0"/>
          </a:p>
          <a:p>
            <a:endParaRPr lang="en-AU" sz="2400" dirty="0"/>
          </a:p>
          <a:p>
            <a:r>
              <a:rPr lang="en-AU" sz="2400" b="1" dirty="0" smtClean="0"/>
              <a:t>Loss of monetary policy</a:t>
            </a:r>
          </a:p>
          <a:p>
            <a:r>
              <a:rPr lang="en-AU" sz="2400" b="1" dirty="0"/>
              <a:t>	</a:t>
            </a:r>
            <a:r>
              <a:rPr lang="en-AU" sz="2400" b="1" dirty="0" smtClean="0"/>
              <a:t>		</a:t>
            </a:r>
            <a:r>
              <a:rPr lang="en-AU" sz="2400" dirty="0" smtClean="0"/>
              <a:t>Divergent inflation figures need </a:t>
            </a:r>
          </a:p>
          <a:p>
            <a:r>
              <a:rPr lang="en-AU" sz="2400" dirty="0"/>
              <a:t>	</a:t>
            </a:r>
            <a:r>
              <a:rPr lang="en-AU" sz="2400" dirty="0" smtClean="0"/>
              <a:t>		different policy responses.</a:t>
            </a:r>
          </a:p>
          <a:p>
            <a:endParaRPr lang="en-AU" sz="2400" dirty="0"/>
          </a:p>
          <a:p>
            <a:endParaRPr lang="en-AU" sz="2400" dirty="0" smtClean="0"/>
          </a:p>
          <a:p>
            <a:endParaRPr lang="en-AU" sz="1200" dirty="0"/>
          </a:p>
          <a:p>
            <a:r>
              <a:rPr lang="en-AU" sz="2400" b="1" dirty="0" smtClean="0"/>
              <a:t>Reduced fiscal policy independence</a:t>
            </a:r>
          </a:p>
          <a:p>
            <a:r>
              <a:rPr lang="en-AU" sz="2400" dirty="0" smtClean="0"/>
              <a:t>Deficit and debt limits</a:t>
            </a:r>
          </a:p>
          <a:p>
            <a:endParaRPr lang="en-AU" sz="2400" dirty="0"/>
          </a:p>
          <a:p>
            <a:r>
              <a:rPr lang="en-AU" sz="2400" b="1" dirty="0" smtClean="0"/>
              <a:t>Exchange rates can’t stabilise trade deficits</a:t>
            </a:r>
          </a:p>
          <a:p>
            <a:endParaRPr lang="en-AU" sz="2400" b="1" dirty="0"/>
          </a:p>
          <a:p>
            <a:r>
              <a:rPr lang="en-AU" sz="2400" b="1" dirty="0" smtClean="0"/>
              <a:t>Transition costs</a:t>
            </a:r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dirty="0"/>
          </a:p>
          <a:p>
            <a:endParaRPr lang="en-AU" sz="2400" b="1" dirty="0" smtClean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/>
          </a:p>
        </p:txBody>
      </p:sp>
      <p:sp>
        <p:nvSpPr>
          <p:cNvPr id="3" name="AutoShape 4" descr="Image result for ad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Down Arrow 3"/>
          <p:cNvSpPr/>
          <p:nvPr/>
        </p:nvSpPr>
        <p:spPr bwMode="auto">
          <a:xfrm>
            <a:off x="5364088" y="2924944"/>
            <a:ext cx="504056" cy="504056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836712"/>
            <a:ext cx="1777740" cy="11830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4" b="9573"/>
          <a:stretch/>
        </p:blipFill>
        <p:spPr>
          <a:xfrm>
            <a:off x="7002996" y="760901"/>
            <a:ext cx="2016224" cy="13346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80928"/>
            <a:ext cx="2239417" cy="13978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513" y="3488969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2924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Economic Integration</a:t>
            </a:r>
            <a:endParaRPr lang="en-US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60375" y="1117274"/>
            <a:ext cx="8208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What is economic integration?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Preferential trade </a:t>
            </a:r>
            <a:r>
              <a:rPr lang="en-AU" sz="2400" dirty="0"/>
              <a:t>a</a:t>
            </a:r>
            <a:r>
              <a:rPr lang="en-AU" sz="2400" dirty="0" smtClean="0"/>
              <a:t>greements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Trading blocs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Monetary unions</a:t>
            </a:r>
            <a:endParaRPr lang="en-AU" sz="2400" dirty="0"/>
          </a:p>
        </p:txBody>
      </p:sp>
      <p:sp>
        <p:nvSpPr>
          <p:cNvPr id="3" name="AutoShape 4" descr="Image result for ad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Down Arrow 3"/>
          <p:cNvSpPr/>
          <p:nvPr/>
        </p:nvSpPr>
        <p:spPr bwMode="auto">
          <a:xfrm>
            <a:off x="5364088" y="2924944"/>
            <a:ext cx="504056" cy="504056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47315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What is economic integration?</a:t>
            </a:r>
            <a:endParaRPr lang="en-US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766433" y="847452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The unification of economic policies through the reduction or removal of tariffs and other trade protection methods.</a:t>
            </a:r>
          </a:p>
          <a:p>
            <a:endParaRPr lang="en-AU" sz="2400" dirty="0"/>
          </a:p>
          <a:p>
            <a:r>
              <a:rPr lang="en-AU" sz="2400" b="1" dirty="0" smtClean="0"/>
              <a:t>Australian states have unified economic policies.  There are no tariffs or trade protection</a:t>
            </a:r>
          </a:p>
          <a:p>
            <a:endParaRPr lang="en-AU" sz="2400" b="1" dirty="0"/>
          </a:p>
          <a:p>
            <a:r>
              <a:rPr lang="en-AU" sz="2400" b="1" dirty="0" smtClean="0"/>
              <a:t>The more economically </a:t>
            </a:r>
          </a:p>
          <a:p>
            <a:r>
              <a:rPr lang="en-AU" sz="2400" b="1" dirty="0" smtClean="0"/>
              <a:t>integrated countries become</a:t>
            </a:r>
          </a:p>
          <a:p>
            <a:r>
              <a:rPr lang="en-AU" sz="2400" b="1" dirty="0" smtClean="0"/>
              <a:t>with each other, the more </a:t>
            </a:r>
          </a:p>
          <a:p>
            <a:r>
              <a:rPr lang="en-AU" sz="2400" b="1" dirty="0" smtClean="0"/>
              <a:t>they become like one country</a:t>
            </a:r>
            <a:r>
              <a:rPr lang="en-AU" sz="2400" dirty="0"/>
              <a:t>	</a:t>
            </a:r>
            <a:r>
              <a:rPr lang="en-AU" sz="2400" dirty="0" smtClean="0"/>
              <a:t>				</a:t>
            </a:r>
            <a:endParaRPr lang="en-AU" sz="2400" dirty="0"/>
          </a:p>
          <a:p>
            <a:endParaRPr lang="en-AU" sz="2400" dirty="0"/>
          </a:p>
        </p:txBody>
      </p:sp>
      <p:sp>
        <p:nvSpPr>
          <p:cNvPr id="3" name="AutoShape 4" descr="Image result for ad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Down Arrow 3"/>
          <p:cNvSpPr/>
          <p:nvPr/>
        </p:nvSpPr>
        <p:spPr bwMode="auto">
          <a:xfrm>
            <a:off x="5364088" y="2924944"/>
            <a:ext cx="504056" cy="504056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996952"/>
            <a:ext cx="3650389" cy="306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9058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Preferential trade agreements</a:t>
            </a:r>
            <a:endParaRPr lang="en-US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766433" y="847452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Free Trade Agreements</a:t>
            </a:r>
          </a:p>
          <a:p>
            <a:endParaRPr lang="en-AU" sz="2400" b="1" dirty="0"/>
          </a:p>
          <a:p>
            <a:r>
              <a:rPr lang="en-AU" sz="2400" dirty="0"/>
              <a:t>An agreement between countries, to the exclusion of others, to reduce the barriers to free trade.</a:t>
            </a:r>
          </a:p>
          <a:p>
            <a:endParaRPr lang="en-AU" sz="2400" b="1" dirty="0" smtClean="0"/>
          </a:p>
          <a:p>
            <a:r>
              <a:rPr lang="en-AU" sz="2400" b="1" dirty="0"/>
              <a:t>	</a:t>
            </a:r>
            <a:r>
              <a:rPr lang="en-AU" sz="2400" b="1" dirty="0" smtClean="0"/>
              <a:t>			   </a:t>
            </a:r>
            <a:r>
              <a:rPr lang="en-AU" sz="2400" b="1" i="1" dirty="0" smtClean="0"/>
              <a:t>“countries cannot 					    discriminate between their 				</a:t>
            </a:r>
            <a:r>
              <a:rPr lang="en-AU" sz="2400" b="1" i="1" dirty="0"/>
              <a:t> </a:t>
            </a:r>
            <a:r>
              <a:rPr lang="en-AU" sz="2400" b="1" i="1" dirty="0" smtClean="0"/>
              <a:t>   trading partners”</a:t>
            </a:r>
          </a:p>
          <a:p>
            <a:endParaRPr lang="en-AU" sz="2400" b="1" i="1" dirty="0"/>
          </a:p>
          <a:p>
            <a:r>
              <a:rPr lang="en-AU" sz="2400" i="1" dirty="0" smtClean="0"/>
              <a:t>Bilateral and Multilateral free-trade agreements are an exception</a:t>
            </a:r>
            <a:r>
              <a:rPr lang="en-AU" sz="2400" b="1" dirty="0" smtClean="0"/>
              <a:t>	</a:t>
            </a:r>
            <a:endParaRPr lang="en-AU" sz="2400" b="1" dirty="0"/>
          </a:p>
          <a:p>
            <a:endParaRPr lang="en-AU" sz="2400" dirty="0"/>
          </a:p>
        </p:txBody>
      </p:sp>
      <p:sp>
        <p:nvSpPr>
          <p:cNvPr id="3" name="AutoShape 4" descr="Image result for ad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Down Arrow 3"/>
          <p:cNvSpPr/>
          <p:nvPr/>
        </p:nvSpPr>
        <p:spPr bwMode="auto">
          <a:xfrm>
            <a:off x="5364088" y="2924944"/>
            <a:ext cx="504056" cy="504056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729" y="2708920"/>
            <a:ext cx="3263263" cy="109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3183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Australia’s free trade agreements</a:t>
            </a:r>
            <a:endParaRPr lang="en-US" altLang="en-US" dirty="0" smtClean="0"/>
          </a:p>
        </p:txBody>
      </p:sp>
      <p:sp>
        <p:nvSpPr>
          <p:cNvPr id="3" name="AutoShape 4" descr="Image result for ad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Down Arrow 3"/>
          <p:cNvSpPr/>
          <p:nvPr/>
        </p:nvSpPr>
        <p:spPr bwMode="auto">
          <a:xfrm>
            <a:off x="5364088" y="2924944"/>
            <a:ext cx="504056" cy="504056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120676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Bilateral</a:t>
            </a:r>
          </a:p>
          <a:p>
            <a:endParaRPr lang="en-AU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536" y="1757201"/>
            <a:ext cx="4779442" cy="1018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24944"/>
            <a:ext cx="2711953" cy="15249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01" y="4646694"/>
            <a:ext cx="2466975" cy="184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988" y="3023998"/>
            <a:ext cx="1835180" cy="13782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521" y="4548916"/>
            <a:ext cx="3851996" cy="21667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769" y="1216202"/>
            <a:ext cx="2266950" cy="2019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498" y="3447217"/>
            <a:ext cx="3050185" cy="18164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290" y="674253"/>
            <a:ext cx="2112583" cy="14007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333961" y="5733256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One missing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275423385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Australia’s free trade agreements</a:t>
            </a:r>
            <a:endParaRPr lang="en-US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766433" y="847452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Multilateral</a:t>
            </a:r>
          </a:p>
          <a:p>
            <a:endParaRPr lang="en-AU" sz="2400" b="1" dirty="0"/>
          </a:p>
          <a:p>
            <a:endParaRPr lang="en-AU" sz="2400" dirty="0"/>
          </a:p>
        </p:txBody>
      </p:sp>
      <p:sp>
        <p:nvSpPr>
          <p:cNvPr id="3" name="AutoShape 4" descr="Image result for ad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Down Arrow 3"/>
          <p:cNvSpPr/>
          <p:nvPr/>
        </p:nvSpPr>
        <p:spPr bwMode="auto">
          <a:xfrm>
            <a:off x="5364088" y="2924944"/>
            <a:ext cx="504056" cy="504056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77420"/>
            <a:ext cx="2703480" cy="18045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853" y="4377648"/>
            <a:ext cx="3263263" cy="10920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706" y="1160214"/>
            <a:ext cx="4343012" cy="263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398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Trading blocs</a:t>
            </a:r>
            <a:endParaRPr lang="en-US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766433" y="847452"/>
            <a:ext cx="82089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Distinguish between a free trade area, a customs union and a common market.</a:t>
            </a:r>
          </a:p>
          <a:p>
            <a:endParaRPr lang="en-AU" sz="2400" b="1" dirty="0"/>
          </a:p>
          <a:p>
            <a:r>
              <a:rPr lang="en-AU" sz="2400" dirty="0" smtClean="0"/>
              <a:t>Free trade area =  a group of countries operating under a </a:t>
            </a:r>
          </a:p>
          <a:p>
            <a:r>
              <a:rPr lang="en-AU" sz="2400" dirty="0"/>
              <a:t>	</a:t>
            </a:r>
            <a:r>
              <a:rPr lang="en-AU" sz="2400" dirty="0" smtClean="0"/>
              <a:t>	         multilateral FTA</a:t>
            </a:r>
          </a:p>
          <a:p>
            <a:endParaRPr lang="en-AU" sz="2400" b="1" dirty="0"/>
          </a:p>
          <a:p>
            <a:endParaRPr lang="en-AU" sz="2400" b="1" dirty="0" smtClean="0"/>
          </a:p>
          <a:p>
            <a:r>
              <a:rPr lang="en-AU" sz="2400" b="1" dirty="0"/>
              <a:t>	</a:t>
            </a:r>
            <a:r>
              <a:rPr lang="en-AU" sz="2400" b="1" dirty="0" smtClean="0"/>
              <a:t>Each free to pursue their</a:t>
            </a:r>
          </a:p>
          <a:p>
            <a:r>
              <a:rPr lang="en-AU" sz="2400" b="1" dirty="0"/>
              <a:t> </a:t>
            </a:r>
            <a:r>
              <a:rPr lang="en-AU" sz="2400" b="1" dirty="0" smtClean="0"/>
              <a:t>          own agreements with other</a:t>
            </a:r>
          </a:p>
          <a:p>
            <a:r>
              <a:rPr lang="en-AU" sz="2400" b="1" dirty="0"/>
              <a:t> </a:t>
            </a:r>
            <a:r>
              <a:rPr lang="en-AU" sz="2400" b="1" dirty="0" smtClean="0"/>
              <a:t>          countries</a:t>
            </a:r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dirty="0"/>
          </a:p>
        </p:txBody>
      </p:sp>
      <p:sp>
        <p:nvSpPr>
          <p:cNvPr id="3" name="AutoShape 4" descr="Image result for ad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Down Arrow 3"/>
          <p:cNvSpPr/>
          <p:nvPr/>
        </p:nvSpPr>
        <p:spPr bwMode="auto">
          <a:xfrm>
            <a:off x="5364088" y="2924944"/>
            <a:ext cx="504056" cy="504056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492896"/>
            <a:ext cx="2763388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0853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Trading blocs</a:t>
            </a:r>
            <a:endParaRPr lang="en-US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766433" y="847452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Distinguish between a free trade area, a customs union and a common market.</a:t>
            </a:r>
          </a:p>
          <a:p>
            <a:endParaRPr lang="en-AU" sz="2400" b="1" dirty="0"/>
          </a:p>
          <a:p>
            <a:r>
              <a:rPr lang="en-AU" sz="2400" b="1" dirty="0" smtClean="0"/>
              <a:t>Re-export tariffs or ‘rule-of-origin’ - </a:t>
            </a:r>
            <a:r>
              <a:rPr lang="en-AU" sz="2400" dirty="0" smtClean="0"/>
              <a:t>Beef</a:t>
            </a:r>
            <a:endParaRPr lang="en-AU" sz="2400" b="1" dirty="0" smtClean="0"/>
          </a:p>
          <a:p>
            <a:endParaRPr lang="en-AU" sz="2400" b="1" dirty="0"/>
          </a:p>
          <a:p>
            <a:endParaRPr lang="en-AU" sz="2400" b="1" dirty="0"/>
          </a:p>
          <a:p>
            <a:endParaRPr lang="en-AU" sz="2400" b="1" dirty="0" smtClean="0"/>
          </a:p>
          <a:p>
            <a:r>
              <a:rPr lang="en-AU" sz="2400" b="1" dirty="0"/>
              <a:t>	</a:t>
            </a:r>
            <a:endParaRPr lang="en-AU" sz="2400" b="1" dirty="0" smtClean="0"/>
          </a:p>
          <a:p>
            <a:endParaRPr lang="en-AU" sz="2400" b="1" dirty="0"/>
          </a:p>
          <a:p>
            <a:endParaRPr lang="en-AU" sz="2400" dirty="0"/>
          </a:p>
        </p:txBody>
      </p:sp>
      <p:sp>
        <p:nvSpPr>
          <p:cNvPr id="3" name="AutoShape 4" descr="Image result for ad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Down Arrow 3"/>
          <p:cNvSpPr/>
          <p:nvPr/>
        </p:nvSpPr>
        <p:spPr bwMode="auto">
          <a:xfrm>
            <a:off x="5364088" y="2924944"/>
            <a:ext cx="504056" cy="504056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869161"/>
            <a:ext cx="2016224" cy="1008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780928"/>
            <a:ext cx="2055965" cy="13681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116" y="4797152"/>
            <a:ext cx="3028950" cy="151447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2357624" y="3933056"/>
            <a:ext cx="792088" cy="792088"/>
          </a:xfrm>
          <a:prstGeom prst="straightConnector1">
            <a:avLst/>
          </a:prstGeom>
          <a:noFill/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/>
          </a:ln>
          <a:effectLst>
            <a:outerShdw dist="35921" dir="2700000" sx="1000" sy="1000" algn="ctr" rotWithShape="0">
              <a:srgbClr val="4D4D4D"/>
            </a:outerShdw>
          </a:effec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2782657" y="5502217"/>
            <a:ext cx="2765188" cy="52172"/>
          </a:xfrm>
          <a:prstGeom prst="straightConnector1">
            <a:avLst/>
          </a:prstGeom>
          <a:noFill/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/>
          </a:ln>
          <a:effectLst>
            <a:outerShdw dist="35921" dir="2700000" sx="1000" sy="1000" algn="ctr" rotWithShape="0">
              <a:srgbClr val="4D4D4D"/>
            </a:outerShdw>
          </a:effec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5635022" y="3573016"/>
            <a:ext cx="1230529" cy="1008112"/>
          </a:xfrm>
          <a:prstGeom prst="straightConnector1">
            <a:avLst/>
          </a:prstGeom>
          <a:noFill/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/>
          </a:ln>
          <a:effectLst>
            <a:outerShdw dist="35921" dir="2700000" sx="1000" sy="1000" algn="ctr" rotWithShape="0">
              <a:srgbClr val="4D4D4D"/>
            </a:outerShdw>
          </a:effectLst>
        </p:spPr>
      </p:cxnSp>
      <p:sp>
        <p:nvSpPr>
          <p:cNvPr id="16" name="TextBox 15"/>
          <p:cNvSpPr txBox="1"/>
          <p:nvPr/>
        </p:nvSpPr>
        <p:spPr>
          <a:xfrm>
            <a:off x="1992156" y="349090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TAFTA </a:t>
            </a:r>
          </a:p>
          <a:p>
            <a:pPr algn="ctr"/>
            <a:r>
              <a:rPr lang="en-AU" dirty="0" smtClean="0"/>
              <a:t>5%</a:t>
            </a:r>
            <a:endParaRPr lang="en-AU" dirty="0"/>
          </a:p>
        </p:txBody>
      </p:sp>
      <p:sp>
        <p:nvSpPr>
          <p:cNvPr id="19" name="TextBox 18"/>
          <p:cNvSpPr txBox="1"/>
          <p:nvPr/>
        </p:nvSpPr>
        <p:spPr>
          <a:xfrm>
            <a:off x="3203848" y="5745053"/>
            <a:ext cx="2031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No agreement </a:t>
            </a:r>
          </a:p>
          <a:p>
            <a:pPr algn="ctr"/>
            <a:r>
              <a:rPr lang="en-AU" dirty="0" smtClean="0"/>
              <a:t>WTO tariffs apply</a:t>
            </a:r>
          </a:p>
          <a:p>
            <a:pPr algn="ctr"/>
            <a:r>
              <a:rPr lang="en-AU" dirty="0" smtClean="0"/>
              <a:t>(say 10%)</a:t>
            </a:r>
            <a:endParaRPr lang="en-AU" dirty="0"/>
          </a:p>
        </p:txBody>
      </p:sp>
      <p:sp>
        <p:nvSpPr>
          <p:cNvPr id="20" name="TextBox 19"/>
          <p:cNvSpPr txBox="1"/>
          <p:nvPr/>
        </p:nvSpPr>
        <p:spPr>
          <a:xfrm>
            <a:off x="5835877" y="3009726"/>
            <a:ext cx="2031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ASEAN</a:t>
            </a:r>
          </a:p>
          <a:p>
            <a:pPr algn="ctr"/>
            <a:r>
              <a:rPr lang="en-AU" dirty="0" smtClean="0"/>
              <a:t>2%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7619596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Trading blocs</a:t>
            </a:r>
            <a:endParaRPr lang="en-US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80245" y="559911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Customs union</a:t>
            </a:r>
          </a:p>
          <a:p>
            <a:endParaRPr lang="en-AU" sz="2400" b="1" dirty="0"/>
          </a:p>
          <a:p>
            <a:r>
              <a:rPr lang="en-AU" sz="2400" dirty="0" smtClean="0"/>
              <a:t>A beefed up free-trade area.  </a:t>
            </a:r>
          </a:p>
          <a:p>
            <a:endParaRPr lang="en-AU" sz="2400" b="1" dirty="0"/>
          </a:p>
          <a:p>
            <a:r>
              <a:rPr lang="en-AU" sz="2400" b="1" dirty="0"/>
              <a:t>	</a:t>
            </a:r>
            <a:r>
              <a:rPr lang="en-AU" sz="2400" dirty="0" smtClean="0"/>
              <a:t>The union treats all non-members equally</a:t>
            </a:r>
            <a:endParaRPr lang="en-AU" sz="2400" b="1" dirty="0" smtClean="0"/>
          </a:p>
          <a:p>
            <a:endParaRPr lang="en-AU" sz="2400" b="1" dirty="0"/>
          </a:p>
          <a:p>
            <a:r>
              <a:rPr lang="en-AU" sz="2400" dirty="0" smtClean="0"/>
              <a:t>	Negotiate with non-members</a:t>
            </a:r>
          </a:p>
          <a:p>
            <a:r>
              <a:rPr lang="en-AU" sz="2400" dirty="0"/>
              <a:t>	</a:t>
            </a:r>
            <a:r>
              <a:rPr lang="en-AU" sz="2400" dirty="0" smtClean="0"/>
              <a:t>as a group</a:t>
            </a:r>
          </a:p>
          <a:p>
            <a:endParaRPr lang="en-AU" sz="2400" dirty="0"/>
          </a:p>
          <a:p>
            <a:endParaRPr lang="en-AU" sz="2400" dirty="0" smtClean="0"/>
          </a:p>
        </p:txBody>
      </p:sp>
      <p:sp>
        <p:nvSpPr>
          <p:cNvPr id="3" name="AutoShape 4" descr="Image result for ad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Down Arrow 3"/>
          <p:cNvSpPr/>
          <p:nvPr/>
        </p:nvSpPr>
        <p:spPr bwMode="auto">
          <a:xfrm>
            <a:off x="5364088" y="2924944"/>
            <a:ext cx="504056" cy="504056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2521651"/>
            <a:ext cx="2872739" cy="13599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76" y="5248811"/>
            <a:ext cx="1060841" cy="7059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671" y="4248744"/>
            <a:ext cx="1129668" cy="751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243" y="5979940"/>
            <a:ext cx="1039833" cy="6919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137307"/>
            <a:ext cx="1165672" cy="7757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280" y="4349775"/>
            <a:ext cx="1093271" cy="727522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 bwMode="auto">
          <a:xfrm>
            <a:off x="4427983" y="3911448"/>
            <a:ext cx="4464497" cy="2984519"/>
          </a:xfrm>
          <a:prstGeom prst="ellipse">
            <a:avLst/>
          </a:prstGeom>
          <a:noFill/>
          <a:ln w="41275" cap="flat" cmpd="sng" algn="ctr">
            <a:solidFill>
              <a:srgbClr val="00003E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40" y="4383530"/>
            <a:ext cx="2589464" cy="1294732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 bwMode="auto">
          <a:xfrm>
            <a:off x="2847304" y="4961644"/>
            <a:ext cx="1548284" cy="77686"/>
          </a:xfrm>
          <a:prstGeom prst="straightConnector1">
            <a:avLst/>
          </a:prstGeom>
          <a:noFill/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/>
          </a:ln>
          <a:effectLst>
            <a:outerShdw dist="35921" dir="2700000" sx="1000" sy="1000" algn="ctr" rotWithShape="0">
              <a:srgbClr val="4D4D4D"/>
            </a:outerShdw>
          </a:effectLst>
        </p:spPr>
      </p:cxnSp>
      <p:sp>
        <p:nvSpPr>
          <p:cNvPr id="16" name="TextBox 15"/>
          <p:cNvSpPr txBox="1"/>
          <p:nvPr/>
        </p:nvSpPr>
        <p:spPr>
          <a:xfrm>
            <a:off x="2881334" y="5135388"/>
            <a:ext cx="1296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Cannot reach an FTA with a single member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5215635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</p:bldLst>
  </p:timing>
</p:sld>
</file>

<file path=ppt/theme/theme1.xml><?xml version="1.0" encoding="utf-8"?>
<a:theme xmlns:a="http://schemas.openxmlformats.org/drawingml/2006/main" name="m62-black-currency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m62-black-currenc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62-black-currenc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3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2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m62-black-currency</Template>
  <TotalTime>28676</TotalTime>
  <Words>305</Words>
  <Application>Microsoft Office PowerPoint</Application>
  <PresentationFormat>On-screen Show (4:3)</PresentationFormat>
  <Paragraphs>172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Neo Sans</vt:lpstr>
      <vt:lpstr>m62-black-currency</vt:lpstr>
      <vt:lpstr>3_2</vt:lpstr>
      <vt:lpstr>2_2</vt:lpstr>
      <vt:lpstr>1_It’s not the design of your template</vt:lpstr>
      <vt:lpstr>3.4 Economic Integration</vt:lpstr>
      <vt:lpstr>Economic Integration</vt:lpstr>
      <vt:lpstr>What is economic integration?</vt:lpstr>
      <vt:lpstr>Preferential trade agreements</vt:lpstr>
      <vt:lpstr>Australia’s free trade agreements</vt:lpstr>
      <vt:lpstr>Australia’s free trade agreements</vt:lpstr>
      <vt:lpstr>Trading blocs</vt:lpstr>
      <vt:lpstr>Trading blocs</vt:lpstr>
      <vt:lpstr>Trading blocs</vt:lpstr>
      <vt:lpstr>Trading blocs</vt:lpstr>
      <vt:lpstr>Trading blocs</vt:lpstr>
      <vt:lpstr>Why move towards a trading bloc?</vt:lpstr>
      <vt:lpstr>Why keep out of a trading bloc?</vt:lpstr>
      <vt:lpstr>Monetary unions</vt:lpstr>
      <vt:lpstr>Monetary unions - advantages</vt:lpstr>
      <vt:lpstr>Monetary unions - advantages</vt:lpstr>
      <vt:lpstr>Monetary unions - disadvantages</vt:lpstr>
    </vt:vector>
  </TitlesOfParts>
  <Company>The University of Adelaide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MIC2307-16</dc:subject>
  <dc:creator>a1077144</dc:creator>
  <cp:lastModifiedBy>Richard BAUM</cp:lastModifiedBy>
  <cp:revision>340</cp:revision>
  <dcterms:created xsi:type="dcterms:W3CDTF">2015-03-15T05:05:01Z</dcterms:created>
  <dcterms:modified xsi:type="dcterms:W3CDTF">2016-01-25T05:58:43Z</dcterms:modified>
</cp:coreProperties>
</file>