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2"/>
  </p:notesMasterIdLst>
  <p:handoutMasterIdLst>
    <p:handoutMasterId r:id="rId13"/>
  </p:handoutMasterIdLst>
  <p:sldIdLst>
    <p:sldId id="259" r:id="rId5"/>
    <p:sldId id="553" r:id="rId6"/>
    <p:sldId id="628" r:id="rId7"/>
    <p:sldId id="629" r:id="rId8"/>
    <p:sldId id="630" r:id="rId9"/>
    <p:sldId id="632" r:id="rId10"/>
    <p:sldId id="631" r:id="rId11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E"/>
    <a:srgbClr val="000066"/>
    <a:srgbClr val="316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405" autoAdjust="0"/>
  </p:normalViewPr>
  <p:slideViewPr>
    <p:cSldViewPr>
      <p:cViewPr varScale="1">
        <p:scale>
          <a:sx n="75" d="100"/>
          <a:sy n="75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6B8E-B03B-43EF-AF76-2EB0EB5C4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4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70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37" y="521234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3.4 Economic Integration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2097" r="4445" b="3531"/>
          <a:stretch/>
        </p:blipFill>
        <p:spPr>
          <a:xfrm>
            <a:off x="2337062" y="1245134"/>
            <a:ext cx="4392488" cy="4706237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5958680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kern="0" dirty="0" smtClean="0"/>
              <a:t>HL content</a:t>
            </a:r>
            <a:endParaRPr lang="en-US" kern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Economic Integration (HL content)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0375" y="111727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How does trade creation occur due to integration?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How does trade diversion occur due to integration?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How do economically integrated countries benefit from economies of scale?</a:t>
            </a:r>
            <a:endParaRPr lang="en-AU" sz="2400" dirty="0"/>
          </a:p>
        </p:txBody>
      </p:sp>
      <p:sp>
        <p:nvSpPr>
          <p:cNvPr id="3" name="AutoShape 4" descr="Image result for ado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Down Arrow 3"/>
          <p:cNvSpPr/>
          <p:nvPr/>
        </p:nvSpPr>
        <p:spPr bwMode="auto">
          <a:xfrm>
            <a:off x="5364088" y="2924944"/>
            <a:ext cx="504056" cy="504056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731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772400" cy="411832"/>
          </a:xfrm>
        </p:spPr>
        <p:txBody>
          <a:bodyPr/>
          <a:lstStyle/>
          <a:p>
            <a:r>
              <a:rPr lang="en-AU" dirty="0" smtClean="0"/>
              <a:t>Trade creation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980728"/>
            <a:ext cx="7774632" cy="5115272"/>
          </a:xfrm>
        </p:spPr>
        <p:txBody>
          <a:bodyPr/>
          <a:lstStyle/>
          <a:p>
            <a:pPr marL="0" indent="0"/>
            <a:r>
              <a:rPr lang="en-AU" b="1" dirty="0" smtClean="0"/>
              <a:t>Movement from a high-cost domestic producer to a lower-cost producer inside the customs union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Malaysia can make and sell DVD players for $120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South Korea can make and sell DVD players for $100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Malaysia (and ASEAN) impose a tariff of 30% on DVD players.</a:t>
            </a:r>
          </a:p>
          <a:p>
            <a:pPr marL="0" indent="0"/>
            <a:endParaRPr lang="en-AU" dirty="0"/>
          </a:p>
          <a:p>
            <a:pPr marL="0" indent="0"/>
            <a:endParaRPr lang="en-AU" dirty="0" smtClean="0"/>
          </a:p>
          <a:p>
            <a:pPr marL="0" indent="0"/>
            <a:endParaRPr lang="en-AU" dirty="0"/>
          </a:p>
          <a:p>
            <a:pPr marL="0" inden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31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772400" cy="411832"/>
          </a:xfrm>
        </p:spPr>
        <p:txBody>
          <a:bodyPr/>
          <a:lstStyle/>
          <a:p>
            <a:r>
              <a:rPr lang="en-AU" dirty="0" smtClean="0"/>
              <a:t>Trade creation</a:t>
            </a:r>
            <a:endParaRPr lang="en-AU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13239" y="1555010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401095" y="5939958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19013" y="5923634"/>
            <a:ext cx="1180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Quantity</a:t>
            </a:r>
          </a:p>
          <a:p>
            <a:r>
              <a:rPr lang="en-AU" dirty="0" smtClean="0"/>
              <a:t>(,000s) 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121169" y="5923634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1196752"/>
            <a:ext cx="977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($)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776024" y="1731419"/>
            <a:ext cx="4299615" cy="3839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13239" y="1731419"/>
            <a:ext cx="4307429" cy="3839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54313" y="134780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Malaysia</a:t>
            </a:r>
            <a:endParaRPr lang="en-AU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20668" y="5393572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</a:t>
            </a:r>
            <a:r>
              <a:rPr lang="en-AU" baseline="-25000" dirty="0" smtClean="0"/>
              <a:t>d</a:t>
            </a:r>
            <a:endParaRPr lang="en-AU" baseline="-25000" dirty="0"/>
          </a:p>
        </p:txBody>
      </p:sp>
      <p:cxnSp>
        <p:nvCxnSpPr>
          <p:cNvPr id="14" name="Straight Connector 13"/>
          <p:cNvCxnSpPr>
            <a:stCxn id="19" idx="1"/>
          </p:cNvCxnSpPr>
          <p:nvPr/>
        </p:nvCxnSpPr>
        <p:spPr>
          <a:xfrm flipH="1">
            <a:off x="2413241" y="4409871"/>
            <a:ext cx="5344642" cy="5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79514" y="4206911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100</a:t>
            </a:r>
            <a:endParaRPr lang="en-AU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79415" y="5947475"/>
            <a:ext cx="62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</a:t>
            </a:r>
            <a:r>
              <a:rPr lang="en-AU" dirty="0" smtClean="0"/>
              <a:t>10</a:t>
            </a:r>
            <a:endParaRPr lang="en-AU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7757883" y="4225205"/>
            <a:ext cx="158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korea</a:t>
            </a:r>
            <a:endParaRPr lang="en-AU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413239" y="2996952"/>
            <a:ext cx="5344643" cy="0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4825" y="2823472"/>
            <a:ext cx="155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korea</a:t>
            </a:r>
            <a:r>
              <a:rPr lang="en-AU" dirty="0" smtClean="0"/>
              <a:t> </a:t>
            </a:r>
            <a:r>
              <a:rPr lang="en-AU" baseline="-25000" dirty="0" smtClean="0"/>
              <a:t>+ tariff</a:t>
            </a:r>
            <a:endParaRPr lang="en-AU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838953" y="2812286"/>
            <a:ext cx="102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130</a:t>
            </a:r>
            <a:endParaRPr lang="en-AU" baseline="-25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073993" y="4420418"/>
            <a:ext cx="10141" cy="1511283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083050" y="4420418"/>
            <a:ext cx="10141" cy="1511283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123651" y="3501008"/>
            <a:ext cx="0" cy="2430693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31481" y="5952487"/>
            <a:ext cx="64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3</a:t>
            </a:r>
            <a:r>
              <a:rPr lang="en-AU" dirty="0" smtClean="0"/>
              <a:t>5</a:t>
            </a:r>
            <a:endParaRPr lang="en-AU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00382" y="5967078"/>
            <a:ext cx="4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55</a:t>
            </a:r>
            <a:endParaRPr lang="en-AU" baseline="-25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481904" y="4017831"/>
            <a:ext cx="1203376" cy="392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481904" y="4052435"/>
            <a:ext cx="1203376" cy="3574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12793" y="762404"/>
            <a:ext cx="282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Malaysian DVD market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699" y="2035416"/>
            <a:ext cx="1807612" cy="2031325"/>
          </a:xfrm>
          <a:prstGeom prst="rect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If Korea joins ASEAN, imports increase from 0 to 45,000</a:t>
            </a:r>
          </a:p>
          <a:p>
            <a:endParaRPr lang="en-AU" dirty="0" smtClean="0"/>
          </a:p>
          <a:p>
            <a:r>
              <a:rPr lang="en-AU" b="1" dirty="0" smtClean="0"/>
              <a:t>Trade creation</a:t>
            </a:r>
            <a:endParaRPr lang="en-AU" b="1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2401096" y="3501008"/>
            <a:ext cx="2682496" cy="0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61770" y="3306438"/>
            <a:ext cx="102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120</a:t>
            </a:r>
            <a:endParaRPr lang="en-AU" baseline="-25000" dirty="0"/>
          </a:p>
        </p:txBody>
      </p:sp>
    </p:spTree>
    <p:extLst>
      <p:ext uri="{BB962C8B-B14F-4D97-AF65-F5344CB8AC3E}">
        <p14:creationId xmlns:p14="http://schemas.microsoft.com/office/powerpoint/2010/main" val="292205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772400" cy="411832"/>
          </a:xfrm>
        </p:spPr>
        <p:txBody>
          <a:bodyPr/>
          <a:lstStyle/>
          <a:p>
            <a:r>
              <a:rPr lang="en-AU" dirty="0" smtClean="0"/>
              <a:t>Trade diversion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980728"/>
            <a:ext cx="7774632" cy="5115272"/>
          </a:xfrm>
        </p:spPr>
        <p:txBody>
          <a:bodyPr/>
          <a:lstStyle/>
          <a:p>
            <a:pPr marL="0" indent="0"/>
            <a:r>
              <a:rPr lang="en-AU" b="1" dirty="0" smtClean="0"/>
              <a:t>Movement from a low-cost foreign producer to a higher-cost producer inside the customs union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Malaysia can make and sell DVD players for $120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South Korea can make and sell DVD players for $100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Malaysia (and ASEAN) impose a tariff of 30% on DVD players.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Now consider that China can make and sell DVD players for $90</a:t>
            </a:r>
          </a:p>
          <a:p>
            <a:pPr marL="0" indent="0"/>
            <a:endParaRPr lang="en-AU" dirty="0"/>
          </a:p>
          <a:p>
            <a:pPr marL="0" indent="0"/>
            <a:endParaRPr lang="en-AU" dirty="0" smtClean="0"/>
          </a:p>
          <a:p>
            <a:pPr marL="0" indent="0"/>
            <a:endParaRPr lang="en-AU" dirty="0"/>
          </a:p>
          <a:p>
            <a:pPr marL="0" inden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881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772400" cy="411832"/>
          </a:xfrm>
        </p:spPr>
        <p:txBody>
          <a:bodyPr/>
          <a:lstStyle/>
          <a:p>
            <a:r>
              <a:rPr lang="en-AU" dirty="0" smtClean="0"/>
              <a:t>Trade diversion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980728"/>
            <a:ext cx="7774632" cy="5115272"/>
          </a:xfrm>
        </p:spPr>
        <p:txBody>
          <a:bodyPr/>
          <a:lstStyle/>
          <a:p>
            <a:pPr marL="0" indent="0"/>
            <a:endParaRPr lang="en-AU" dirty="0"/>
          </a:p>
          <a:p>
            <a:pPr marL="0" indent="0"/>
            <a:endParaRPr lang="en-AU" dirty="0" smtClean="0"/>
          </a:p>
          <a:p>
            <a:pPr marL="0" indent="0"/>
            <a:endParaRPr lang="en-AU" dirty="0"/>
          </a:p>
          <a:p>
            <a:pPr marL="0" indent="0"/>
            <a:endParaRPr lang="en-AU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2555776" y="1484784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543632" y="5869732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61550" y="5853408"/>
            <a:ext cx="1180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Quantity</a:t>
            </a:r>
          </a:p>
          <a:p>
            <a:r>
              <a:rPr lang="en-AU" dirty="0" smtClean="0"/>
              <a:t>(,000s) 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2263706" y="5853408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62209" y="1126526"/>
            <a:ext cx="977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($)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918561" y="1661193"/>
            <a:ext cx="4299615" cy="3839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55776" y="1661193"/>
            <a:ext cx="4307429" cy="383994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096850" y="12775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Malaysia</a:t>
            </a:r>
            <a:endParaRPr lang="en-AU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7563205" y="5323346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</a:t>
            </a:r>
            <a:r>
              <a:rPr lang="en-AU" baseline="-25000" dirty="0" smtClean="0"/>
              <a:t>d</a:t>
            </a:r>
            <a:endParaRPr lang="en-AU" baseline="-25000" dirty="0"/>
          </a:p>
        </p:txBody>
      </p:sp>
      <p:cxnSp>
        <p:nvCxnSpPr>
          <p:cNvPr id="42" name="Straight Connector 41"/>
          <p:cNvCxnSpPr>
            <a:stCxn id="45" idx="1"/>
          </p:cNvCxnSpPr>
          <p:nvPr/>
        </p:nvCxnSpPr>
        <p:spPr>
          <a:xfrm flipH="1">
            <a:off x="2555778" y="4339645"/>
            <a:ext cx="5344642" cy="5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22051" y="4136685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100</a:t>
            </a:r>
            <a:endParaRPr lang="en-AU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3921952" y="5877249"/>
            <a:ext cx="62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</a:t>
            </a:r>
            <a:r>
              <a:rPr lang="en-AU" dirty="0" smtClean="0"/>
              <a:t>10</a:t>
            </a:r>
            <a:endParaRPr lang="en-AU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7900420" y="4154979"/>
            <a:ext cx="158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korea</a:t>
            </a:r>
            <a:endParaRPr lang="en-AU" baseline="-25000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597868" y="3119636"/>
            <a:ext cx="5344643" cy="0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945696" y="2898647"/>
            <a:ext cx="155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korea</a:t>
            </a:r>
            <a:r>
              <a:rPr lang="en-AU" dirty="0" smtClean="0"/>
              <a:t> </a:t>
            </a:r>
            <a:r>
              <a:rPr lang="en-AU" baseline="-25000" dirty="0" smtClean="0"/>
              <a:t>+ tariff</a:t>
            </a:r>
            <a:endParaRPr lang="en-AU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002710" y="2956302"/>
            <a:ext cx="102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130</a:t>
            </a:r>
            <a:endParaRPr lang="en-AU" baseline="-250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4216530" y="4350192"/>
            <a:ext cx="10141" cy="1511283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225587" y="4350192"/>
            <a:ext cx="10141" cy="1511283"/>
          </a:xfrm>
          <a:prstGeom prst="line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21459" y="5881880"/>
            <a:ext cx="64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</a:t>
            </a:r>
            <a:r>
              <a:rPr lang="en-AU" dirty="0" smtClean="0"/>
              <a:t>25</a:t>
            </a:r>
            <a:endParaRPr lang="en-AU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6042919" y="5896852"/>
            <a:ext cx="4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55</a:t>
            </a:r>
            <a:endParaRPr lang="en-AU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5392255" y="5871763"/>
            <a:ext cx="4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40</a:t>
            </a:r>
            <a:endParaRPr lang="en-AU" baseline="-250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4624441" y="3947605"/>
            <a:ext cx="1203376" cy="392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24441" y="3982209"/>
            <a:ext cx="1203376" cy="3574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655330" y="692178"/>
            <a:ext cx="282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Malaysian DVD market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883" y="1746381"/>
            <a:ext cx="2001323" cy="2031325"/>
          </a:xfrm>
          <a:prstGeom prst="rect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If Korea joins ASEAN, imports from China decrease from 28,000 to zero</a:t>
            </a:r>
          </a:p>
          <a:p>
            <a:endParaRPr lang="en-AU" dirty="0" smtClean="0"/>
          </a:p>
          <a:p>
            <a:r>
              <a:rPr lang="en-AU" b="1" dirty="0" smtClean="0"/>
              <a:t>Trade diversion</a:t>
            </a:r>
            <a:endParaRPr lang="en-AU" b="1" dirty="0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2555777" y="3982209"/>
            <a:ext cx="5344643" cy="0"/>
          </a:xfrm>
          <a:prstGeom prst="line">
            <a:avLst/>
          </a:prstGeom>
          <a:ln w="158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887090" y="3785652"/>
            <a:ext cx="155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</a:t>
            </a:r>
            <a:r>
              <a:rPr lang="en-AU" baseline="-25000" dirty="0" err="1" smtClean="0"/>
              <a:t>china</a:t>
            </a:r>
            <a:r>
              <a:rPr lang="en-AU" dirty="0" smtClean="0"/>
              <a:t> </a:t>
            </a:r>
            <a:r>
              <a:rPr lang="en-AU" baseline="-25000" dirty="0" smtClean="0"/>
              <a:t>+ tariff</a:t>
            </a:r>
            <a:endParaRPr lang="en-AU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2041578" y="3831650"/>
            <a:ext cx="102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117</a:t>
            </a:r>
            <a:endParaRPr lang="en-AU" baseline="-25000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5849432" y="3984242"/>
            <a:ext cx="12589" cy="1876114"/>
          </a:xfrm>
          <a:prstGeom prst="line">
            <a:avLst/>
          </a:prstGeom>
          <a:ln w="158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605557" y="3956505"/>
            <a:ext cx="12589" cy="1876114"/>
          </a:xfrm>
          <a:prstGeom prst="line">
            <a:avLst/>
          </a:prstGeom>
          <a:ln w="158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6706" y="6247903"/>
            <a:ext cx="4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47</a:t>
            </a:r>
            <a:endParaRPr lang="en-AU" baseline="-250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77179" y="6255843"/>
            <a:ext cx="45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19</a:t>
            </a:r>
            <a:endParaRPr lang="en-AU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09" y="-171400"/>
            <a:ext cx="7772400" cy="1143000"/>
          </a:xfrm>
        </p:spPr>
        <p:txBody>
          <a:bodyPr/>
          <a:lstStyle/>
          <a:p>
            <a:r>
              <a:rPr lang="en-AU" dirty="0" smtClean="0"/>
              <a:t>Economies of scale</a:t>
            </a:r>
            <a:endParaRPr lang="en-AU" dirty="0"/>
          </a:p>
        </p:txBody>
      </p:sp>
      <p:pic>
        <p:nvPicPr>
          <p:cNvPr id="5" name="Online Image Placeholder 4"/>
          <p:cNvPicPr>
            <a:picLocks noGrp="1" noChangeAspect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3810000" cy="2460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1909" y="836712"/>
            <a:ext cx="3810000" cy="4114800"/>
          </a:xfrm>
        </p:spPr>
        <p:txBody>
          <a:bodyPr/>
          <a:lstStyle/>
          <a:p>
            <a:pPr algn="ctr"/>
            <a:r>
              <a:rPr lang="en-AU" dirty="0" smtClean="0"/>
              <a:t>Integration 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Larger market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More production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Reduced marginal cost</a:t>
            </a:r>
            <a:endParaRPr lang="en-AU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6300192" y="1268760"/>
            <a:ext cx="504056" cy="504056"/>
          </a:xfrm>
          <a:prstGeom prst="downArrow">
            <a:avLst/>
          </a:prstGeom>
          <a:solidFill>
            <a:srgbClr val="FFFF0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6300192" y="2177768"/>
            <a:ext cx="504056" cy="504056"/>
          </a:xfrm>
          <a:prstGeom prst="downArrow">
            <a:avLst/>
          </a:prstGeom>
          <a:solidFill>
            <a:srgbClr val="FFFF0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6314881" y="3086776"/>
            <a:ext cx="504056" cy="504056"/>
          </a:xfrm>
          <a:prstGeom prst="downArrow">
            <a:avLst/>
          </a:prstGeom>
          <a:solidFill>
            <a:srgbClr val="FFFF0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28786</TotalTime>
  <Words>255</Words>
  <Application>Microsoft Office PowerPoint</Application>
  <PresentationFormat>On-screen Show (4:3)</PresentationFormat>
  <Paragraphs>85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3.4 Economic Integration</vt:lpstr>
      <vt:lpstr>Economic Integration (HL content)</vt:lpstr>
      <vt:lpstr>Trade creation</vt:lpstr>
      <vt:lpstr>Trade creation</vt:lpstr>
      <vt:lpstr>Trade diversion</vt:lpstr>
      <vt:lpstr>Trade diversion</vt:lpstr>
      <vt:lpstr>Economies of scale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351</cp:revision>
  <dcterms:created xsi:type="dcterms:W3CDTF">2015-03-15T05:05:01Z</dcterms:created>
  <dcterms:modified xsi:type="dcterms:W3CDTF">2016-06-05T23:52:46Z</dcterms:modified>
</cp:coreProperties>
</file>