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22"/>
  </p:notesMasterIdLst>
  <p:handoutMasterIdLst>
    <p:handoutMasterId r:id="rId23"/>
  </p:handoutMasterIdLst>
  <p:sldIdLst>
    <p:sldId id="259" r:id="rId5"/>
    <p:sldId id="624" r:id="rId6"/>
    <p:sldId id="626" r:id="rId7"/>
    <p:sldId id="625" r:id="rId8"/>
    <p:sldId id="627" r:id="rId9"/>
    <p:sldId id="630" r:id="rId10"/>
    <p:sldId id="629" r:id="rId11"/>
    <p:sldId id="628" r:id="rId12"/>
    <p:sldId id="631" r:id="rId13"/>
    <p:sldId id="632" r:id="rId14"/>
    <p:sldId id="640" r:id="rId15"/>
    <p:sldId id="637" r:id="rId16"/>
    <p:sldId id="633" r:id="rId17"/>
    <p:sldId id="638" r:id="rId18"/>
    <p:sldId id="636" r:id="rId19"/>
    <p:sldId id="635" r:id="rId20"/>
    <p:sldId id="639" r:id="rId21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hard BAUM" initials="RB" lastIdx="1" clrIdx="0">
    <p:extLst>
      <p:ext uri="{19B8F6BF-5375-455C-9EA6-DF929625EA0E}">
        <p15:presenceInfo xmlns:p15="http://schemas.microsoft.com/office/powerpoint/2012/main" userId="S-1-5-21-4175334262-1293257954-3937267357-5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405" autoAdjust="0"/>
  </p:normalViewPr>
  <p:slideViewPr>
    <p:cSldViewPr>
      <p:cViewPr varScale="1">
        <p:scale>
          <a:sx n="75" d="100"/>
          <a:sy n="75" d="100"/>
        </p:scale>
        <p:origin x="8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547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54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84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296" y="574037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3.5 Terms of Trade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1600" y="2996952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endParaRPr lang="en-US" sz="2400" kern="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01600" y="5994520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kern="0" dirty="0" smtClean="0"/>
              <a:t>HL content</a:t>
            </a:r>
            <a:endParaRPr lang="en-US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76546"/>
            <a:ext cx="6364994" cy="428051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  <p:bldLst>
      <p:bldP spid="265218" grpId="0"/>
      <p:bldP spid="265219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5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652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52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208912" cy="4525962"/>
          </a:xfrm>
        </p:spPr>
        <p:txBody>
          <a:bodyPr/>
          <a:lstStyle/>
          <a:p>
            <a:r>
              <a:rPr lang="en-US" b="1" dirty="0" smtClean="0"/>
              <a:t>Long-term changes</a:t>
            </a:r>
          </a:p>
          <a:p>
            <a:r>
              <a:rPr lang="en-US" dirty="0" smtClean="0"/>
              <a:t>Long-term growth rates</a:t>
            </a:r>
          </a:p>
          <a:p>
            <a:endParaRPr lang="en-US" b="1" dirty="0"/>
          </a:p>
          <a:p>
            <a:r>
              <a:rPr lang="en-US" b="1" dirty="0" smtClean="0"/>
              <a:t>Which has a higher YED?</a:t>
            </a:r>
          </a:p>
          <a:p>
            <a:r>
              <a:rPr lang="en-US" dirty="0" smtClean="0"/>
              <a:t>Primary goods			Manufactured goods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/>
            <a:r>
              <a:rPr lang="en-US" b="1" dirty="0" smtClean="0"/>
              <a:t>What does this imply for the relative prices of these goods?</a:t>
            </a:r>
          </a:p>
          <a:p>
            <a:pPr marL="0" indent="0"/>
            <a:r>
              <a:rPr lang="en-US" b="1" dirty="0" smtClean="0"/>
              <a:t>What does this imply for Terms of Trade for LDCs?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243792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14360"/>
            <a:ext cx="2705611" cy="180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058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Effects on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568952" cy="4525962"/>
          </a:xfrm>
        </p:spPr>
        <p:txBody>
          <a:bodyPr/>
          <a:lstStyle/>
          <a:p>
            <a:r>
              <a:rPr lang="en-US" sz="2000" b="1" dirty="0"/>
              <a:t>(a) </a:t>
            </a:r>
            <a:r>
              <a:rPr lang="en-US" sz="2000" dirty="0"/>
              <a:t>There is a fall in global demand for </a:t>
            </a:r>
            <a:r>
              <a:rPr lang="en-US" sz="2000" dirty="0" smtClean="0"/>
              <a:t>country </a:t>
            </a:r>
            <a:r>
              <a:rPr lang="en-AU" sz="2000" dirty="0" smtClean="0"/>
              <a:t>X’s </a:t>
            </a:r>
            <a:r>
              <a:rPr lang="en-AU" sz="2000" dirty="0"/>
              <a:t>main exports.</a:t>
            </a:r>
          </a:p>
          <a:p>
            <a:r>
              <a:rPr lang="en-US" sz="2000" b="1" dirty="0"/>
              <a:t>(b) </a:t>
            </a:r>
            <a:r>
              <a:rPr lang="en-US" sz="2000" dirty="0"/>
              <a:t>There is an increase in incomes of a </a:t>
            </a:r>
            <a:r>
              <a:rPr lang="en-US" sz="2000" dirty="0" smtClean="0"/>
              <a:t>country X’s </a:t>
            </a:r>
            <a:r>
              <a:rPr lang="en-US" sz="2000" dirty="0"/>
              <a:t>main trading partners, </a:t>
            </a:r>
            <a:r>
              <a:rPr lang="en-US" sz="2000" dirty="0" smtClean="0"/>
              <a:t>influencing the </a:t>
            </a:r>
            <a:r>
              <a:rPr lang="en-US" sz="2000" dirty="0"/>
              <a:t>demand for country X’s exports </a:t>
            </a:r>
            <a:r>
              <a:rPr lang="en-US" sz="2000" dirty="0" smtClean="0"/>
              <a:t>of manufactured </a:t>
            </a:r>
            <a:r>
              <a:rPr lang="en-US" sz="2000" dirty="0"/>
              <a:t>products (with a </a:t>
            </a:r>
            <a:r>
              <a:rPr lang="en-US" sz="2000" i="1" dirty="0"/>
              <a:t>YED </a:t>
            </a:r>
            <a:r>
              <a:rPr lang="en-US" sz="2000" dirty="0"/>
              <a:t>&gt; 1).</a:t>
            </a:r>
          </a:p>
          <a:p>
            <a:r>
              <a:rPr lang="en-US" sz="2000" b="1" dirty="0"/>
              <a:t>(c) </a:t>
            </a:r>
            <a:r>
              <a:rPr lang="en-US" sz="2000" dirty="0"/>
              <a:t>Drought reduces the global supply of </a:t>
            </a:r>
            <a:r>
              <a:rPr lang="en-US" sz="2000" dirty="0" smtClean="0"/>
              <a:t>wheat, and </a:t>
            </a:r>
            <a:r>
              <a:rPr lang="en-US" sz="2000" dirty="0"/>
              <a:t>country X is a wheat exporter.</a:t>
            </a:r>
          </a:p>
          <a:p>
            <a:r>
              <a:rPr lang="en-US" sz="2000" b="1" dirty="0"/>
              <a:t>(d) </a:t>
            </a:r>
            <a:r>
              <a:rPr lang="en-US" sz="2000" dirty="0"/>
              <a:t>OPEC restricts the supply oil, and country </a:t>
            </a:r>
            <a:r>
              <a:rPr lang="en-US" sz="2000" dirty="0" smtClean="0"/>
              <a:t>X </a:t>
            </a:r>
            <a:r>
              <a:rPr lang="en-AU" sz="2000" dirty="0" smtClean="0"/>
              <a:t>is </a:t>
            </a:r>
            <a:r>
              <a:rPr lang="en-AU" sz="2000" dirty="0"/>
              <a:t>an oil importer.</a:t>
            </a:r>
          </a:p>
          <a:p>
            <a:r>
              <a:rPr lang="en-US" sz="2000" b="1" dirty="0"/>
              <a:t>(e) </a:t>
            </a:r>
            <a:r>
              <a:rPr lang="en-US" sz="2000" dirty="0"/>
              <a:t>There is an increase in </a:t>
            </a:r>
            <a:r>
              <a:rPr lang="en-US" sz="2000" dirty="0" err="1"/>
              <a:t>labour</a:t>
            </a:r>
            <a:r>
              <a:rPr lang="en-US" sz="2000" dirty="0"/>
              <a:t> </a:t>
            </a:r>
            <a:r>
              <a:rPr lang="en-US" sz="2000" dirty="0" smtClean="0"/>
              <a:t>productivity in </a:t>
            </a:r>
            <a:r>
              <a:rPr lang="en-US" sz="2000" dirty="0"/>
              <a:t>country X, affecting country X’s </a:t>
            </a:r>
            <a:r>
              <a:rPr lang="en-US" sz="2000" dirty="0" smtClean="0"/>
              <a:t>export </a:t>
            </a:r>
            <a:r>
              <a:rPr lang="en-AU" sz="2000" dirty="0" smtClean="0"/>
              <a:t>industries</a:t>
            </a:r>
            <a:r>
              <a:rPr lang="en-AU" sz="2000" dirty="0"/>
              <a:t>.</a:t>
            </a:r>
          </a:p>
          <a:p>
            <a:r>
              <a:rPr lang="en-US" sz="2000" b="1" dirty="0"/>
              <a:t>(f) </a:t>
            </a:r>
            <a:r>
              <a:rPr lang="en-US" sz="2000" dirty="0"/>
              <a:t>Expansionary </a:t>
            </a:r>
            <a:r>
              <a:rPr lang="en-US" sz="2000" dirty="0" smtClean="0"/>
              <a:t>fiscal </a:t>
            </a:r>
            <a:r>
              <a:rPr lang="en-US" sz="2000" dirty="0"/>
              <a:t>policy in country </a:t>
            </a:r>
            <a:r>
              <a:rPr lang="en-US" sz="2000" dirty="0" smtClean="0"/>
              <a:t>X leads </a:t>
            </a:r>
            <a:r>
              <a:rPr lang="en-US" sz="2000" dirty="0"/>
              <a:t>to an increase in aggregate </a:t>
            </a:r>
            <a:r>
              <a:rPr lang="en-US" sz="2000" dirty="0" smtClean="0"/>
              <a:t>demand causing </a:t>
            </a:r>
            <a:r>
              <a:rPr lang="en-US" sz="2000" dirty="0"/>
              <a:t>an increase in the rate of </a:t>
            </a:r>
            <a:r>
              <a:rPr lang="en-US" sz="2000" dirty="0" smtClean="0"/>
              <a:t>inflation </a:t>
            </a:r>
            <a:r>
              <a:rPr lang="en-AU" sz="2000" dirty="0" smtClean="0"/>
              <a:t>relative </a:t>
            </a:r>
            <a:r>
              <a:rPr lang="en-AU" sz="2000" dirty="0"/>
              <a:t>to other countries.</a:t>
            </a:r>
          </a:p>
          <a:p>
            <a:r>
              <a:rPr lang="en-US" sz="2000" b="1" dirty="0"/>
              <a:t>(g) </a:t>
            </a:r>
            <a:r>
              <a:rPr lang="en-US" sz="2000" dirty="0"/>
              <a:t>The European Union and the United </a:t>
            </a:r>
            <a:r>
              <a:rPr lang="en-US" sz="2000" dirty="0" smtClean="0"/>
              <a:t>States decide </a:t>
            </a:r>
            <a:r>
              <a:rPr lang="en-US" sz="2000" dirty="0"/>
              <a:t>to eliminate subsidies on </a:t>
            </a:r>
            <a:r>
              <a:rPr lang="en-US" sz="2000" dirty="0" smtClean="0"/>
              <a:t>agricultural products</a:t>
            </a:r>
            <a:r>
              <a:rPr lang="en-US" sz="2000" dirty="0"/>
              <a:t>, which country X produces </a:t>
            </a:r>
            <a:r>
              <a:rPr lang="en-US" sz="2000" dirty="0" smtClean="0"/>
              <a:t>for </a:t>
            </a:r>
            <a:r>
              <a:rPr lang="en-AU" sz="2000" dirty="0" smtClean="0"/>
              <a:t>export</a:t>
            </a:r>
            <a:r>
              <a:rPr lang="en-AU" sz="2000" dirty="0"/>
              <a:t>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0496365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Global income redistribution</a:t>
            </a:r>
          </a:p>
          <a:p>
            <a:r>
              <a:rPr lang="en-US" dirty="0" smtClean="0"/>
              <a:t>Countries with improving Terms of Trade:</a:t>
            </a:r>
          </a:p>
          <a:p>
            <a:r>
              <a:rPr lang="en-US" dirty="0" smtClean="0"/>
              <a:t>			</a:t>
            </a:r>
            <a:endParaRPr lang="en-US" dirty="0"/>
          </a:p>
          <a:p>
            <a:r>
              <a:rPr lang="en-US" dirty="0" smtClean="0"/>
              <a:t>		</a:t>
            </a:r>
          </a:p>
          <a:p>
            <a:endParaRPr lang="en-US" dirty="0"/>
          </a:p>
          <a:p>
            <a:r>
              <a:rPr lang="en-US" dirty="0" smtClean="0"/>
              <a:t>Countries with deteriorating Terms of Trade: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196752"/>
            <a:ext cx="1328378" cy="1791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145" y="3429000"/>
            <a:ext cx="2443159" cy="214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237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Current account</a:t>
            </a:r>
          </a:p>
          <a:p>
            <a:pPr marL="0" indent="0" algn="just"/>
            <a:r>
              <a:rPr lang="en-US" dirty="0"/>
              <a:t>A change in the terms of trade leads to </a:t>
            </a:r>
            <a:r>
              <a:rPr lang="en-US" dirty="0" smtClean="0"/>
              <a:t>an improvement </a:t>
            </a:r>
            <a:r>
              <a:rPr lang="en-US" dirty="0"/>
              <a:t>in the balance of trade (a </a:t>
            </a:r>
            <a:r>
              <a:rPr lang="en-US" dirty="0" smtClean="0"/>
              <a:t>smaller trade deficit </a:t>
            </a:r>
            <a:r>
              <a:rPr lang="en-US" dirty="0"/>
              <a:t>or a larger trade surplus) if it causes </a:t>
            </a:r>
            <a:r>
              <a:rPr lang="en-US" dirty="0" smtClean="0"/>
              <a:t>an increase </a:t>
            </a:r>
            <a:r>
              <a:rPr lang="en-US" dirty="0"/>
              <a:t>in the value of exports or a decrease in </a:t>
            </a:r>
            <a:r>
              <a:rPr lang="en-US" dirty="0" smtClean="0"/>
              <a:t>the </a:t>
            </a:r>
            <a:r>
              <a:rPr lang="en-AU" dirty="0" smtClean="0"/>
              <a:t>value </a:t>
            </a:r>
            <a:r>
              <a:rPr lang="en-AU" dirty="0"/>
              <a:t>of </a:t>
            </a:r>
            <a:r>
              <a:rPr lang="en-AU" dirty="0" smtClean="0"/>
              <a:t>imports.</a:t>
            </a:r>
            <a:r>
              <a:rPr lang="en-US" b="1" dirty="0" smtClean="0"/>
              <a:t>  </a:t>
            </a:r>
          </a:p>
          <a:p>
            <a:pPr marL="0" indent="0" algn="just"/>
            <a:endParaRPr lang="en-US" b="1" dirty="0"/>
          </a:p>
          <a:p>
            <a:pPr marL="0" indent="0" algn="just"/>
            <a:r>
              <a:rPr lang="en-US" b="1" dirty="0" smtClean="0"/>
              <a:t>If </a:t>
            </a:r>
            <a:r>
              <a:rPr lang="en-US" b="1" dirty="0" err="1" smtClean="0"/>
              <a:t>Baumistan</a:t>
            </a:r>
            <a:r>
              <a:rPr lang="en-US" b="1" dirty="0" smtClean="0"/>
              <a:t> export prices decrease, ceteris paribus, will this worsen the current account balance?</a:t>
            </a:r>
          </a:p>
          <a:p>
            <a:pPr marL="0" indent="0" algn="just"/>
            <a:endParaRPr lang="en-US" b="1" dirty="0"/>
          </a:p>
          <a:p>
            <a:pPr marL="0" indent="0" algn="just"/>
            <a:r>
              <a:rPr lang="en-US" b="1" dirty="0" smtClean="0"/>
              <a:t>Not necessarily.  It depends on elasticities.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1322502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PED</a:t>
            </a:r>
          </a:p>
          <a:p>
            <a:endParaRPr lang="en-US" b="1" dirty="0"/>
          </a:p>
          <a:p>
            <a:endParaRPr lang="en-US" dirty="0" smtClean="0"/>
          </a:p>
          <a:p>
            <a:r>
              <a:rPr lang="en-US" dirty="0" err="1" smtClean="0"/>
              <a:t>Baumistan</a:t>
            </a:r>
            <a:r>
              <a:rPr lang="en-US" dirty="0" smtClean="0"/>
              <a:t> exports corn</a:t>
            </a:r>
          </a:p>
          <a:p>
            <a:r>
              <a:rPr lang="en-US" b="1" dirty="0" smtClean="0"/>
              <a:t>Draw the effects of a bumper world crop of corn</a:t>
            </a:r>
          </a:p>
          <a:p>
            <a:endParaRPr lang="en-US" b="1" dirty="0"/>
          </a:p>
          <a:p>
            <a:r>
              <a:rPr lang="en-US" b="1" dirty="0" smtClean="0"/>
              <a:t>What happens to their current account?</a:t>
            </a:r>
          </a:p>
          <a:p>
            <a:endParaRPr lang="en-US" b="1" dirty="0"/>
          </a:p>
          <a:p>
            <a:pPr marL="0" indent="0"/>
            <a:r>
              <a:rPr lang="en-US" dirty="0" smtClean="0"/>
              <a:t>Japan exports computers.  Indonesia boosts its computer production, lowering the world price.</a:t>
            </a:r>
          </a:p>
          <a:p>
            <a:pPr marL="0" indent="0"/>
            <a:r>
              <a:rPr lang="en-US" b="1" dirty="0" smtClean="0"/>
              <a:t>Draw this effect</a:t>
            </a:r>
          </a:p>
          <a:p>
            <a:pPr marL="0" indent="0"/>
            <a:endParaRPr lang="en-US" b="1" dirty="0"/>
          </a:p>
          <a:p>
            <a:pPr marL="0" indent="0"/>
            <a:r>
              <a:rPr lang="en-US" b="1" dirty="0" smtClean="0"/>
              <a:t>What happens to Japan’s current account?</a:t>
            </a:r>
          </a:p>
          <a:p>
            <a:endParaRPr lang="en-US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353" y="620713"/>
            <a:ext cx="1995836" cy="1951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59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LDCs</a:t>
            </a:r>
          </a:p>
          <a:p>
            <a:r>
              <a:rPr lang="en-US" dirty="0" smtClean="0"/>
              <a:t>Low YED for primary products</a:t>
            </a:r>
          </a:p>
          <a:p>
            <a:endParaRPr lang="en-US" dirty="0"/>
          </a:p>
          <a:p>
            <a:r>
              <a:rPr lang="en-US" dirty="0" smtClean="0"/>
              <a:t>Low PED for primary products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Huge supply increase due to technology, improved methods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Low PES for primary products</a:t>
            </a:r>
          </a:p>
          <a:p>
            <a:pPr marL="896938" indent="-896938"/>
            <a:r>
              <a:rPr lang="en-US" dirty="0" smtClean="0"/>
              <a:t>	</a:t>
            </a:r>
            <a:r>
              <a:rPr lang="en-US" b="1" dirty="0" smtClean="0"/>
              <a:t>Draw an increase in demand for a primary commodity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20712"/>
            <a:ext cx="2448272" cy="207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964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Fluctuations in Terms of Trade</a:t>
            </a:r>
          </a:p>
          <a:p>
            <a:r>
              <a:rPr lang="en-US" dirty="0" smtClean="0"/>
              <a:t>Windfall gains</a:t>
            </a:r>
          </a:p>
          <a:p>
            <a:r>
              <a:rPr lang="en-US" dirty="0"/>
              <a:t>	</a:t>
            </a:r>
            <a:r>
              <a:rPr lang="en-US" dirty="0" smtClean="0"/>
              <a:t>Unpredictable</a:t>
            </a:r>
          </a:p>
          <a:p>
            <a:r>
              <a:rPr lang="en-US" dirty="0"/>
              <a:t>	</a:t>
            </a:r>
            <a:r>
              <a:rPr lang="en-US" dirty="0" smtClean="0"/>
              <a:t>Not always spent wisely</a:t>
            </a:r>
          </a:p>
          <a:p>
            <a:r>
              <a:rPr lang="en-US" dirty="0"/>
              <a:t>	</a:t>
            </a:r>
            <a:r>
              <a:rPr lang="en-US" dirty="0" smtClean="0"/>
              <a:t>Tough for investment confidence</a:t>
            </a:r>
          </a:p>
          <a:p>
            <a:r>
              <a:rPr lang="en-US" dirty="0"/>
              <a:t>	</a:t>
            </a:r>
            <a:r>
              <a:rPr lang="en-US" dirty="0" smtClean="0"/>
              <a:t>Do not encourage economic diversification</a:t>
            </a:r>
          </a:p>
        </p:txBody>
      </p:sp>
    </p:spTree>
    <p:extLst>
      <p:ext uri="{BB962C8B-B14F-4D97-AF65-F5344CB8AC3E}">
        <p14:creationId xmlns:p14="http://schemas.microsoft.com/office/powerpoint/2010/main" val="3595996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Consequences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Long-term deterioration for LDCs</a:t>
            </a:r>
          </a:p>
          <a:p>
            <a:r>
              <a:rPr lang="en-US" dirty="0" smtClean="0"/>
              <a:t>Cost of imports rises – inputs needed for investment</a:t>
            </a:r>
          </a:p>
          <a:p>
            <a:endParaRPr lang="en-US" dirty="0"/>
          </a:p>
          <a:p>
            <a:r>
              <a:rPr lang="en-US" dirty="0" smtClean="0"/>
              <a:t>Debt incurred to pay for imports</a:t>
            </a:r>
          </a:p>
          <a:p>
            <a:endParaRPr lang="en-US" dirty="0"/>
          </a:p>
          <a:p>
            <a:r>
              <a:rPr lang="en-US" dirty="0" smtClean="0"/>
              <a:t>Exports become more crucial. </a:t>
            </a:r>
          </a:p>
          <a:p>
            <a:r>
              <a:rPr lang="en-US" dirty="0"/>
              <a:t>	</a:t>
            </a:r>
            <a:r>
              <a:rPr lang="en-US" dirty="0" smtClean="0"/>
              <a:t>Potential </a:t>
            </a:r>
            <a:r>
              <a:rPr lang="en-US" dirty="0" err="1" smtClean="0"/>
              <a:t>overallocation</a:t>
            </a:r>
            <a:r>
              <a:rPr lang="en-US" dirty="0" smtClean="0"/>
              <a:t> of resources to this end</a:t>
            </a:r>
          </a:p>
          <a:p>
            <a:endParaRPr lang="en-US" dirty="0"/>
          </a:p>
          <a:p>
            <a:r>
              <a:rPr lang="en-US" dirty="0" smtClean="0"/>
              <a:t>Reduced living standards</a:t>
            </a:r>
          </a:p>
          <a:p>
            <a:endParaRPr lang="en-US" dirty="0"/>
          </a:p>
          <a:p>
            <a:r>
              <a:rPr lang="en-US" smtClean="0"/>
              <a:t>Poverty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24539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Terms of Trade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36712"/>
                <a:ext cx="8712968" cy="4525962"/>
              </a:xfrm>
            </p:spPr>
            <p:txBody>
              <a:bodyPr/>
              <a:lstStyle/>
              <a:p>
                <a:r>
                  <a:rPr lang="en-US" dirty="0" smtClean="0"/>
                  <a:t>A ratio of average export prices to average import prices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How many </a:t>
                </a:r>
                <a:r>
                  <a:rPr lang="en-US" b="1" dirty="0" err="1" smtClean="0"/>
                  <a:t>iphones</a:t>
                </a:r>
                <a:r>
                  <a:rPr lang="en-US" b="1" dirty="0" smtClean="0"/>
                  <a:t> does Australia</a:t>
                </a:r>
              </a:p>
              <a:p>
                <a:r>
                  <a:rPr lang="en-US" b="1" dirty="0" smtClean="0"/>
                  <a:t>get for a </a:t>
                </a:r>
                <a:r>
                  <a:rPr lang="en-US" b="1" dirty="0" err="1" smtClean="0"/>
                  <a:t>tonne</a:t>
                </a:r>
                <a:r>
                  <a:rPr lang="en-US" b="1" dirty="0" smtClean="0"/>
                  <a:t> of wool?</a:t>
                </a:r>
                <a:endParaRPr lang="en-US" b="1" dirty="0"/>
              </a:p>
              <a:p>
                <a:endParaRPr lang="en-US" sz="2000" b="1" i="1" dirty="0" smtClean="0">
                  <a:latin typeface="Cambria Math" panose="02040503050406030204" pitchFamily="18" charset="0"/>
                </a:endParaRPr>
              </a:p>
              <a:p>
                <a:endParaRPr lang="en-US" sz="2000" i="1" dirty="0" smtClean="0">
                  <a:latin typeface="Cambria Math" panose="02040503050406030204" pitchFamily="18" charset="0"/>
                </a:endParaRPr>
              </a:p>
              <a:p>
                <a:endParaRPr lang="en-US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𝑇𝑒𝑟𝑚𝑠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𝑇𝑟𝑎𝑑𝑒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𝑤𝑒𝑖𝑔h𝑡𝑒𝑑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𝑒𝑥𝑝𝑜𝑟𝑡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𝑝𝑟𝑖𝑐𝑒𝑠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𝑤𝑒𝑖𝑔h𝑡𝑒𝑑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𝑎𝑣𝑒𝑟𝑎𝑔𝑒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𝑖𝑚𝑝𝑜𝑟𝑡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𝑝𝑟𝑖𝑐𝑒𝑠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endParaRPr lang="en-US" sz="2000" dirty="0" smtClean="0"/>
              </a:p>
              <a:p>
                <a:r>
                  <a:rPr lang="en-US" sz="2000" dirty="0" smtClean="0"/>
                  <a:t>Put together in indices much like CPI (section 2.3 HL)</a:t>
                </a:r>
              </a:p>
              <a:p>
                <a:endParaRPr lang="en-US" sz="2000" dirty="0"/>
              </a:p>
              <a:p>
                <a:r>
                  <a:rPr lang="en-US" sz="2000" dirty="0" smtClean="0"/>
                  <a:t>Calculated from a base year (100)</a:t>
                </a:r>
                <a:endParaRPr lang="en-AU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36712"/>
                <a:ext cx="8712968" cy="4525962"/>
              </a:xfrm>
              <a:blipFill rotWithShape="0">
                <a:blip r:embed="rId2"/>
                <a:stretch>
                  <a:fillRect l="-1049" t="-942" b="-1211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56792"/>
            <a:ext cx="2692586" cy="181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2154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75613" cy="4525962"/>
          </a:xfrm>
        </p:spPr>
        <p:txBody>
          <a:bodyPr/>
          <a:lstStyle/>
          <a:p>
            <a:r>
              <a:rPr lang="en-US" dirty="0" smtClean="0"/>
              <a:t>Fill in the missing values below </a:t>
            </a:r>
            <a:r>
              <a:rPr lang="en-US" sz="1600" dirty="0" smtClean="0"/>
              <a:t>(2007 base year)</a:t>
            </a:r>
            <a:endParaRPr lang="en-US" sz="1800" dirty="0" smtClean="0"/>
          </a:p>
          <a:p>
            <a:r>
              <a:rPr lang="en-US" dirty="0" smtClean="0"/>
              <a:t>		</a:t>
            </a:r>
            <a:r>
              <a:rPr lang="en-US" b="1" dirty="0" smtClean="0"/>
              <a:t>Terms of Trade for </a:t>
            </a:r>
            <a:r>
              <a:rPr lang="en-US" b="1" dirty="0" err="1" smtClean="0"/>
              <a:t>Baumistan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/>
            <a:r>
              <a:rPr lang="en-US" b="1" dirty="0" smtClean="0"/>
              <a:t>Have the terms of trade for </a:t>
            </a:r>
            <a:r>
              <a:rPr lang="en-US" b="1" dirty="0" err="1" smtClean="0"/>
              <a:t>Baumistan</a:t>
            </a:r>
            <a:r>
              <a:rPr lang="en-US" b="1" dirty="0" smtClean="0"/>
              <a:t> improved or deteriorated?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787298"/>
              </p:ext>
            </p:extLst>
          </p:nvPr>
        </p:nvGraphicFramePr>
        <p:xfrm>
          <a:off x="1403648" y="2172717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226824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price of X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Average price of 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 of </a:t>
                      </a:r>
                      <a:r>
                        <a:rPr lang="en-US" dirty="0" err="1" smtClean="0"/>
                        <a:t>ToT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101.7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92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Improvement in the Terms of Trade:</a:t>
            </a:r>
          </a:p>
          <a:p>
            <a:r>
              <a:rPr lang="en-US" b="1" dirty="0"/>
              <a:t>	</a:t>
            </a:r>
            <a:r>
              <a:rPr lang="en-US" dirty="0" smtClean="0"/>
              <a:t>When export prices increase relative to import prices</a:t>
            </a:r>
          </a:p>
          <a:p>
            <a:endParaRPr lang="en-US" b="1" dirty="0"/>
          </a:p>
          <a:p>
            <a:r>
              <a:rPr lang="en-US" b="1" dirty="0" smtClean="0"/>
              <a:t>Deterioration in the Terms of Trade:</a:t>
            </a:r>
          </a:p>
          <a:p>
            <a:r>
              <a:rPr lang="en-US" b="1" dirty="0"/>
              <a:t>	</a:t>
            </a:r>
            <a:r>
              <a:rPr lang="en-US" dirty="0" smtClean="0"/>
              <a:t>When export prices fall relative to import prices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8234825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Short-term changes</a:t>
            </a:r>
          </a:p>
          <a:p>
            <a:r>
              <a:rPr lang="en-US" dirty="0" smtClean="0"/>
              <a:t>Exchange rates</a:t>
            </a:r>
          </a:p>
          <a:p>
            <a:pPr marL="0" indent="0"/>
            <a:r>
              <a:rPr lang="en-US" b="1" dirty="0" smtClean="0"/>
              <a:t>Draw a depreciation in the Australian dollar relative to the US dollar</a:t>
            </a:r>
          </a:p>
          <a:p>
            <a:pPr marL="0" indent="0"/>
            <a:endParaRPr lang="en-US" b="1" dirty="0"/>
          </a:p>
          <a:p>
            <a:pPr marL="0" indent="0"/>
            <a:endParaRPr lang="en-US" b="1" dirty="0" smtClean="0"/>
          </a:p>
          <a:p>
            <a:pPr marL="0" indent="0"/>
            <a:endParaRPr lang="en-US" b="1" dirty="0"/>
          </a:p>
          <a:p>
            <a:pPr marL="0" indent="0"/>
            <a:endParaRPr lang="en-US" b="1" dirty="0" smtClean="0"/>
          </a:p>
          <a:p>
            <a:pPr marL="0" indent="0"/>
            <a:endParaRPr lang="en-US" b="1" dirty="0"/>
          </a:p>
          <a:p>
            <a:pPr marL="0" indent="0"/>
            <a:endParaRPr lang="en-US" b="1" dirty="0" smtClean="0"/>
          </a:p>
          <a:p>
            <a:pPr marL="0" indent="0"/>
            <a:r>
              <a:rPr lang="en-US" b="1" dirty="0" smtClean="0"/>
              <a:t>What does this do to Australian import prices?</a:t>
            </a:r>
          </a:p>
          <a:p>
            <a:pPr marL="0" indent="0"/>
            <a:r>
              <a:rPr lang="en-US" b="1" dirty="0" smtClean="0"/>
              <a:t>What does this do Australia’s Terms of Trade?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348880"/>
            <a:ext cx="3312368" cy="257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84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075613" cy="4525962"/>
          </a:xfrm>
        </p:spPr>
        <p:txBody>
          <a:bodyPr/>
          <a:lstStyle/>
          <a:p>
            <a:r>
              <a:rPr lang="en-US" b="1" dirty="0" smtClean="0"/>
              <a:t>Short-term changes</a:t>
            </a:r>
          </a:p>
          <a:p>
            <a:r>
              <a:rPr lang="en-US" dirty="0" smtClean="0"/>
              <a:t>Supply and Demand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r>
              <a:rPr lang="en-US" b="1" dirty="0" smtClean="0"/>
              <a:t>How does this situation affect Saudi Arabia’s Terms of Trade?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844824"/>
            <a:ext cx="4752528" cy="339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3511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Explain why this has happened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Answer on Google Classroom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7894681" cy="367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51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075613" cy="4525962"/>
          </a:xfrm>
        </p:spPr>
        <p:txBody>
          <a:bodyPr/>
          <a:lstStyle/>
          <a:p>
            <a:r>
              <a:rPr lang="en-US" b="1" dirty="0" smtClean="0"/>
              <a:t>Short-term changes</a:t>
            </a:r>
          </a:p>
          <a:p>
            <a:r>
              <a:rPr lang="en-US" dirty="0" smtClean="0"/>
              <a:t>Inflation</a:t>
            </a:r>
          </a:p>
          <a:p>
            <a:endParaRPr lang="en-US" i="1" dirty="0"/>
          </a:p>
          <a:p>
            <a:r>
              <a:rPr lang="en-US" i="1" dirty="0" smtClean="0"/>
              <a:t>South Korea’s inflation increases by 6%</a:t>
            </a:r>
          </a:p>
          <a:p>
            <a:endParaRPr lang="en-US" i="1" dirty="0"/>
          </a:p>
          <a:p>
            <a:r>
              <a:rPr lang="en-US" i="1" dirty="0" smtClean="0"/>
              <a:t>Japan, a major trading partner, has inflation of 0.5%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r>
              <a:rPr lang="en-US" b="1" i="1" dirty="0" smtClean="0"/>
              <a:t>What does this do to Korea’s Terms of Trade?</a:t>
            </a:r>
          </a:p>
          <a:p>
            <a:r>
              <a:rPr lang="en-US" b="1" i="1" dirty="0" smtClean="0"/>
              <a:t>Japan’s?</a:t>
            </a:r>
          </a:p>
          <a:p>
            <a:endParaRPr lang="en-US" i="1" dirty="0"/>
          </a:p>
          <a:p>
            <a:endParaRPr lang="en-AU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773811"/>
            <a:ext cx="2520280" cy="1712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26876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968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Causes of changes in the Terms of Trade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0728"/>
            <a:ext cx="8208912" cy="4525962"/>
          </a:xfrm>
        </p:spPr>
        <p:txBody>
          <a:bodyPr/>
          <a:lstStyle/>
          <a:p>
            <a:r>
              <a:rPr lang="en-US" b="1" dirty="0" smtClean="0"/>
              <a:t>Long-term changes</a:t>
            </a:r>
          </a:p>
          <a:p>
            <a:r>
              <a:rPr lang="en-US" dirty="0" smtClean="0"/>
              <a:t>Productivity</a:t>
            </a:r>
          </a:p>
          <a:p>
            <a:r>
              <a:rPr lang="en-US" b="1" dirty="0" smtClean="0"/>
              <a:t>Draw an increase in productivity in an AD-AS diagram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How will this impact this country’s Terms of Trade?</a:t>
            </a:r>
            <a:endParaRPr lang="en-US" b="1" dirty="0"/>
          </a:p>
          <a:p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564904"/>
            <a:ext cx="3253903" cy="216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925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37788</TotalTime>
  <Words>654</Words>
  <Application>Microsoft Office PowerPoint</Application>
  <PresentationFormat>On-screen Show (4:3)</PresentationFormat>
  <Paragraphs>186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Cambria Math</vt:lpstr>
      <vt:lpstr>Neo Sans</vt:lpstr>
      <vt:lpstr>m62-black-currency</vt:lpstr>
      <vt:lpstr>3_2</vt:lpstr>
      <vt:lpstr>2_2</vt:lpstr>
      <vt:lpstr>1_It’s not the design of your template</vt:lpstr>
      <vt:lpstr>3.5 Terms of Trade</vt:lpstr>
      <vt:lpstr>Terms of Trade</vt:lpstr>
      <vt:lpstr>Terms of Trade</vt:lpstr>
      <vt:lpstr>Terms of Trade</vt:lpstr>
      <vt:lpstr>Causes of changes in the Terms of Trade</vt:lpstr>
      <vt:lpstr>Causes of changes in the Terms of Trade</vt:lpstr>
      <vt:lpstr>Causes of changes in the Terms of Trade</vt:lpstr>
      <vt:lpstr>Causes of changes Terms of Trade</vt:lpstr>
      <vt:lpstr>Causes of changes in the Terms of Trade</vt:lpstr>
      <vt:lpstr>Causes of changes in the Terms of Trade</vt:lpstr>
      <vt:lpstr>Effects on Terms of Trade</vt:lpstr>
      <vt:lpstr>Consequences of changes in the Terms of Trade</vt:lpstr>
      <vt:lpstr>Consequences of changes in the Terms of Trade</vt:lpstr>
      <vt:lpstr>Consequences of changes in the Terms of Trade</vt:lpstr>
      <vt:lpstr>Consequences of changes in the Terms of Trade</vt:lpstr>
      <vt:lpstr>Consequences of changes in the Terms of Trade</vt:lpstr>
      <vt:lpstr>Consequences of changes in the Terms of Trade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365</cp:revision>
  <dcterms:created xsi:type="dcterms:W3CDTF">2015-03-15T05:05:01Z</dcterms:created>
  <dcterms:modified xsi:type="dcterms:W3CDTF">2016-06-19T23:55:27Z</dcterms:modified>
</cp:coreProperties>
</file>