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6" r:id="rId2"/>
    <p:sldMasterId id="2147483654" r:id="rId3"/>
    <p:sldMasterId id="2147483657" r:id="rId4"/>
  </p:sldMasterIdLst>
  <p:notesMasterIdLst>
    <p:notesMasterId r:id="rId39"/>
  </p:notesMasterIdLst>
  <p:handoutMasterIdLst>
    <p:handoutMasterId r:id="rId40"/>
  </p:handoutMasterIdLst>
  <p:sldIdLst>
    <p:sldId id="259" r:id="rId5"/>
    <p:sldId id="553" r:id="rId6"/>
    <p:sldId id="623" r:id="rId7"/>
    <p:sldId id="624" r:id="rId8"/>
    <p:sldId id="625" r:id="rId9"/>
    <p:sldId id="632" r:id="rId10"/>
    <p:sldId id="633" r:id="rId11"/>
    <p:sldId id="626" r:id="rId12"/>
    <p:sldId id="627" r:id="rId13"/>
    <p:sldId id="628" r:id="rId14"/>
    <p:sldId id="630" r:id="rId15"/>
    <p:sldId id="631" r:id="rId16"/>
    <p:sldId id="634" r:id="rId17"/>
    <p:sldId id="635" r:id="rId18"/>
    <p:sldId id="637" r:id="rId19"/>
    <p:sldId id="638" r:id="rId20"/>
    <p:sldId id="636" r:id="rId21"/>
    <p:sldId id="639" r:id="rId22"/>
    <p:sldId id="640" r:id="rId23"/>
    <p:sldId id="641" r:id="rId24"/>
    <p:sldId id="642" r:id="rId25"/>
    <p:sldId id="643" r:id="rId26"/>
    <p:sldId id="644" r:id="rId27"/>
    <p:sldId id="646" r:id="rId28"/>
    <p:sldId id="645" r:id="rId29"/>
    <p:sldId id="649" r:id="rId30"/>
    <p:sldId id="647" r:id="rId31"/>
    <p:sldId id="650" r:id="rId32"/>
    <p:sldId id="651" r:id="rId33"/>
    <p:sldId id="654" r:id="rId34"/>
    <p:sldId id="652" r:id="rId35"/>
    <p:sldId id="653" r:id="rId36"/>
    <p:sldId id="655" r:id="rId37"/>
    <p:sldId id="656" r:id="rId38"/>
  </p:sldIdLst>
  <p:sldSz cx="9144000" cy="6858000" type="screen4x3"/>
  <p:notesSz cx="9906000" cy="67945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BAUM" initials="RB" lastIdx="1" clrIdx="0">
    <p:extLst>
      <p:ext uri="{19B8F6BF-5375-455C-9EA6-DF929625EA0E}">
        <p15:presenceInfo xmlns:p15="http://schemas.microsoft.com/office/powerpoint/2012/main" userId="S-1-5-21-4175334262-1293257954-3937267357-54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B97"/>
    <a:srgbClr val="00003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5405" autoAdjust="0"/>
  </p:normalViewPr>
  <p:slideViewPr>
    <p:cSldViewPr>
      <p:cViewPr varScale="1">
        <p:scale>
          <a:sx n="86" d="100"/>
          <a:sy n="86" d="100"/>
        </p:scale>
        <p:origin x="62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215043" name="Rectangle 3"/>
          <p:cNvSpPr>
            <a:spLocks noGrp="1" noChangeArrowheads="1"/>
          </p:cNvSpPr>
          <p:nvPr>
            <p:ph type="dt" sz="quarter" idx="1"/>
          </p:nvPr>
        </p:nvSpPr>
        <p:spPr bwMode="auto">
          <a:xfrm>
            <a:off x="5611108"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215044" name="Rectangle 4"/>
          <p:cNvSpPr>
            <a:spLocks noGrp="1" noChangeArrowheads="1"/>
          </p:cNvSpPr>
          <p:nvPr>
            <p:ph type="ftr" sz="quarter" idx="2"/>
          </p:nvPr>
        </p:nvSpPr>
        <p:spPr bwMode="auto">
          <a:xfrm>
            <a:off x="0" y="6453596"/>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215045" name="Rectangle 5"/>
          <p:cNvSpPr>
            <a:spLocks noGrp="1" noChangeArrowheads="1"/>
          </p:cNvSpPr>
          <p:nvPr>
            <p:ph type="sldNum" sz="quarter" idx="3"/>
          </p:nvPr>
        </p:nvSpPr>
        <p:spPr bwMode="auto">
          <a:xfrm>
            <a:off x="5611108" y="6453596"/>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7304FC-2894-4BE3-88D3-E68583326C86}" type="slidenum">
              <a:rPr lang="en-AU"/>
              <a:pPr/>
              <a:t>‹#›</a:t>
            </a:fld>
            <a:endParaRPr lang="en-AU"/>
          </a:p>
        </p:txBody>
      </p:sp>
    </p:spTree>
    <p:extLst>
      <p:ext uri="{BB962C8B-B14F-4D97-AF65-F5344CB8AC3E}">
        <p14:creationId xmlns:p14="http://schemas.microsoft.com/office/powerpoint/2010/main" val="305476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214019" name="Rectangle 3"/>
          <p:cNvSpPr>
            <a:spLocks noGrp="1" noChangeArrowheads="1"/>
          </p:cNvSpPr>
          <p:nvPr>
            <p:ph type="dt" idx="1"/>
          </p:nvPr>
        </p:nvSpPr>
        <p:spPr bwMode="auto">
          <a:xfrm>
            <a:off x="5611108"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214020" name="Rectangle 4"/>
          <p:cNvSpPr>
            <a:spLocks noGrp="1" noRot="1" noChangeAspect="1" noChangeArrowheads="1" noTextEdit="1"/>
          </p:cNvSpPr>
          <p:nvPr>
            <p:ph type="sldImg" idx="2"/>
          </p:nvPr>
        </p:nvSpPr>
        <p:spPr bwMode="auto">
          <a:xfrm>
            <a:off x="3254375" y="509588"/>
            <a:ext cx="3397250" cy="2547937"/>
          </a:xfrm>
          <a:prstGeom prst="rect">
            <a:avLst/>
          </a:prstGeom>
          <a:noFill/>
          <a:ln w="9525">
            <a:solidFill>
              <a:srgbClr val="000000"/>
            </a:solidFill>
            <a:miter lim="800000"/>
            <a:headEnd/>
            <a:tailEnd/>
          </a:ln>
          <a:effectLst/>
        </p:spPr>
      </p:sp>
      <p:sp>
        <p:nvSpPr>
          <p:cNvPr id="214021" name="Rectangle 5"/>
          <p:cNvSpPr>
            <a:spLocks noGrp="1" noChangeArrowheads="1"/>
          </p:cNvSpPr>
          <p:nvPr>
            <p:ph type="body" sz="quarter" idx="3"/>
          </p:nvPr>
        </p:nvSpPr>
        <p:spPr bwMode="auto">
          <a:xfrm>
            <a:off x="990600" y="3227388"/>
            <a:ext cx="7924800" cy="305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14022" name="Rectangle 6"/>
          <p:cNvSpPr>
            <a:spLocks noGrp="1" noChangeArrowheads="1"/>
          </p:cNvSpPr>
          <p:nvPr>
            <p:ph type="ftr" sz="quarter" idx="4"/>
          </p:nvPr>
        </p:nvSpPr>
        <p:spPr bwMode="auto">
          <a:xfrm>
            <a:off x="0" y="6453596"/>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214023" name="Rectangle 7"/>
          <p:cNvSpPr>
            <a:spLocks noGrp="1" noChangeArrowheads="1"/>
          </p:cNvSpPr>
          <p:nvPr>
            <p:ph type="sldNum" sz="quarter" idx="5"/>
          </p:nvPr>
        </p:nvSpPr>
        <p:spPr bwMode="auto">
          <a:xfrm>
            <a:off x="5611108" y="6453596"/>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192547-FFA7-417A-8F63-F8B7FBC53DAD}" type="slidenum">
              <a:rPr lang="en-AU"/>
              <a:pPr/>
              <a:t>‹#›</a:t>
            </a:fld>
            <a:endParaRPr lang="en-AU"/>
          </a:p>
        </p:txBody>
      </p:sp>
    </p:spTree>
    <p:extLst>
      <p:ext uri="{BB962C8B-B14F-4D97-AF65-F5344CB8AC3E}">
        <p14:creationId xmlns:p14="http://schemas.microsoft.com/office/powerpoint/2010/main" val="515478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AB192547-FFA7-417A-8F63-F8B7FBC53DAD}" type="slidenum">
              <a:rPr lang="en-AU" smtClean="0"/>
              <a:pPr/>
              <a:t>1</a:t>
            </a:fld>
            <a:endParaRPr lang="en-AU"/>
          </a:p>
        </p:txBody>
      </p:sp>
    </p:spTree>
    <p:extLst>
      <p:ext uri="{BB962C8B-B14F-4D97-AF65-F5344CB8AC3E}">
        <p14:creationId xmlns:p14="http://schemas.microsoft.com/office/powerpoint/2010/main" val="1884845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5132" name="Picture 12" descr="t1titl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3" name="Rectangle 3"/>
          <p:cNvSpPr>
            <a:spLocks noGrp="1" noChangeArrowheads="1"/>
          </p:cNvSpPr>
          <p:nvPr>
            <p:ph type="ctrTitle"/>
          </p:nvPr>
        </p:nvSpPr>
        <p:spPr>
          <a:xfrm>
            <a:off x="101600" y="1984375"/>
            <a:ext cx="8999538" cy="723900"/>
          </a:xfrm>
        </p:spPr>
        <p:txBody>
          <a:bodyPr/>
          <a:lstStyle>
            <a:lvl1pPr algn="ctr">
              <a:defRPr sz="4000">
                <a:solidFill>
                  <a:schemeClr val="bg1"/>
                </a:solidFill>
              </a:defRPr>
            </a:lvl1pPr>
          </a:lstStyle>
          <a:p>
            <a:r>
              <a:rPr lang="en-US" smtClean="0"/>
              <a:t>Click to edit Master title style</a:t>
            </a:r>
            <a:endParaRPr lang="en-AU"/>
          </a:p>
        </p:txBody>
      </p:sp>
      <p:sp>
        <p:nvSpPr>
          <p:cNvPr id="5124" name="Rectangle 4"/>
          <p:cNvSpPr>
            <a:spLocks noGrp="1" noChangeArrowheads="1"/>
          </p:cNvSpPr>
          <p:nvPr>
            <p:ph type="subTitle" idx="1"/>
          </p:nvPr>
        </p:nvSpPr>
        <p:spPr>
          <a:xfrm>
            <a:off x="911225" y="3516313"/>
            <a:ext cx="7380288" cy="674687"/>
          </a:xfrm>
        </p:spPr>
        <p:txBody>
          <a:bodyPr/>
          <a:lstStyle>
            <a:lvl1pPr marL="0" indent="0" algn="ctr">
              <a:defRPr sz="3200">
                <a:solidFill>
                  <a:schemeClr val="bg1"/>
                </a:solidFill>
              </a:defRPr>
            </a:lvl1pPr>
          </a:lstStyle>
          <a:p>
            <a:r>
              <a:rPr lang="en-US" smtClean="0"/>
              <a:t>Click to edit Master subtitle style</a:t>
            </a:r>
            <a:endParaRPr lang="en-A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anim calcmode="lin" valueType="num">
                                      <p:cBhvr>
                                        <p:cTn id="8" dur="500" fill="hold"/>
                                        <p:tgtEl>
                                          <p:spTgt spid="5123"/>
                                        </p:tgtEl>
                                        <p:attrNameLst>
                                          <p:attrName>ppt_x</p:attrName>
                                        </p:attrNameLst>
                                      </p:cBhvr>
                                      <p:tavLst>
                                        <p:tav tm="0">
                                          <p:val>
                                            <p:strVal val="#ppt_x"/>
                                          </p:val>
                                        </p:tav>
                                        <p:tav tm="100000">
                                          <p:val>
                                            <p:strVal val="#ppt_x"/>
                                          </p:val>
                                        </p:tav>
                                      </p:tavLst>
                                    </p:anim>
                                    <p:anim calcmode="lin" valueType="num">
                                      <p:cBhvr>
                                        <p:cTn id="9" dur="500" fill="hold"/>
                                        <p:tgtEl>
                                          <p:spTgt spid="51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fade">
                                      <p:cBhvr>
                                        <p:cTn id="12" dur="500"/>
                                        <p:tgtEl>
                                          <p:spTgt spid="5124">
                                            <p:txEl>
                                              <p:pRg st="0" end="0"/>
                                            </p:txEl>
                                          </p:spTgt>
                                        </p:tgtEl>
                                      </p:cBhvr>
                                    </p:animEffect>
                                    <p:anim calcmode="lin" valueType="num">
                                      <p:cBhvr>
                                        <p:cTn id="13"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tmplLst>
          <p:tmpl lvl="1">
            <p:tnLst>
              <p:par>
                <p:cTn presetID="47" presetClass="entr" presetSubtype="0" fill="hold" nodeType="withEffect">
                  <p:stCondLst>
                    <p:cond delay="0"/>
                  </p:stCondLst>
                  <p:childTnLst>
                    <p:set>
                      <p:cBhvr>
                        <p:cTn dur="1" fill="hold">
                          <p:stCondLst>
                            <p:cond delay="0"/>
                          </p:stCondLst>
                        </p:cTn>
                        <p:tgtEl>
                          <p:spTgt spid="5124"/>
                        </p:tgtEl>
                        <p:attrNameLst>
                          <p:attrName>style.visibility</p:attrName>
                        </p:attrNameLst>
                      </p:cBhvr>
                      <p:to>
                        <p:strVal val="visible"/>
                      </p:to>
                    </p:set>
                    <p:animEffect transition="in" filter="fade">
                      <p:cBhvr>
                        <p:cTn dur="500"/>
                        <p:tgtEl>
                          <p:spTgt spid="5124"/>
                        </p:tgtEl>
                      </p:cBhvr>
                    </p:animEffect>
                    <p:anim calcmode="lin" valueType="num">
                      <p:cBhvr>
                        <p:cTn dur="500" fill="hold"/>
                        <p:tgtEl>
                          <p:spTgt spid="5124"/>
                        </p:tgtEl>
                        <p:attrNameLst>
                          <p:attrName>ppt_x</p:attrName>
                        </p:attrNameLst>
                      </p:cBhvr>
                      <p:tavLst>
                        <p:tav tm="0">
                          <p:val>
                            <p:strVal val="#ppt_x"/>
                          </p:val>
                        </p:tav>
                        <p:tav tm="100000">
                          <p:val>
                            <p:strVal val="#ppt_x"/>
                          </p:val>
                        </p:tav>
                      </p:tavLst>
                    </p:anim>
                    <p:anim calcmode="lin" valueType="num">
                      <p:cBhvr>
                        <p:cTn dur="500" fill="hold"/>
                        <p:tgtEl>
                          <p:spTgt spid="51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9F93812D-9F43-4150-89AB-F1AE33864299}" type="slidenum">
              <a:rPr lang="en-AU"/>
              <a:pPr/>
              <a:t>‹#›</a:t>
            </a:fld>
            <a:endParaRPr lang="en-A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913" y="150813"/>
            <a:ext cx="2097087" cy="59420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755650" y="150813"/>
            <a:ext cx="6138863" cy="5942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BBCC9D8-73E6-4477-BD0E-9034041437E1}" type="slidenum">
              <a:rPr lang="en-AU"/>
              <a:pPr/>
              <a:t>‹#›</a:t>
            </a:fld>
            <a:endParaRPr lang="en-A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01F69913-B1DC-447A-91D2-B8B16A16E26C}" type="slidenum">
              <a:rPr lang="en-AU"/>
              <a:pPr/>
              <a:t>‹#›</a:t>
            </a:fld>
            <a:endParaRPr lang="en-A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651ECC8-B253-4ECB-A077-8D58F1D7C0BD}" type="slidenum">
              <a:rPr lang="en-AU"/>
              <a:pPr/>
              <a:t>‹#›</a:t>
            </a:fld>
            <a:endParaRPr lang="en-AU"/>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50D8E53B-A775-4DC8-9619-C08B15146D1A}" type="slidenum">
              <a:rPr lang="en-AU"/>
              <a:pPr/>
              <a:t>‹#›</a:t>
            </a:fld>
            <a:endParaRPr lang="en-AU"/>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3669506F-4531-4235-B528-B4F9559EE4F6}" type="slidenum">
              <a:rPr lang="en-AU"/>
              <a:pPr/>
              <a:t>‹#›</a:t>
            </a:fld>
            <a:endParaRPr lang="en-AU"/>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0C8AB4E3-D55F-4BBD-B31B-4ACC85E5797E}" type="slidenum">
              <a:rPr lang="en-AU"/>
              <a:pPr/>
              <a:t>‹#›</a:t>
            </a:fld>
            <a:endParaRPr lang="en-AU"/>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BBE9060A-5D5D-4A36-9BF6-4124C2D79DEA}" type="slidenum">
              <a:rPr lang="en-AU"/>
              <a:pPr/>
              <a:t>‹#›</a:t>
            </a:fld>
            <a:endParaRPr lang="en-AU"/>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17A4544C-E44A-4AE3-B0AE-5F36CBDBA4A2}" type="slidenum">
              <a:rPr lang="en-AU"/>
              <a:pPr/>
              <a:t>‹#›</a:t>
            </a:fld>
            <a:endParaRPr lang="en-AU"/>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82E2DF03-EFB1-4EEB-B0F0-B60EF068EF12}" type="slidenum">
              <a:rPr lang="en-AU"/>
              <a:pPr/>
              <a:t>‹#›</a:t>
            </a:fld>
            <a:endParaRPr lang="en-A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76639BFD-326A-4B7E-9E2D-3B5937878D7F}" type="slidenum">
              <a:rPr lang="en-AU"/>
              <a:pPr/>
              <a:t>‹#›</a:t>
            </a:fld>
            <a:endParaRPr lang="en-A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7CFFD92E-2EEF-4C8A-98A2-297F7ADF4D4A}" type="slidenum">
              <a:rPr lang="en-AU"/>
              <a:pPr/>
              <a:t>‹#›</a:t>
            </a:fld>
            <a:endParaRPr lang="en-AU"/>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32092C5-FCF2-47C1-B669-1372555E5105}" type="slidenum">
              <a:rPr lang="en-AU"/>
              <a:pPr/>
              <a:t>‹#›</a:t>
            </a:fld>
            <a:endParaRPr lang="en-AU"/>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913" y="150813"/>
            <a:ext cx="2097087" cy="59420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755650" y="150813"/>
            <a:ext cx="6138863" cy="5942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0EDECECD-0DD3-4A7F-AC0F-5389BC363ACB}" type="slidenum">
              <a:rPr lang="en-AU"/>
              <a:pPr/>
              <a:t>‹#›</a:t>
            </a:fld>
            <a:endParaRPr lang="en-AU"/>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4A6B8E-B03B-43EF-AF76-2EB0EB5C4AC5}" type="slidenum">
              <a:rPr lang="en-US" altLang="en-US"/>
              <a:pPr/>
              <a:t>‹#›</a:t>
            </a:fld>
            <a:endParaRPr lang="en-US" altLang="en-US"/>
          </a:p>
        </p:txBody>
      </p:sp>
    </p:spTree>
    <p:extLst>
      <p:ext uri="{BB962C8B-B14F-4D97-AF65-F5344CB8AC3E}">
        <p14:creationId xmlns:p14="http://schemas.microsoft.com/office/powerpoint/2010/main" val="28928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D0CE976-7958-40FC-898A-2C80157B51E7}" type="slidenum">
              <a:rPr lang="en-AU"/>
              <a:pPr/>
              <a:t>‹#›</a:t>
            </a:fld>
            <a:endParaRPr lang="en-AU"/>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23C4644-AA5E-4398-89BC-DA9FD9558B7B}" type="slidenum">
              <a:rPr lang="en-AU"/>
              <a:pPr/>
              <a:t>‹#›</a:t>
            </a:fld>
            <a:endParaRPr lang="en-AU"/>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83A3F96-98AE-4E21-AD8A-2B9C3491D5B7}" type="slidenum">
              <a:rPr lang="en-AU"/>
              <a:pPr/>
              <a:t>‹#›</a:t>
            </a:fld>
            <a:endParaRPr lang="en-AU"/>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96F9277-5A86-42C5-A44A-1DEC65E52EAD}" type="slidenum">
              <a:rPr lang="en-AU"/>
              <a:pPr/>
              <a:t>‹#›</a:t>
            </a:fld>
            <a:endParaRPr lang="en-AU"/>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A717B329-9516-4AFE-8D7D-9A862E261C88}" type="slidenum">
              <a:rPr lang="en-AU"/>
              <a:pPr/>
              <a:t>‹#›</a:t>
            </a:fld>
            <a:endParaRPr lang="en-AU"/>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F6E90AF1-0C3E-474E-98EA-86A21432276C}" type="slidenum">
              <a:rPr lang="en-AU"/>
              <a:pPr/>
              <a:t>‹#›</a:t>
            </a:fld>
            <a:endParaRPr lang="en-A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B00176A-2247-4001-B73A-1CEC618AB255}" type="slidenum">
              <a:rPr lang="en-AU"/>
              <a:pPr/>
              <a:t>‹#›</a:t>
            </a:fld>
            <a:endParaRPr lang="en-AU"/>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2A3E675A-2446-4F2D-BE4C-923064280E81}" type="slidenum">
              <a:rPr lang="en-AU"/>
              <a:pPr/>
              <a:t>‹#›</a:t>
            </a:fld>
            <a:endParaRPr lang="en-AU"/>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8E36C9B8-0C72-4AC5-B6A8-3E752D61620B}" type="slidenum">
              <a:rPr lang="en-AU"/>
              <a:pPr/>
              <a:t>‹#›</a:t>
            </a:fld>
            <a:endParaRPr lang="en-AU"/>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5D4DCD75-1340-4463-A4A4-5228CF682F02}" type="slidenum">
              <a:rPr lang="en-AU"/>
              <a:pPr/>
              <a:t>‹#›</a:t>
            </a:fld>
            <a:endParaRPr lang="en-AU"/>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9791BDC-4B66-419E-BD70-209DB1F8EF63}" type="slidenum">
              <a:rPr lang="en-AU"/>
              <a:pPr/>
              <a:t>‹#›</a:t>
            </a:fld>
            <a:endParaRPr lang="en-AU"/>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913" y="150813"/>
            <a:ext cx="2097087" cy="59420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755650" y="150813"/>
            <a:ext cx="6138863" cy="5942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9129B05C-022E-48E8-96D9-E5362DCFD971}" type="slidenum">
              <a:rPr lang="en-AU"/>
              <a:pPr/>
              <a:t>‹#›</a:t>
            </a:fld>
            <a:endParaRPr lang="en-AU"/>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D804C88B-376E-460C-A660-B280BD6F472A}" type="slidenum">
              <a:rPr lang="en-AU"/>
              <a:pPr/>
              <a:t>‹#›</a:t>
            </a:fld>
            <a:endParaRPr lang="en-AU"/>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3B012F3A-CEEE-4D3C-8039-711440FC1E54}" type="slidenum">
              <a:rPr lang="en-AU"/>
              <a:pPr/>
              <a:t>‹#›</a:t>
            </a:fld>
            <a:endParaRPr lang="en-A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BBAF6BB0-EC99-4E15-A068-983C9ECA741D}" type="slidenum">
              <a:rPr lang="en-AU"/>
              <a:pPr/>
              <a:t>‹#›</a:t>
            </a:fld>
            <a:endParaRPr lang="en-A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48B0F30D-EC84-43C0-9F64-5F904060143B}" type="slidenum">
              <a:rPr lang="en-AU"/>
              <a:pPr/>
              <a:t>‹#›</a:t>
            </a:fld>
            <a:endParaRPr lang="en-A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58BEFBFB-A6F9-496C-8B1A-1A9403D4DC83}" type="slidenum">
              <a:rPr lang="en-AU"/>
              <a:pPr/>
              <a:t>‹#›</a:t>
            </a:fld>
            <a:endParaRPr lang="en-A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5BDC63A0-F938-4AAB-A6C2-47A25D1CBCF2}" type="slidenum">
              <a:rPr lang="en-AU"/>
              <a:pPr/>
              <a:t>‹#›</a:t>
            </a:fld>
            <a:endParaRPr lang="en-A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hyperlink" Target="http://www.m62.net/" TargetMode="External"/><Relationship Id="rId18" Type="http://schemas.openxmlformats.org/officeDocument/2006/relationships/image" Target="../media/image6.png"/><Relationship Id="rId3" Type="http://schemas.openxmlformats.org/officeDocument/2006/relationships/slideLayout" Target="../slideLayouts/slideLayout37.xml"/><Relationship Id="rId21" Type="http://schemas.openxmlformats.org/officeDocument/2006/relationships/image" Target="../media/image8.png"/><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hyperlink" Target="http://www.m62.net/powerpoint-slides/" TargetMode="External"/><Relationship Id="rId2" Type="http://schemas.openxmlformats.org/officeDocument/2006/relationships/slideLayout" Target="../slideLayouts/slideLayout36.xml"/><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44.xml"/><Relationship Id="rId19" Type="http://schemas.openxmlformats.org/officeDocument/2006/relationships/hyperlink" Target="http://www.m62.net/powerpoint-training/" TargetMode="Externa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14" name="Picture 18" descr="18"/>
          <p:cNvPicPr>
            <a:picLocks noChangeAspect="1" noChangeArrowheads="1"/>
          </p:cNvPicPr>
          <p:nvPr/>
        </p:nvPicPr>
        <p:blipFill>
          <a:blip r:embed="rId13" cstate="print"/>
          <a:srcRect/>
          <a:stretch>
            <a:fillRect/>
          </a:stretch>
        </p:blipFill>
        <p:spPr bwMode="auto">
          <a:xfrm>
            <a:off x="0" y="0"/>
            <a:ext cx="9144000" cy="6858000"/>
          </a:xfrm>
          <a:prstGeom prst="rect">
            <a:avLst/>
          </a:prstGeom>
          <a:solidFill>
            <a:srgbClr val="000066"/>
          </a:solidFill>
        </p:spPr>
      </p:pic>
      <p:sp>
        <p:nvSpPr>
          <p:cNvPr id="4100" name="Rectangle 4"/>
          <p:cNvSpPr>
            <a:spLocks noGrp="1" noChangeArrowheads="1"/>
          </p:cNvSpPr>
          <p:nvPr>
            <p:ph type="title"/>
          </p:nvPr>
        </p:nvSpPr>
        <p:spPr bwMode="auto">
          <a:xfrm>
            <a:off x="914400" y="150813"/>
            <a:ext cx="8229600" cy="719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101" name="Rectangle 5"/>
          <p:cNvSpPr>
            <a:spLocks noGrp="1" noChangeArrowheads="1"/>
          </p:cNvSpPr>
          <p:nvPr>
            <p:ph type="body" idx="1"/>
          </p:nvPr>
        </p:nvSpPr>
        <p:spPr bwMode="auto">
          <a:xfrm>
            <a:off x="755650" y="1566863"/>
            <a:ext cx="8075613"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p:txBody>
      </p:sp>
      <p:sp>
        <p:nvSpPr>
          <p:cNvPr id="4107" name="Rectangle 11"/>
          <p:cNvSpPr>
            <a:spLocks noGrp="1" noChangeArrowheads="1"/>
          </p:cNvSpPr>
          <p:nvPr>
            <p:ph type="dt" sz="half" idx="2"/>
          </p:nvPr>
        </p:nvSpPr>
        <p:spPr bwMode="auto">
          <a:xfrm>
            <a:off x="6704013" y="61309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4108" name="Rectangle 12"/>
          <p:cNvSpPr>
            <a:spLocks noGrp="1" noChangeArrowheads="1"/>
          </p:cNvSpPr>
          <p:nvPr>
            <p:ph type="ftr" sz="quarter" idx="3"/>
          </p:nvPr>
        </p:nvSpPr>
        <p:spPr bwMode="auto">
          <a:xfrm>
            <a:off x="1619250" y="6130925"/>
            <a:ext cx="47529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4112" name="Rectangle 16"/>
          <p:cNvSpPr>
            <a:spLocks noGrp="1" noChangeArrowheads="1"/>
          </p:cNvSpPr>
          <p:nvPr>
            <p:ph type="sldNum" sz="quarter" idx="4"/>
          </p:nvPr>
        </p:nvSpPr>
        <p:spPr bwMode="auto">
          <a:xfrm>
            <a:off x="179388" y="6135688"/>
            <a:ext cx="6842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5FC783C7-A2EC-41E9-AA7B-F0D50F3E0A8B}"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50"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strVal val="#ppt_w+.3"/>
                                          </p:val>
                                        </p:tav>
                                        <p:tav tm="100000">
                                          <p:val>
                                            <p:strVal val="#ppt_w"/>
                                          </p:val>
                                        </p:tav>
                                      </p:tavLst>
                                    </p:anim>
                                    <p:anim calcmode="lin" valueType="num">
                                      <p:cBhvr>
                                        <p:cTn id="8" dur="500" fill="hold"/>
                                        <p:tgtEl>
                                          <p:spTgt spid="4100"/>
                                        </p:tgtEl>
                                        <p:attrNameLst>
                                          <p:attrName>ppt_h</p:attrName>
                                        </p:attrNameLst>
                                      </p:cBhvr>
                                      <p:tavLst>
                                        <p:tav tm="0">
                                          <p:val>
                                            <p:strVal val="#ppt_h"/>
                                          </p:val>
                                        </p:tav>
                                        <p:tav tm="100000">
                                          <p:val>
                                            <p:strVal val="#ppt_h"/>
                                          </p:val>
                                        </p:tav>
                                      </p:tavLst>
                                    </p:anim>
                                    <p:animEffect transition="in" filter="fade">
                                      <p:cBhvr>
                                        <p:cTn id="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txStyles>
    <p:titleStyle>
      <a:lvl1pPr algn="l" rtl="0" eaLnBrk="1" fontAlgn="base" hangingPunct="1">
        <a:spcBef>
          <a:spcPct val="0"/>
        </a:spcBef>
        <a:spcAft>
          <a:spcPct val="0"/>
        </a:spcAft>
        <a:defRPr sz="2600">
          <a:solidFill>
            <a:srgbClr val="00003E"/>
          </a:solidFill>
          <a:latin typeface="+mj-lt"/>
          <a:ea typeface="+mj-ea"/>
          <a:cs typeface="+mj-cs"/>
        </a:defRPr>
      </a:lvl1pPr>
      <a:lvl2pPr algn="l" rtl="0" eaLnBrk="1" fontAlgn="base" hangingPunct="1">
        <a:spcBef>
          <a:spcPct val="0"/>
        </a:spcBef>
        <a:spcAft>
          <a:spcPct val="0"/>
        </a:spcAft>
        <a:defRPr sz="2600">
          <a:solidFill>
            <a:srgbClr val="00003E"/>
          </a:solidFill>
          <a:latin typeface="Arial" charset="0"/>
        </a:defRPr>
      </a:lvl2pPr>
      <a:lvl3pPr algn="l" rtl="0" eaLnBrk="1" fontAlgn="base" hangingPunct="1">
        <a:spcBef>
          <a:spcPct val="0"/>
        </a:spcBef>
        <a:spcAft>
          <a:spcPct val="0"/>
        </a:spcAft>
        <a:defRPr sz="2600">
          <a:solidFill>
            <a:srgbClr val="00003E"/>
          </a:solidFill>
          <a:latin typeface="Arial" charset="0"/>
        </a:defRPr>
      </a:lvl3pPr>
      <a:lvl4pPr algn="l" rtl="0" eaLnBrk="1" fontAlgn="base" hangingPunct="1">
        <a:spcBef>
          <a:spcPct val="0"/>
        </a:spcBef>
        <a:spcAft>
          <a:spcPct val="0"/>
        </a:spcAft>
        <a:defRPr sz="2600">
          <a:solidFill>
            <a:srgbClr val="00003E"/>
          </a:solidFill>
          <a:latin typeface="Arial" charset="0"/>
        </a:defRPr>
      </a:lvl4pPr>
      <a:lvl5pPr algn="l" rtl="0" eaLnBrk="1" fontAlgn="base" hangingPunct="1">
        <a:spcBef>
          <a:spcPct val="0"/>
        </a:spcBef>
        <a:spcAft>
          <a:spcPct val="0"/>
        </a:spcAft>
        <a:defRPr sz="2600">
          <a:solidFill>
            <a:srgbClr val="00003E"/>
          </a:solidFill>
          <a:latin typeface="Arial" charset="0"/>
        </a:defRPr>
      </a:lvl5pPr>
      <a:lvl6pPr marL="457200" algn="l" rtl="0" eaLnBrk="1" fontAlgn="base" hangingPunct="1">
        <a:spcBef>
          <a:spcPct val="0"/>
        </a:spcBef>
        <a:spcAft>
          <a:spcPct val="0"/>
        </a:spcAft>
        <a:defRPr sz="2600">
          <a:solidFill>
            <a:srgbClr val="00003E"/>
          </a:solidFill>
          <a:latin typeface="Arial" charset="0"/>
        </a:defRPr>
      </a:lvl6pPr>
      <a:lvl7pPr marL="914400" algn="l" rtl="0" eaLnBrk="1" fontAlgn="base" hangingPunct="1">
        <a:spcBef>
          <a:spcPct val="0"/>
        </a:spcBef>
        <a:spcAft>
          <a:spcPct val="0"/>
        </a:spcAft>
        <a:defRPr sz="2600">
          <a:solidFill>
            <a:srgbClr val="00003E"/>
          </a:solidFill>
          <a:latin typeface="Arial" charset="0"/>
        </a:defRPr>
      </a:lvl7pPr>
      <a:lvl8pPr marL="1371600" algn="l" rtl="0" eaLnBrk="1" fontAlgn="base" hangingPunct="1">
        <a:spcBef>
          <a:spcPct val="0"/>
        </a:spcBef>
        <a:spcAft>
          <a:spcPct val="0"/>
        </a:spcAft>
        <a:defRPr sz="2600">
          <a:solidFill>
            <a:srgbClr val="00003E"/>
          </a:solidFill>
          <a:latin typeface="Arial" charset="0"/>
        </a:defRPr>
      </a:lvl8pPr>
      <a:lvl9pPr marL="1828800" algn="l" rtl="0" eaLnBrk="1" fontAlgn="base" hangingPunct="1">
        <a:spcBef>
          <a:spcPct val="0"/>
        </a:spcBef>
        <a:spcAft>
          <a:spcPct val="0"/>
        </a:spcAft>
        <a:defRPr sz="2600">
          <a:solidFill>
            <a:srgbClr val="00003E"/>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482" name="Picture 2" descr="18"/>
          <p:cNvPicPr>
            <a:picLocks noChangeAspect="1" noChangeArrowheads="1"/>
          </p:cNvPicPr>
          <p:nvPr/>
        </p:nvPicPr>
        <p:blipFill>
          <a:blip r:embed="rId14" cstate="print"/>
          <a:srcRect/>
          <a:stretch>
            <a:fillRect/>
          </a:stretch>
        </p:blipFill>
        <p:spPr bwMode="auto">
          <a:xfrm>
            <a:off x="0" y="0"/>
            <a:ext cx="9144000" cy="6858000"/>
          </a:xfrm>
          <a:prstGeom prst="rect">
            <a:avLst/>
          </a:prstGeom>
          <a:solidFill>
            <a:srgbClr val="000066"/>
          </a:solidFill>
        </p:spPr>
      </p:pic>
      <p:pic>
        <p:nvPicPr>
          <p:cNvPr id="276488" name="Picture 8" descr="M62FB&amp;F006 copy"/>
          <p:cNvPicPr>
            <a:picLocks noChangeAspect="1" noChangeArrowheads="1"/>
          </p:cNvPicPr>
          <p:nvPr/>
        </p:nvPicPr>
        <p:blipFill>
          <a:blip r:embed="rId15" cstate="print"/>
          <a:srcRect/>
          <a:stretch>
            <a:fillRect/>
          </a:stretch>
        </p:blipFill>
        <p:spPr bwMode="auto">
          <a:xfrm>
            <a:off x="0" y="0"/>
            <a:ext cx="9144000" cy="6858000"/>
          </a:xfrm>
          <a:prstGeom prst="rect">
            <a:avLst/>
          </a:prstGeom>
          <a:noFill/>
        </p:spPr>
      </p:pic>
      <p:sp>
        <p:nvSpPr>
          <p:cNvPr id="276483" name="Rectangle 3"/>
          <p:cNvSpPr>
            <a:spLocks noGrp="1" noChangeArrowheads="1"/>
          </p:cNvSpPr>
          <p:nvPr>
            <p:ph type="title"/>
          </p:nvPr>
        </p:nvSpPr>
        <p:spPr bwMode="auto">
          <a:xfrm>
            <a:off x="914400" y="150813"/>
            <a:ext cx="8229600" cy="46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276484" name="Rectangle 4"/>
          <p:cNvSpPr>
            <a:spLocks noGrp="1" noChangeArrowheads="1"/>
          </p:cNvSpPr>
          <p:nvPr>
            <p:ph type="body" idx="1"/>
          </p:nvPr>
        </p:nvSpPr>
        <p:spPr bwMode="auto">
          <a:xfrm>
            <a:off x="755650" y="1566863"/>
            <a:ext cx="8075613"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p:txBody>
      </p:sp>
      <p:sp>
        <p:nvSpPr>
          <p:cNvPr id="276485" name="Rectangle 5"/>
          <p:cNvSpPr>
            <a:spLocks noGrp="1" noChangeArrowheads="1"/>
          </p:cNvSpPr>
          <p:nvPr>
            <p:ph type="dt" sz="half" idx="2"/>
          </p:nvPr>
        </p:nvSpPr>
        <p:spPr bwMode="auto">
          <a:xfrm>
            <a:off x="6704013" y="61309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276486" name="Rectangle 6"/>
          <p:cNvSpPr>
            <a:spLocks noGrp="1" noChangeArrowheads="1"/>
          </p:cNvSpPr>
          <p:nvPr>
            <p:ph type="ftr" sz="quarter" idx="3"/>
          </p:nvPr>
        </p:nvSpPr>
        <p:spPr bwMode="auto">
          <a:xfrm>
            <a:off x="1619250" y="6130925"/>
            <a:ext cx="47529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276487" name="Rectangle 7"/>
          <p:cNvSpPr>
            <a:spLocks noGrp="1" noChangeArrowheads="1"/>
          </p:cNvSpPr>
          <p:nvPr>
            <p:ph type="sldNum" sz="quarter" idx="4"/>
          </p:nvPr>
        </p:nvSpPr>
        <p:spPr bwMode="auto">
          <a:xfrm>
            <a:off x="179388" y="6135688"/>
            <a:ext cx="6842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63DEADC0-C932-46E8-BB52-CC605D59CE20}"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70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76483"/>
                                        </p:tgtEl>
                                        <p:attrNameLst>
                                          <p:attrName>style.visibility</p:attrName>
                                        </p:attrNameLst>
                                      </p:cBhvr>
                                      <p:to>
                                        <p:strVal val="visible"/>
                                      </p:to>
                                    </p:set>
                                    <p:anim calcmode="lin" valueType="num">
                                      <p:cBhvr>
                                        <p:cTn id="7" dur="500" fill="hold"/>
                                        <p:tgtEl>
                                          <p:spTgt spid="276483"/>
                                        </p:tgtEl>
                                        <p:attrNameLst>
                                          <p:attrName>ppt_w</p:attrName>
                                        </p:attrNameLst>
                                      </p:cBhvr>
                                      <p:tavLst>
                                        <p:tav tm="0">
                                          <p:val>
                                            <p:strVal val="#ppt_w+.3"/>
                                          </p:val>
                                        </p:tav>
                                        <p:tav tm="100000">
                                          <p:val>
                                            <p:strVal val="#ppt_w"/>
                                          </p:val>
                                        </p:tav>
                                      </p:tavLst>
                                    </p:anim>
                                    <p:anim calcmode="lin" valueType="num">
                                      <p:cBhvr>
                                        <p:cTn id="8" dur="500" fill="hold"/>
                                        <p:tgtEl>
                                          <p:spTgt spid="276483"/>
                                        </p:tgtEl>
                                        <p:attrNameLst>
                                          <p:attrName>ppt_h</p:attrName>
                                        </p:attrNameLst>
                                      </p:cBhvr>
                                      <p:tavLst>
                                        <p:tav tm="0">
                                          <p:val>
                                            <p:strVal val="#ppt_h"/>
                                          </p:val>
                                        </p:tav>
                                        <p:tav tm="100000">
                                          <p:val>
                                            <p:strVal val="#ppt_h"/>
                                          </p:val>
                                        </p:tav>
                                      </p:tavLst>
                                    </p:anim>
                                    <p:animEffect transition="in" filter="fade">
                                      <p:cBhvr>
                                        <p:cTn id="9" dur="500"/>
                                        <p:tgtEl>
                                          <p:spTgt spid="276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p:bldLst>
  </p:timing>
  <p:txStyles>
    <p:titleStyle>
      <a:lvl1pPr algn="l" rtl="0" fontAlgn="base">
        <a:spcBef>
          <a:spcPct val="0"/>
        </a:spcBef>
        <a:spcAft>
          <a:spcPct val="0"/>
        </a:spcAft>
        <a:defRPr sz="2600">
          <a:solidFill>
            <a:srgbClr val="00003E"/>
          </a:solidFill>
          <a:latin typeface="+mj-lt"/>
          <a:ea typeface="+mj-ea"/>
          <a:cs typeface="+mj-cs"/>
        </a:defRPr>
      </a:lvl1pPr>
      <a:lvl2pPr algn="l" rtl="0" fontAlgn="base">
        <a:spcBef>
          <a:spcPct val="0"/>
        </a:spcBef>
        <a:spcAft>
          <a:spcPct val="0"/>
        </a:spcAft>
        <a:defRPr sz="2600">
          <a:solidFill>
            <a:srgbClr val="00003E"/>
          </a:solidFill>
          <a:latin typeface="Arial" charset="0"/>
        </a:defRPr>
      </a:lvl2pPr>
      <a:lvl3pPr algn="l" rtl="0" fontAlgn="base">
        <a:spcBef>
          <a:spcPct val="0"/>
        </a:spcBef>
        <a:spcAft>
          <a:spcPct val="0"/>
        </a:spcAft>
        <a:defRPr sz="2600">
          <a:solidFill>
            <a:srgbClr val="00003E"/>
          </a:solidFill>
          <a:latin typeface="Arial" charset="0"/>
        </a:defRPr>
      </a:lvl3pPr>
      <a:lvl4pPr algn="l" rtl="0" fontAlgn="base">
        <a:spcBef>
          <a:spcPct val="0"/>
        </a:spcBef>
        <a:spcAft>
          <a:spcPct val="0"/>
        </a:spcAft>
        <a:defRPr sz="2600">
          <a:solidFill>
            <a:srgbClr val="00003E"/>
          </a:solidFill>
          <a:latin typeface="Arial" charset="0"/>
        </a:defRPr>
      </a:lvl4pPr>
      <a:lvl5pPr algn="l" rtl="0" fontAlgn="base">
        <a:spcBef>
          <a:spcPct val="0"/>
        </a:spcBef>
        <a:spcAft>
          <a:spcPct val="0"/>
        </a:spcAft>
        <a:defRPr sz="2600">
          <a:solidFill>
            <a:srgbClr val="00003E"/>
          </a:solidFill>
          <a:latin typeface="Arial" charset="0"/>
        </a:defRPr>
      </a:lvl5pPr>
      <a:lvl6pPr marL="457200" algn="l" rtl="0" fontAlgn="base">
        <a:spcBef>
          <a:spcPct val="0"/>
        </a:spcBef>
        <a:spcAft>
          <a:spcPct val="0"/>
        </a:spcAft>
        <a:defRPr sz="2600">
          <a:solidFill>
            <a:srgbClr val="00003E"/>
          </a:solidFill>
          <a:latin typeface="Arial" charset="0"/>
        </a:defRPr>
      </a:lvl6pPr>
      <a:lvl7pPr marL="914400" algn="l" rtl="0" fontAlgn="base">
        <a:spcBef>
          <a:spcPct val="0"/>
        </a:spcBef>
        <a:spcAft>
          <a:spcPct val="0"/>
        </a:spcAft>
        <a:defRPr sz="2600">
          <a:solidFill>
            <a:srgbClr val="00003E"/>
          </a:solidFill>
          <a:latin typeface="Arial" charset="0"/>
        </a:defRPr>
      </a:lvl7pPr>
      <a:lvl8pPr marL="1371600" algn="l" rtl="0" fontAlgn="base">
        <a:spcBef>
          <a:spcPct val="0"/>
        </a:spcBef>
        <a:spcAft>
          <a:spcPct val="0"/>
        </a:spcAft>
        <a:defRPr sz="2600">
          <a:solidFill>
            <a:srgbClr val="00003E"/>
          </a:solidFill>
          <a:latin typeface="Arial" charset="0"/>
        </a:defRPr>
      </a:lvl8pPr>
      <a:lvl9pPr marL="1828800" algn="l" rtl="0" fontAlgn="base">
        <a:spcBef>
          <a:spcPct val="0"/>
        </a:spcBef>
        <a:spcAft>
          <a:spcPct val="0"/>
        </a:spcAft>
        <a:defRPr sz="2600">
          <a:solidFill>
            <a:srgbClr val="00003E"/>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4434" name="Picture 2" descr="18"/>
          <p:cNvPicPr>
            <a:picLocks noChangeAspect="1" noChangeArrowheads="1"/>
          </p:cNvPicPr>
          <p:nvPr/>
        </p:nvPicPr>
        <p:blipFill>
          <a:blip r:embed="rId13" cstate="print"/>
          <a:srcRect/>
          <a:stretch>
            <a:fillRect/>
          </a:stretch>
        </p:blipFill>
        <p:spPr bwMode="auto">
          <a:xfrm>
            <a:off x="0" y="0"/>
            <a:ext cx="9144000" cy="6858000"/>
          </a:xfrm>
          <a:prstGeom prst="rect">
            <a:avLst/>
          </a:prstGeom>
          <a:solidFill>
            <a:srgbClr val="000066"/>
          </a:solidFill>
        </p:spPr>
      </p:pic>
      <p:pic>
        <p:nvPicPr>
          <p:cNvPr id="274440" name="Picture 8" descr="M62FB&amp;F006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274435" name="Rectangle 3"/>
          <p:cNvSpPr>
            <a:spLocks noGrp="1" noChangeArrowheads="1"/>
          </p:cNvSpPr>
          <p:nvPr>
            <p:ph type="title"/>
          </p:nvPr>
        </p:nvSpPr>
        <p:spPr bwMode="auto">
          <a:xfrm>
            <a:off x="914400" y="150813"/>
            <a:ext cx="8229600" cy="46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274436" name="Rectangle 4"/>
          <p:cNvSpPr>
            <a:spLocks noGrp="1" noChangeArrowheads="1"/>
          </p:cNvSpPr>
          <p:nvPr>
            <p:ph type="body" idx="1"/>
          </p:nvPr>
        </p:nvSpPr>
        <p:spPr bwMode="auto">
          <a:xfrm>
            <a:off x="755650" y="1566863"/>
            <a:ext cx="8075613"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p:txBody>
      </p:sp>
      <p:sp>
        <p:nvSpPr>
          <p:cNvPr id="274437" name="Rectangle 5"/>
          <p:cNvSpPr>
            <a:spLocks noGrp="1" noChangeArrowheads="1"/>
          </p:cNvSpPr>
          <p:nvPr>
            <p:ph type="dt" sz="half" idx="2"/>
          </p:nvPr>
        </p:nvSpPr>
        <p:spPr bwMode="auto">
          <a:xfrm>
            <a:off x="6704013" y="61309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274438" name="Rectangle 6"/>
          <p:cNvSpPr>
            <a:spLocks noGrp="1" noChangeArrowheads="1"/>
          </p:cNvSpPr>
          <p:nvPr>
            <p:ph type="ftr" sz="quarter" idx="3"/>
          </p:nvPr>
        </p:nvSpPr>
        <p:spPr bwMode="auto">
          <a:xfrm>
            <a:off x="1619250" y="6130925"/>
            <a:ext cx="47529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274439" name="Rectangle 7"/>
          <p:cNvSpPr>
            <a:spLocks noGrp="1" noChangeArrowheads="1"/>
          </p:cNvSpPr>
          <p:nvPr>
            <p:ph type="sldNum" sz="quarter" idx="4"/>
          </p:nvPr>
        </p:nvSpPr>
        <p:spPr bwMode="auto">
          <a:xfrm>
            <a:off x="179388" y="6135688"/>
            <a:ext cx="6842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46953A54-48A6-4925-9BE1-F6898663E197}"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4440"/>
                                        </p:tgtEl>
                                        <p:attrNameLst>
                                          <p:attrName>style.visibility</p:attrName>
                                        </p:attrNameLst>
                                      </p:cBhvr>
                                      <p:to>
                                        <p:strVal val="visible"/>
                                      </p:to>
                                    </p:set>
                                    <p:animEffect transition="in" filter="wipe(down)">
                                      <p:cBhvr>
                                        <p:cTn id="7" dur="500"/>
                                        <p:tgtEl>
                                          <p:spTgt spid="274440"/>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274435"/>
                                        </p:tgtEl>
                                        <p:attrNameLst>
                                          <p:attrName>style.visibility</p:attrName>
                                        </p:attrNameLst>
                                      </p:cBhvr>
                                      <p:to>
                                        <p:strVal val="visible"/>
                                      </p:to>
                                    </p:set>
                                    <p:anim calcmode="lin" valueType="num">
                                      <p:cBhvr>
                                        <p:cTn id="11" dur="500" fill="hold"/>
                                        <p:tgtEl>
                                          <p:spTgt spid="274435"/>
                                        </p:tgtEl>
                                        <p:attrNameLst>
                                          <p:attrName>ppt_w</p:attrName>
                                        </p:attrNameLst>
                                      </p:cBhvr>
                                      <p:tavLst>
                                        <p:tav tm="0">
                                          <p:val>
                                            <p:strVal val="#ppt_w+.3"/>
                                          </p:val>
                                        </p:tav>
                                        <p:tav tm="100000">
                                          <p:val>
                                            <p:strVal val="#ppt_w"/>
                                          </p:val>
                                        </p:tav>
                                      </p:tavLst>
                                    </p:anim>
                                    <p:anim calcmode="lin" valueType="num">
                                      <p:cBhvr>
                                        <p:cTn id="12" dur="500" fill="hold"/>
                                        <p:tgtEl>
                                          <p:spTgt spid="274435"/>
                                        </p:tgtEl>
                                        <p:attrNameLst>
                                          <p:attrName>ppt_h</p:attrName>
                                        </p:attrNameLst>
                                      </p:cBhvr>
                                      <p:tavLst>
                                        <p:tav tm="0">
                                          <p:val>
                                            <p:strVal val="#ppt_h"/>
                                          </p:val>
                                        </p:tav>
                                        <p:tav tm="100000">
                                          <p:val>
                                            <p:strVal val="#ppt_h"/>
                                          </p:val>
                                        </p:tav>
                                      </p:tavLst>
                                    </p:anim>
                                    <p:animEffect transition="in" filter="fade">
                                      <p:cBhvr>
                                        <p:cTn id="13" dur="500"/>
                                        <p:tgtEl>
                                          <p:spTgt spid="27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p:bldLst>
  </p:timing>
  <p:txStyles>
    <p:titleStyle>
      <a:lvl1pPr algn="l" rtl="0" fontAlgn="base">
        <a:spcBef>
          <a:spcPct val="0"/>
        </a:spcBef>
        <a:spcAft>
          <a:spcPct val="0"/>
        </a:spcAft>
        <a:defRPr sz="2600">
          <a:solidFill>
            <a:srgbClr val="00003E"/>
          </a:solidFill>
          <a:latin typeface="+mj-lt"/>
          <a:ea typeface="+mj-ea"/>
          <a:cs typeface="+mj-cs"/>
        </a:defRPr>
      </a:lvl1pPr>
      <a:lvl2pPr algn="l" rtl="0" fontAlgn="base">
        <a:spcBef>
          <a:spcPct val="0"/>
        </a:spcBef>
        <a:spcAft>
          <a:spcPct val="0"/>
        </a:spcAft>
        <a:defRPr sz="2600">
          <a:solidFill>
            <a:srgbClr val="00003E"/>
          </a:solidFill>
          <a:latin typeface="Arial" charset="0"/>
        </a:defRPr>
      </a:lvl2pPr>
      <a:lvl3pPr algn="l" rtl="0" fontAlgn="base">
        <a:spcBef>
          <a:spcPct val="0"/>
        </a:spcBef>
        <a:spcAft>
          <a:spcPct val="0"/>
        </a:spcAft>
        <a:defRPr sz="2600">
          <a:solidFill>
            <a:srgbClr val="00003E"/>
          </a:solidFill>
          <a:latin typeface="Arial" charset="0"/>
        </a:defRPr>
      </a:lvl3pPr>
      <a:lvl4pPr algn="l" rtl="0" fontAlgn="base">
        <a:spcBef>
          <a:spcPct val="0"/>
        </a:spcBef>
        <a:spcAft>
          <a:spcPct val="0"/>
        </a:spcAft>
        <a:defRPr sz="2600">
          <a:solidFill>
            <a:srgbClr val="00003E"/>
          </a:solidFill>
          <a:latin typeface="Arial" charset="0"/>
        </a:defRPr>
      </a:lvl4pPr>
      <a:lvl5pPr algn="l" rtl="0" fontAlgn="base">
        <a:spcBef>
          <a:spcPct val="0"/>
        </a:spcBef>
        <a:spcAft>
          <a:spcPct val="0"/>
        </a:spcAft>
        <a:defRPr sz="2600">
          <a:solidFill>
            <a:srgbClr val="00003E"/>
          </a:solidFill>
          <a:latin typeface="Arial" charset="0"/>
        </a:defRPr>
      </a:lvl5pPr>
      <a:lvl6pPr marL="457200" algn="l" rtl="0" fontAlgn="base">
        <a:spcBef>
          <a:spcPct val="0"/>
        </a:spcBef>
        <a:spcAft>
          <a:spcPct val="0"/>
        </a:spcAft>
        <a:defRPr sz="2600">
          <a:solidFill>
            <a:srgbClr val="00003E"/>
          </a:solidFill>
          <a:latin typeface="Arial" charset="0"/>
        </a:defRPr>
      </a:lvl6pPr>
      <a:lvl7pPr marL="914400" algn="l" rtl="0" fontAlgn="base">
        <a:spcBef>
          <a:spcPct val="0"/>
        </a:spcBef>
        <a:spcAft>
          <a:spcPct val="0"/>
        </a:spcAft>
        <a:defRPr sz="2600">
          <a:solidFill>
            <a:srgbClr val="00003E"/>
          </a:solidFill>
          <a:latin typeface="Arial" charset="0"/>
        </a:defRPr>
      </a:lvl7pPr>
      <a:lvl8pPr marL="1371600" algn="l" rtl="0" fontAlgn="base">
        <a:spcBef>
          <a:spcPct val="0"/>
        </a:spcBef>
        <a:spcAft>
          <a:spcPct val="0"/>
        </a:spcAft>
        <a:defRPr sz="2600">
          <a:solidFill>
            <a:srgbClr val="00003E"/>
          </a:solidFill>
          <a:latin typeface="Arial" charset="0"/>
        </a:defRPr>
      </a:lvl8pPr>
      <a:lvl9pPr marL="1828800" algn="l" rtl="0" fontAlgn="base">
        <a:spcBef>
          <a:spcPct val="0"/>
        </a:spcBef>
        <a:spcAft>
          <a:spcPct val="0"/>
        </a:spcAft>
        <a:defRPr sz="2600">
          <a:solidFill>
            <a:srgbClr val="00003E"/>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w="9525">
            <a:noFill/>
            <a:miter lim="800000"/>
            <a:headEnd/>
            <a:tailEnd/>
          </a:ln>
          <a:effectLst/>
        </p:spPr>
        <p:txBody>
          <a:bodyPr wrap="none" anchor="ctr"/>
          <a:lstStyle/>
          <a:p>
            <a:pPr algn="ctr"/>
            <a:endParaRPr lang="en-US"/>
          </a:p>
        </p:txBody>
      </p:sp>
      <p:sp>
        <p:nvSpPr>
          <p:cNvPr id="281603" name="Rectangle 3"/>
          <p:cNvSpPr>
            <a:spLocks noChangeArrowheads="1"/>
          </p:cNvSpPr>
          <p:nvPr/>
        </p:nvSpPr>
        <p:spPr bwMode="auto">
          <a:xfrm>
            <a:off x="-93663" y="6453188"/>
            <a:ext cx="8532813" cy="366712"/>
          </a:xfrm>
          <a:prstGeom prst="rect">
            <a:avLst/>
          </a:prstGeom>
          <a:noFill/>
          <a:ln w="9525" algn="ctr">
            <a:noFill/>
            <a:miter lim="800000"/>
            <a:headEnd/>
            <a:tailEnd/>
          </a:ln>
          <a:effectLst/>
        </p:spPr>
        <p:txBody>
          <a:bodyPr lIns="0" tIns="0" rIns="0" bIns="0" anchor="ctr"/>
          <a:lstStyle/>
          <a:p>
            <a:pPr algn="r"/>
            <a:r>
              <a:rPr lang="en-AU" sz="1200">
                <a:solidFill>
                  <a:srgbClr val="4D4D4D"/>
                </a:solidFill>
                <a:latin typeface="Neo Sans" pitchFamily="34" charset="0"/>
              </a:rPr>
              <a:t>m62 visualcommunications is the global leader in presentation effectiveness, from offices in the UK, USA, and Singapore</a:t>
            </a:r>
          </a:p>
        </p:txBody>
      </p:sp>
      <p:pic>
        <p:nvPicPr>
          <p:cNvPr id="281604" name="Picture 4" descr="m62-logo">
            <a:hlinkClick r:id="rId13"/>
          </p:cNvPr>
          <p:cNvPicPr>
            <a:picLocks noChangeAspect="1" noChangeArrowheads="1"/>
          </p:cNvPicPr>
          <p:nvPr/>
        </p:nvPicPr>
        <p:blipFill>
          <a:blip r:embed="rId14" cstate="print"/>
          <a:srcRect/>
          <a:stretch>
            <a:fillRect/>
          </a:stretch>
        </p:blipFill>
        <p:spPr bwMode="auto">
          <a:xfrm>
            <a:off x="8502650" y="6484938"/>
            <a:ext cx="381000" cy="257175"/>
          </a:xfrm>
          <a:prstGeom prst="rect">
            <a:avLst/>
          </a:prstGeom>
          <a:noFill/>
        </p:spPr>
      </p:pic>
      <p:pic>
        <p:nvPicPr>
          <p:cNvPr id="281605" name="Picture 5" descr="1">
            <a:hlinkClick r:id="rId15"/>
          </p:cNvPr>
          <p:cNvPicPr>
            <a:picLocks noChangeAspect="1" noChangeArrowheads="1"/>
          </p:cNvPicPr>
          <p:nvPr/>
        </p:nvPicPr>
        <p:blipFill>
          <a:blip r:embed="rId16" cstate="print"/>
          <a:srcRect/>
          <a:stretch>
            <a:fillRect/>
          </a:stretch>
        </p:blipFill>
        <p:spPr bwMode="auto">
          <a:xfrm>
            <a:off x="260350" y="777875"/>
            <a:ext cx="2000250" cy="1457325"/>
          </a:xfrm>
          <a:prstGeom prst="rect">
            <a:avLst/>
          </a:prstGeom>
          <a:noFill/>
        </p:spPr>
      </p:pic>
      <p:pic>
        <p:nvPicPr>
          <p:cNvPr id="281606" name="Picture 6" descr="2">
            <a:hlinkClick r:id="rId17"/>
          </p:cNvPr>
          <p:cNvPicPr>
            <a:picLocks noChangeAspect="1" noChangeArrowheads="1"/>
          </p:cNvPicPr>
          <p:nvPr/>
        </p:nvPicPr>
        <p:blipFill>
          <a:blip r:embed="rId18" cstate="print"/>
          <a:srcRect/>
          <a:stretch>
            <a:fillRect/>
          </a:stretch>
        </p:blipFill>
        <p:spPr bwMode="auto">
          <a:xfrm>
            <a:off x="287338" y="2673350"/>
            <a:ext cx="2000250" cy="1457325"/>
          </a:xfrm>
          <a:prstGeom prst="rect">
            <a:avLst/>
          </a:prstGeom>
          <a:noFill/>
        </p:spPr>
      </p:pic>
      <p:pic>
        <p:nvPicPr>
          <p:cNvPr id="281607" name="Picture 7" descr="3">
            <a:hlinkClick r:id="rId19"/>
          </p:cNvPr>
          <p:cNvPicPr>
            <a:picLocks noChangeAspect="1" noChangeArrowheads="1"/>
          </p:cNvPicPr>
          <p:nvPr/>
        </p:nvPicPr>
        <p:blipFill>
          <a:blip r:embed="rId20" cstate="print"/>
          <a:srcRect/>
          <a:stretch>
            <a:fillRect/>
          </a:stretch>
        </p:blipFill>
        <p:spPr bwMode="auto">
          <a:xfrm>
            <a:off x="287338" y="4568825"/>
            <a:ext cx="2000250" cy="1457325"/>
          </a:xfrm>
          <a:prstGeom prst="rect">
            <a:avLst/>
          </a:prstGeom>
          <a:noFill/>
        </p:spPr>
      </p:pic>
      <p:sp>
        <p:nvSpPr>
          <p:cNvPr id="281608" name="Text Box 8">
            <a:hlinkClick r:id="rId15"/>
          </p:cNvPr>
          <p:cNvSpPr txBox="1">
            <a:spLocks noChangeArrowheads="1"/>
          </p:cNvSpPr>
          <p:nvPr/>
        </p:nvSpPr>
        <p:spPr bwMode="auto">
          <a:xfrm>
            <a:off x="379413" y="2290763"/>
            <a:ext cx="1636712" cy="212725"/>
          </a:xfrm>
          <a:prstGeom prst="rect">
            <a:avLst/>
          </a:prstGeom>
          <a:noFill/>
          <a:ln w="9525" algn="ctr">
            <a:noFill/>
            <a:miter lim="800000"/>
            <a:headEnd/>
            <a:tailEnd/>
          </a:ln>
          <a:effectLst/>
        </p:spPr>
        <p:txBody>
          <a:bodyPr wrap="none" lIns="0" tIns="0" rIns="0" bIns="0" anchor="ctr">
            <a:spAutoFit/>
          </a:bodyPr>
          <a:lstStyle/>
          <a:p>
            <a:r>
              <a:rPr lang="en-AU" sz="1400">
                <a:solidFill>
                  <a:srgbClr val="135971"/>
                </a:solidFill>
                <a:latin typeface="Neo Sans" pitchFamily="34" charset="0"/>
              </a:rPr>
              <a:t>Beyond Bullet Points</a:t>
            </a:r>
          </a:p>
        </p:txBody>
      </p:sp>
      <p:sp>
        <p:nvSpPr>
          <p:cNvPr id="281609" name="Text Box 9">
            <a:hlinkClick r:id="rId17"/>
          </p:cNvPr>
          <p:cNvSpPr txBox="1">
            <a:spLocks noChangeArrowheads="1"/>
          </p:cNvSpPr>
          <p:nvPr/>
        </p:nvSpPr>
        <p:spPr bwMode="auto">
          <a:xfrm>
            <a:off x="379413" y="4189413"/>
            <a:ext cx="1417637" cy="212725"/>
          </a:xfrm>
          <a:prstGeom prst="rect">
            <a:avLst/>
          </a:prstGeom>
          <a:noFill/>
          <a:ln w="9525" algn="ctr">
            <a:noFill/>
            <a:miter lim="800000"/>
            <a:headEnd/>
            <a:tailEnd/>
          </a:ln>
          <a:effectLst/>
        </p:spPr>
        <p:txBody>
          <a:bodyPr wrap="none" lIns="0" tIns="0" rIns="0" bIns="0" anchor="ctr">
            <a:spAutoFit/>
          </a:bodyPr>
          <a:lstStyle/>
          <a:p>
            <a:r>
              <a:rPr lang="en-AU" sz="1400">
                <a:solidFill>
                  <a:srgbClr val="135971"/>
                </a:solidFill>
                <a:latin typeface="Neo Sans" pitchFamily="34" charset="0"/>
              </a:rPr>
              <a:t>PowerPoint Slides</a:t>
            </a:r>
          </a:p>
        </p:txBody>
      </p:sp>
      <p:sp>
        <p:nvSpPr>
          <p:cNvPr id="281610" name="Text Box 10">
            <a:hlinkClick r:id="rId19"/>
          </p:cNvPr>
          <p:cNvSpPr txBox="1">
            <a:spLocks noChangeArrowheads="1"/>
          </p:cNvSpPr>
          <p:nvPr/>
        </p:nvSpPr>
        <p:spPr bwMode="auto">
          <a:xfrm>
            <a:off x="379413" y="6084888"/>
            <a:ext cx="1598612" cy="212725"/>
          </a:xfrm>
          <a:prstGeom prst="rect">
            <a:avLst/>
          </a:prstGeom>
          <a:noFill/>
          <a:ln w="9525" algn="ctr">
            <a:noFill/>
            <a:miter lim="800000"/>
            <a:headEnd/>
            <a:tailEnd/>
          </a:ln>
          <a:effectLst/>
        </p:spPr>
        <p:txBody>
          <a:bodyPr wrap="none" lIns="0" tIns="0" rIns="0" bIns="0" anchor="ctr">
            <a:spAutoFit/>
          </a:bodyPr>
          <a:lstStyle/>
          <a:p>
            <a:r>
              <a:rPr lang="en-AU" sz="1400">
                <a:solidFill>
                  <a:srgbClr val="135971"/>
                </a:solidFill>
                <a:latin typeface="Neo Sans" pitchFamily="34" charset="0"/>
              </a:rPr>
              <a:t>PowerPoint Training</a:t>
            </a:r>
          </a:p>
        </p:txBody>
      </p:sp>
      <p:pic>
        <p:nvPicPr>
          <p:cNvPr id="281611" name="Picture 11" descr="bg"/>
          <p:cNvPicPr>
            <a:picLocks noChangeAspect="1" noChangeArrowheads="1"/>
          </p:cNvPicPr>
          <p:nvPr/>
        </p:nvPicPr>
        <p:blipFill>
          <a:blip r:embed="rId21" cstate="print"/>
          <a:srcRect/>
          <a:stretch>
            <a:fillRect/>
          </a:stretch>
        </p:blipFill>
        <p:spPr bwMode="auto">
          <a:xfrm>
            <a:off x="2520950" y="777875"/>
            <a:ext cx="6362700" cy="5248275"/>
          </a:xfrm>
          <a:prstGeom prst="rect">
            <a:avLst/>
          </a:prstGeom>
          <a:noFill/>
        </p:spPr>
      </p:pic>
      <p:sp>
        <p:nvSpPr>
          <p:cNvPr id="281612" name="Text Box 12"/>
          <p:cNvSpPr txBox="1">
            <a:spLocks noChangeArrowheads="1"/>
          </p:cNvSpPr>
          <p:nvPr/>
        </p:nvSpPr>
        <p:spPr bwMode="auto">
          <a:xfrm>
            <a:off x="28575" y="188913"/>
            <a:ext cx="9115425" cy="366712"/>
          </a:xfrm>
          <a:prstGeom prst="rect">
            <a:avLst/>
          </a:prstGeom>
          <a:noFill/>
          <a:ln w="9525" algn="ctr">
            <a:noFill/>
            <a:miter lim="800000"/>
            <a:headEnd/>
            <a:tailEnd/>
          </a:ln>
          <a:effectLst/>
        </p:spPr>
        <p:txBody>
          <a:bodyPr lIns="0" tIns="0" rIns="0" bIns="0" anchor="ctr"/>
          <a:lstStyle/>
          <a:p>
            <a:pPr algn="ctr"/>
            <a:r>
              <a:rPr lang="en-AU" sz="2100">
                <a:solidFill>
                  <a:srgbClr val="333333"/>
                </a:solidFill>
                <a:latin typeface="Neo Sans" pitchFamily="34" charset="0"/>
              </a:rPr>
              <a:t>It’s not the </a:t>
            </a:r>
            <a:r>
              <a:rPr lang="en-AU" sz="2100" b="1">
                <a:solidFill>
                  <a:srgbClr val="333333"/>
                </a:solidFill>
                <a:latin typeface="Neo Sans" pitchFamily="34" charset="0"/>
              </a:rPr>
              <a:t>design</a:t>
            </a:r>
            <a:r>
              <a:rPr lang="en-AU" sz="2100">
                <a:solidFill>
                  <a:srgbClr val="333333"/>
                </a:solidFill>
                <a:latin typeface="Neo Sans" pitchFamily="34" charset="0"/>
              </a:rPr>
              <a:t> of your template, it’s what you </a:t>
            </a:r>
            <a:r>
              <a:rPr lang="en-AU" sz="2100" b="1">
                <a:solidFill>
                  <a:srgbClr val="333333"/>
                </a:solidFill>
                <a:latin typeface="Neo Sans" pitchFamily="34" charset="0"/>
              </a:rPr>
              <a:t>do with it</a:t>
            </a:r>
            <a:r>
              <a:rPr lang="en-AU"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2000">
          <a:solidFill>
            <a:srgbClr val="333333"/>
          </a:solidFill>
          <a:latin typeface="+mj-lt"/>
          <a:ea typeface="+mj-ea"/>
          <a:cs typeface="+mj-cs"/>
        </a:defRPr>
      </a:lvl1pPr>
      <a:lvl2pPr algn="ctr" rtl="0" fontAlgn="base">
        <a:spcBef>
          <a:spcPct val="0"/>
        </a:spcBef>
        <a:spcAft>
          <a:spcPct val="0"/>
        </a:spcAft>
        <a:defRPr sz="2000">
          <a:solidFill>
            <a:srgbClr val="333333"/>
          </a:solidFill>
          <a:latin typeface="Neo Sans" pitchFamily="34" charset="0"/>
        </a:defRPr>
      </a:lvl2pPr>
      <a:lvl3pPr algn="ctr" rtl="0" fontAlgn="base">
        <a:spcBef>
          <a:spcPct val="0"/>
        </a:spcBef>
        <a:spcAft>
          <a:spcPct val="0"/>
        </a:spcAft>
        <a:defRPr sz="2000">
          <a:solidFill>
            <a:srgbClr val="333333"/>
          </a:solidFill>
          <a:latin typeface="Neo Sans" pitchFamily="34" charset="0"/>
        </a:defRPr>
      </a:lvl3pPr>
      <a:lvl4pPr algn="ctr" rtl="0" fontAlgn="base">
        <a:spcBef>
          <a:spcPct val="0"/>
        </a:spcBef>
        <a:spcAft>
          <a:spcPct val="0"/>
        </a:spcAft>
        <a:defRPr sz="2000">
          <a:solidFill>
            <a:srgbClr val="333333"/>
          </a:solidFill>
          <a:latin typeface="Neo Sans" pitchFamily="34" charset="0"/>
        </a:defRPr>
      </a:lvl4pPr>
      <a:lvl5pPr algn="ctr" rtl="0" fontAlgn="base">
        <a:spcBef>
          <a:spcPct val="0"/>
        </a:spcBef>
        <a:spcAft>
          <a:spcPct val="0"/>
        </a:spcAft>
        <a:defRPr sz="2000">
          <a:solidFill>
            <a:srgbClr val="333333"/>
          </a:solidFill>
          <a:latin typeface="Neo Sans" pitchFamily="34" charset="0"/>
        </a:defRPr>
      </a:lvl5pPr>
      <a:lvl6pPr marL="457200" algn="ctr" rtl="0" fontAlgn="base">
        <a:spcBef>
          <a:spcPct val="0"/>
        </a:spcBef>
        <a:spcAft>
          <a:spcPct val="0"/>
        </a:spcAft>
        <a:defRPr sz="2000">
          <a:solidFill>
            <a:srgbClr val="333333"/>
          </a:solidFill>
          <a:latin typeface="Neo Sans" pitchFamily="34" charset="0"/>
        </a:defRPr>
      </a:lvl6pPr>
      <a:lvl7pPr marL="914400" algn="ctr" rtl="0" fontAlgn="base">
        <a:spcBef>
          <a:spcPct val="0"/>
        </a:spcBef>
        <a:spcAft>
          <a:spcPct val="0"/>
        </a:spcAft>
        <a:defRPr sz="2000">
          <a:solidFill>
            <a:srgbClr val="333333"/>
          </a:solidFill>
          <a:latin typeface="Neo Sans" pitchFamily="34" charset="0"/>
        </a:defRPr>
      </a:lvl7pPr>
      <a:lvl8pPr marL="1371600" algn="ctr" rtl="0" fontAlgn="base">
        <a:spcBef>
          <a:spcPct val="0"/>
        </a:spcBef>
        <a:spcAft>
          <a:spcPct val="0"/>
        </a:spcAft>
        <a:defRPr sz="2000">
          <a:solidFill>
            <a:srgbClr val="333333"/>
          </a:solidFill>
          <a:latin typeface="Neo Sans" pitchFamily="34" charset="0"/>
        </a:defRPr>
      </a:lvl8pPr>
      <a:lvl9pPr marL="1828800" algn="ctr" rtl="0" fontAlgn="base">
        <a:spcBef>
          <a:spcPct val="0"/>
        </a:spcBef>
        <a:spcAft>
          <a:spcPct val="0"/>
        </a:spcAft>
        <a:defRPr sz="2000">
          <a:solidFill>
            <a:srgbClr val="333333"/>
          </a:solidFill>
          <a:latin typeface="Neo San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bighambrothers.com/one-pass-plow-cotton.htm" TargetMode="External"/><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youtube.com/watch?v=oPhP-75rdos" TargetMode="Externa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un.org/en/development/desa/policy/cdp/ldc/ldc_list.pdf" TargetMode="Externa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bit.ly/1L3TqDH"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bit.ly/1oNAiPL"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bit.ly/1oNBjY0"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bit.ly/1VPC8KP"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www.bit.ly/1VPC8KP"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bit.ly/1VPCCQZ"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jbkSRLYSojo"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theglobaleconomy.com/rankings/wb_political_stability/" TargetMode="Externa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UaJMNtW6GA&amp;feature=youtu.be"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ctrTitle"/>
          </p:nvPr>
        </p:nvSpPr>
        <p:spPr>
          <a:xfrm>
            <a:off x="101600" y="980728"/>
            <a:ext cx="8999538" cy="723900"/>
          </a:xfrm>
          <a:ln/>
        </p:spPr>
        <p:txBody>
          <a:bodyPr/>
          <a:lstStyle/>
          <a:p>
            <a:r>
              <a:rPr lang="en-AU" dirty="0" smtClean="0"/>
              <a:t>4.1 Economic Development</a:t>
            </a:r>
            <a:endParaRPr lang="en-US" dirty="0"/>
          </a:p>
        </p:txBody>
      </p:sp>
      <p:sp>
        <p:nvSpPr>
          <p:cNvPr id="265219" name="Rectangle 3"/>
          <p:cNvSpPr>
            <a:spLocks noGrp="1" noChangeArrowheads="1"/>
          </p:cNvSpPr>
          <p:nvPr>
            <p:ph type="subTitle" idx="1"/>
          </p:nvPr>
        </p:nvSpPr>
        <p:spPr/>
        <p:txBody>
          <a:bodyPr/>
          <a:lstStyle/>
          <a:p>
            <a:r>
              <a:rPr lang="en-AU" dirty="0" smtClean="0"/>
              <a:t>	</a:t>
            </a:r>
          </a:p>
          <a:p>
            <a:endParaRPr lang="en-AU" dirty="0"/>
          </a:p>
        </p:txBody>
      </p:sp>
      <p:sp>
        <p:nvSpPr>
          <p:cNvPr id="5" name="Rectangle 2"/>
          <p:cNvSpPr txBox="1">
            <a:spLocks noChangeArrowheads="1"/>
          </p:cNvSpPr>
          <p:nvPr/>
        </p:nvSpPr>
        <p:spPr bwMode="auto">
          <a:xfrm>
            <a:off x="101600" y="2996952"/>
            <a:ext cx="8999538"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2600">
                <a:solidFill>
                  <a:srgbClr val="00003E"/>
                </a:solidFill>
                <a:latin typeface="Arial" charset="0"/>
              </a:defRPr>
            </a:lvl2pPr>
            <a:lvl3pPr algn="l" rtl="0" eaLnBrk="1" fontAlgn="base" hangingPunct="1">
              <a:spcBef>
                <a:spcPct val="0"/>
              </a:spcBef>
              <a:spcAft>
                <a:spcPct val="0"/>
              </a:spcAft>
              <a:defRPr sz="2600">
                <a:solidFill>
                  <a:srgbClr val="00003E"/>
                </a:solidFill>
                <a:latin typeface="Arial" charset="0"/>
              </a:defRPr>
            </a:lvl3pPr>
            <a:lvl4pPr algn="l" rtl="0" eaLnBrk="1" fontAlgn="base" hangingPunct="1">
              <a:spcBef>
                <a:spcPct val="0"/>
              </a:spcBef>
              <a:spcAft>
                <a:spcPct val="0"/>
              </a:spcAft>
              <a:defRPr sz="2600">
                <a:solidFill>
                  <a:srgbClr val="00003E"/>
                </a:solidFill>
                <a:latin typeface="Arial" charset="0"/>
              </a:defRPr>
            </a:lvl4pPr>
            <a:lvl5pPr algn="l" rtl="0" eaLnBrk="1" fontAlgn="base" hangingPunct="1">
              <a:spcBef>
                <a:spcPct val="0"/>
              </a:spcBef>
              <a:spcAft>
                <a:spcPct val="0"/>
              </a:spcAft>
              <a:defRPr sz="2600">
                <a:solidFill>
                  <a:srgbClr val="00003E"/>
                </a:solidFill>
                <a:latin typeface="Arial" charset="0"/>
              </a:defRPr>
            </a:lvl5pPr>
            <a:lvl6pPr marL="457200" algn="l" rtl="0" eaLnBrk="1" fontAlgn="base" hangingPunct="1">
              <a:spcBef>
                <a:spcPct val="0"/>
              </a:spcBef>
              <a:spcAft>
                <a:spcPct val="0"/>
              </a:spcAft>
              <a:defRPr sz="2600">
                <a:solidFill>
                  <a:srgbClr val="00003E"/>
                </a:solidFill>
                <a:latin typeface="Arial" charset="0"/>
              </a:defRPr>
            </a:lvl6pPr>
            <a:lvl7pPr marL="914400" algn="l" rtl="0" eaLnBrk="1" fontAlgn="base" hangingPunct="1">
              <a:spcBef>
                <a:spcPct val="0"/>
              </a:spcBef>
              <a:spcAft>
                <a:spcPct val="0"/>
              </a:spcAft>
              <a:defRPr sz="2600">
                <a:solidFill>
                  <a:srgbClr val="00003E"/>
                </a:solidFill>
                <a:latin typeface="Arial" charset="0"/>
              </a:defRPr>
            </a:lvl7pPr>
            <a:lvl8pPr marL="1371600" algn="l" rtl="0" eaLnBrk="1" fontAlgn="base" hangingPunct="1">
              <a:spcBef>
                <a:spcPct val="0"/>
              </a:spcBef>
              <a:spcAft>
                <a:spcPct val="0"/>
              </a:spcAft>
              <a:defRPr sz="2600">
                <a:solidFill>
                  <a:srgbClr val="00003E"/>
                </a:solidFill>
                <a:latin typeface="Arial" charset="0"/>
              </a:defRPr>
            </a:lvl8pPr>
            <a:lvl9pPr marL="1828800" algn="l" rtl="0" eaLnBrk="1" fontAlgn="base" hangingPunct="1">
              <a:spcBef>
                <a:spcPct val="0"/>
              </a:spcBef>
              <a:spcAft>
                <a:spcPct val="0"/>
              </a:spcAft>
              <a:defRPr sz="2600">
                <a:solidFill>
                  <a:srgbClr val="00003E"/>
                </a:solidFill>
                <a:latin typeface="Arial" charset="0"/>
              </a:defRPr>
            </a:lvl9pPr>
          </a:lstStyle>
          <a:p>
            <a:endParaRPr lang="en-US" sz="2400" kern="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844824"/>
            <a:ext cx="5832648" cy="4471697"/>
          </a:xfrm>
          <a:prstGeom prst="rect">
            <a:avLst/>
          </a:prstGeom>
        </p:spPr>
      </p:pic>
    </p:spTree>
  </p:cSld>
  <p:clrMapOvr>
    <a:masterClrMapping/>
  </p:clrMapOvr>
  <p:transition>
    <p:fade/>
  </p:transition>
  <p:timing>
    <p:tnLst>
      <p:par>
        <p:cTn id="1" dur="indefinite" restart="never" nodeType="tmRoot"/>
      </p:par>
    </p:tnLst>
    <p:bldLst>
      <p:bldP spid="265218" grpId="0"/>
      <p:bldP spid="265219" grpId="0" build="p">
        <p:tmplLst>
          <p:tmpl lvl="1">
            <p:tnLst>
              <p:par>
                <p:cTn presetID="47" presetClass="entr" presetSubtype="0" fill="hold" nodeType="withEffect">
                  <p:stCondLst>
                    <p:cond delay="0"/>
                  </p:stCondLst>
                  <p:childTnLst>
                    <p:set>
                      <p:cBhvr>
                        <p:cTn dur="1" fill="hold">
                          <p:stCondLst>
                            <p:cond delay="0"/>
                          </p:stCondLst>
                        </p:cTn>
                        <p:tgtEl>
                          <p:spTgt spid="265219"/>
                        </p:tgtEl>
                        <p:attrNameLst>
                          <p:attrName>style.visibility</p:attrName>
                        </p:attrNameLst>
                      </p:cBhvr>
                      <p:to>
                        <p:strVal val="visible"/>
                      </p:to>
                    </p:set>
                    <p:animEffect transition="in" filter="fade">
                      <p:cBhvr>
                        <p:cTn dur="500"/>
                        <p:tgtEl>
                          <p:spTgt spid="265219"/>
                        </p:tgtEl>
                      </p:cBhvr>
                    </p:animEffect>
                    <p:anim calcmode="lin" valueType="num">
                      <p:cBhvr>
                        <p:cTn dur="500" fill="hold"/>
                        <p:tgtEl>
                          <p:spTgt spid="265219"/>
                        </p:tgtEl>
                        <p:attrNameLst>
                          <p:attrName>ppt_x</p:attrName>
                        </p:attrNameLst>
                      </p:cBhvr>
                      <p:tavLst>
                        <p:tav tm="0">
                          <p:val>
                            <p:strVal val="#ppt_x"/>
                          </p:val>
                        </p:tav>
                        <p:tav tm="100000">
                          <p:val>
                            <p:strVal val="#ppt_x"/>
                          </p:val>
                        </p:tav>
                      </p:tavLst>
                    </p:anim>
                    <p:anim calcmode="lin" valueType="num">
                      <p:cBhvr>
                        <p:cTn dur="500" fill="hold"/>
                        <p:tgtEl>
                          <p:spTgt spid="265219"/>
                        </p:tgtEl>
                        <p:attrNameLst>
                          <p:attrName>ppt_y</p:attrName>
                        </p:attrNameLst>
                      </p:cBhvr>
                      <p:tavLst>
                        <p:tav tm="0">
                          <p:val>
                            <p:strVal val="#ppt_y-.1"/>
                          </p:val>
                        </p:tav>
                        <p:tav tm="100000">
                          <p:val>
                            <p:strVal val="#ppt_y"/>
                          </p:val>
                        </p:tav>
                      </p:tavLst>
                    </p:anim>
                  </p:childTnLst>
                </p:cTn>
              </p:par>
            </p:tnLst>
          </p:tmpl>
        </p:tmplLst>
      </p:b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Sources of economic growth</a:t>
            </a:r>
            <a:endParaRPr lang="en-AU" dirty="0"/>
          </a:p>
        </p:txBody>
      </p:sp>
      <p:sp>
        <p:nvSpPr>
          <p:cNvPr id="3" name="Content Placeholder 2"/>
          <p:cNvSpPr>
            <a:spLocks noGrp="1"/>
          </p:cNvSpPr>
          <p:nvPr>
            <p:ph idx="1"/>
          </p:nvPr>
        </p:nvSpPr>
        <p:spPr/>
        <p:txBody>
          <a:bodyPr/>
          <a:lstStyle/>
          <a:p>
            <a:r>
              <a:rPr lang="en-AU" b="1" i="1" dirty="0"/>
              <a:t>Increases in human capital</a:t>
            </a:r>
          </a:p>
          <a:p>
            <a:endParaRPr lang="en-AU" dirty="0" smtClean="0"/>
          </a:p>
          <a:p>
            <a:pPr marL="0" indent="0"/>
            <a:r>
              <a:rPr lang="en-AU" b="1" dirty="0" smtClean="0"/>
              <a:t>In groups, brainstorm positive externalities of education</a:t>
            </a:r>
          </a:p>
          <a:p>
            <a:pPr marL="0" indent="0"/>
            <a:endParaRPr lang="en-AU" b="1" dirty="0"/>
          </a:p>
          <a:p>
            <a:pPr marL="0" indent="0"/>
            <a:r>
              <a:rPr lang="en-AU" b="1" dirty="0" smtClean="0"/>
              <a:t>	</a:t>
            </a:r>
            <a:r>
              <a:rPr lang="en-AU" dirty="0" smtClean="0"/>
              <a:t>(What benefits can it bring to a poor country?)</a:t>
            </a:r>
            <a:endParaRPr lang="en-AU" b="1" dirty="0"/>
          </a:p>
        </p:txBody>
      </p:sp>
    </p:spTree>
    <p:extLst>
      <p:ext uri="{BB962C8B-B14F-4D97-AF65-F5344CB8AC3E}">
        <p14:creationId xmlns:p14="http://schemas.microsoft.com/office/powerpoint/2010/main" val="2810945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Sources of growth</a:t>
            </a:r>
            <a:endParaRPr lang="en-AU" dirty="0"/>
          </a:p>
        </p:txBody>
      </p:sp>
      <p:sp>
        <p:nvSpPr>
          <p:cNvPr id="3" name="Content Placeholder 2"/>
          <p:cNvSpPr>
            <a:spLocks noGrp="1"/>
          </p:cNvSpPr>
          <p:nvPr>
            <p:ph idx="1"/>
          </p:nvPr>
        </p:nvSpPr>
        <p:spPr>
          <a:xfrm>
            <a:off x="687766" y="1124744"/>
            <a:ext cx="8075613" cy="4525962"/>
          </a:xfrm>
        </p:spPr>
        <p:txBody>
          <a:bodyPr/>
          <a:lstStyle/>
          <a:p>
            <a:r>
              <a:rPr lang="en-AU" b="1" i="1" dirty="0"/>
              <a:t>Increases in </a:t>
            </a:r>
            <a:r>
              <a:rPr lang="en-AU" b="1" i="1" dirty="0" smtClean="0"/>
              <a:t>technology</a:t>
            </a:r>
          </a:p>
          <a:p>
            <a:endParaRPr lang="en-AU" b="1" i="1" dirty="0"/>
          </a:p>
          <a:p>
            <a:pPr>
              <a:buFont typeface="Arial" panose="020B0604020202020204" pitchFamily="34" charset="0"/>
              <a:buChar char="•"/>
            </a:pPr>
            <a:r>
              <a:rPr lang="en-AU" dirty="0" smtClean="0"/>
              <a:t>Important for technology to be appropriate</a:t>
            </a:r>
          </a:p>
          <a:p>
            <a:pPr>
              <a:buFont typeface="Arial" panose="020B0604020202020204" pitchFamily="34" charset="0"/>
              <a:buChar char="•"/>
            </a:pPr>
            <a:r>
              <a:rPr lang="en-AU" dirty="0" smtClean="0"/>
              <a:t>(geography, economic conditions, climate)</a:t>
            </a:r>
          </a:p>
          <a:p>
            <a:pPr>
              <a:buFont typeface="Arial" panose="020B0604020202020204" pitchFamily="34" charset="0"/>
              <a:buChar char="•"/>
            </a:pPr>
            <a:r>
              <a:rPr lang="en-AU" dirty="0" smtClean="0"/>
              <a:t>Often imported from overseas</a:t>
            </a:r>
            <a:endParaRPr lang="en-AU" dirty="0"/>
          </a:p>
          <a:p>
            <a:endParaRPr lang="en-AU" dirty="0"/>
          </a:p>
        </p:txBody>
      </p:sp>
      <p:pic>
        <p:nvPicPr>
          <p:cNvPr id="4" name="Picture 11" descr="nepal-ox-p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64" y="4005064"/>
            <a:ext cx="3189717" cy="23922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3" descr="One Pass Plow - Cotton Row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9009" r="9277" b="11111"/>
          <a:stretch>
            <a:fillRect/>
          </a:stretch>
        </p:blipFill>
        <p:spPr bwMode="auto">
          <a:xfrm>
            <a:off x="5148064" y="4005064"/>
            <a:ext cx="3189717" cy="23922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004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Sources of growth</a:t>
            </a:r>
            <a:endParaRPr lang="en-AU" dirty="0"/>
          </a:p>
        </p:txBody>
      </p:sp>
      <p:sp>
        <p:nvSpPr>
          <p:cNvPr id="3" name="Content Placeholder 2"/>
          <p:cNvSpPr>
            <a:spLocks noGrp="1"/>
          </p:cNvSpPr>
          <p:nvPr>
            <p:ph idx="1"/>
          </p:nvPr>
        </p:nvSpPr>
        <p:spPr/>
        <p:txBody>
          <a:bodyPr/>
          <a:lstStyle/>
          <a:p>
            <a:r>
              <a:rPr lang="en-AU" b="1" i="1" dirty="0" smtClean="0"/>
              <a:t>Institutional changes</a:t>
            </a:r>
          </a:p>
          <a:p>
            <a:endParaRPr lang="en-AU" b="1" i="1" dirty="0"/>
          </a:p>
          <a:p>
            <a:pPr>
              <a:buFont typeface="Arial" panose="020B0604020202020204" pitchFamily="34" charset="0"/>
              <a:buChar char="•"/>
            </a:pPr>
            <a:r>
              <a:rPr lang="en-AU" dirty="0" smtClean="0"/>
              <a:t>Robust legal system</a:t>
            </a:r>
          </a:p>
          <a:p>
            <a:pPr marL="811213">
              <a:buFont typeface="Arial" panose="020B0604020202020204" pitchFamily="34" charset="0"/>
              <a:buChar char="•"/>
              <a:tabLst>
                <a:tab pos="895350" algn="l"/>
              </a:tabLst>
            </a:pPr>
            <a:r>
              <a:rPr lang="en-AU" sz="2000" dirty="0" smtClean="0"/>
              <a:t>Enforcement of laws, contracts, dispute resolution</a:t>
            </a:r>
          </a:p>
          <a:p>
            <a:pPr marL="811213">
              <a:buFont typeface="Arial" panose="020B0604020202020204" pitchFamily="34" charset="0"/>
              <a:buChar char="•"/>
              <a:tabLst>
                <a:tab pos="895350" algn="l"/>
              </a:tabLst>
            </a:pPr>
            <a:r>
              <a:rPr lang="en-AU" sz="2000" dirty="0" smtClean="0"/>
              <a:t>Property rights</a:t>
            </a:r>
          </a:p>
          <a:p>
            <a:pPr marL="811213">
              <a:buFont typeface="Arial" panose="020B0604020202020204" pitchFamily="34" charset="0"/>
              <a:buChar char="•"/>
              <a:tabLst>
                <a:tab pos="895350" algn="l"/>
              </a:tabLst>
            </a:pPr>
            <a:r>
              <a:rPr lang="en-AU" sz="2000" dirty="0" smtClean="0"/>
              <a:t>Protection against corruption</a:t>
            </a:r>
          </a:p>
          <a:p>
            <a:pPr>
              <a:buFont typeface="Arial" panose="020B0604020202020204" pitchFamily="34" charset="0"/>
              <a:buChar char="•"/>
              <a:tabLst>
                <a:tab pos="895350" algn="l"/>
              </a:tabLst>
            </a:pPr>
            <a:r>
              <a:rPr lang="en-AU" dirty="0" smtClean="0"/>
              <a:t>Fair and transparent tax system</a:t>
            </a:r>
          </a:p>
          <a:p>
            <a:pPr>
              <a:buFont typeface="Arial" panose="020B0604020202020204" pitchFamily="34" charset="0"/>
              <a:buChar char="•"/>
              <a:tabLst>
                <a:tab pos="895350" algn="l"/>
              </a:tabLst>
            </a:pPr>
            <a:r>
              <a:rPr lang="en-AU" dirty="0" smtClean="0"/>
              <a:t>Access to credit</a:t>
            </a:r>
          </a:p>
          <a:p>
            <a:pPr>
              <a:buFont typeface="Arial" panose="020B0604020202020204" pitchFamily="34" charset="0"/>
              <a:buChar char="•"/>
              <a:tabLst>
                <a:tab pos="895350" algn="l"/>
              </a:tabLst>
            </a:pPr>
            <a:endParaRPr lang="en-AU" dirty="0" smtClean="0"/>
          </a:p>
          <a:p>
            <a:pPr marL="468313" indent="0">
              <a:tabLst>
                <a:tab pos="895350" algn="l"/>
              </a:tabLst>
            </a:pPr>
            <a:endParaRPr lang="en-AU" dirty="0" smtClean="0"/>
          </a:p>
          <a:p>
            <a:r>
              <a:rPr lang="en-AU" b="1" dirty="0" smtClean="0"/>
              <a:t>A market economy cannot function without well-developed institutions such as these</a:t>
            </a:r>
            <a:endParaRPr lang="en-AU" b="1" dirty="0"/>
          </a:p>
        </p:txBody>
      </p:sp>
    </p:spTree>
    <p:extLst>
      <p:ext uri="{BB962C8B-B14F-4D97-AF65-F5344CB8AC3E}">
        <p14:creationId xmlns:p14="http://schemas.microsoft.com/office/powerpoint/2010/main" val="1104930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Sources of growth</a:t>
            </a:r>
            <a:endParaRPr lang="en-AU" dirty="0"/>
          </a:p>
        </p:txBody>
      </p:sp>
      <p:sp>
        <p:nvSpPr>
          <p:cNvPr id="3" name="Content Placeholder 2"/>
          <p:cNvSpPr>
            <a:spLocks noGrp="1"/>
          </p:cNvSpPr>
          <p:nvPr>
            <p:ph idx="1"/>
          </p:nvPr>
        </p:nvSpPr>
        <p:spPr>
          <a:xfrm>
            <a:off x="611560" y="908720"/>
            <a:ext cx="8075613" cy="4525962"/>
          </a:xfrm>
        </p:spPr>
        <p:txBody>
          <a:bodyPr/>
          <a:lstStyle/>
          <a:p>
            <a:r>
              <a:rPr lang="en-AU" b="1" i="1" dirty="0" smtClean="0"/>
              <a:t>Natural resources?</a:t>
            </a:r>
          </a:p>
          <a:p>
            <a:endParaRPr lang="en-AU" b="1" i="1" dirty="0"/>
          </a:p>
          <a:p>
            <a:r>
              <a:rPr lang="en-AU" dirty="0" smtClean="0"/>
              <a:t>Can be a blessing and a curse</a:t>
            </a:r>
          </a:p>
          <a:p>
            <a:endParaRPr lang="en-AU" dirty="0"/>
          </a:p>
          <a:p>
            <a:r>
              <a:rPr lang="en-AU" dirty="0" smtClean="0"/>
              <a:t>e.g. source of conflict</a:t>
            </a:r>
          </a:p>
          <a:p>
            <a:r>
              <a:rPr lang="en-AU" dirty="0"/>
              <a:t> </a:t>
            </a:r>
            <a:r>
              <a:rPr lang="en-AU" dirty="0" smtClean="0"/>
              <a:t>      wealth without effort</a:t>
            </a:r>
          </a:p>
          <a:p>
            <a:r>
              <a:rPr lang="en-AU" dirty="0"/>
              <a:t> </a:t>
            </a:r>
            <a:r>
              <a:rPr lang="en-AU" dirty="0" smtClean="0"/>
              <a:t>      price variability</a:t>
            </a:r>
          </a:p>
          <a:p>
            <a:r>
              <a:rPr lang="en-AU" dirty="0"/>
              <a:t>	</a:t>
            </a:r>
            <a:r>
              <a:rPr lang="en-AU" dirty="0" smtClean="0"/>
              <a:t>   political reasons</a:t>
            </a:r>
          </a:p>
          <a:p>
            <a:r>
              <a:rPr lang="en-AU" dirty="0"/>
              <a:t>	</a:t>
            </a:r>
            <a:r>
              <a:rPr lang="en-AU" dirty="0" smtClean="0"/>
              <a:t>   Dutch disease</a:t>
            </a:r>
          </a:p>
          <a:p>
            <a:endParaRPr lang="en-AU" dirty="0"/>
          </a:p>
          <a:p>
            <a:r>
              <a:rPr lang="en-AU" dirty="0" smtClean="0">
                <a:hlinkClick r:id="rId2"/>
              </a:rPr>
              <a:t>Video</a:t>
            </a:r>
            <a:endParaRPr lang="en-AU" dirty="0" smtClean="0"/>
          </a:p>
          <a:p>
            <a:endParaRPr lang="en-AU" b="1" i="1" dirty="0"/>
          </a:p>
          <a:p>
            <a:endParaRPr lang="en-AU"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972" y="5072954"/>
            <a:ext cx="2809875" cy="16287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052736"/>
            <a:ext cx="2466975" cy="1847850"/>
          </a:xfrm>
          <a:prstGeom prst="rect">
            <a:avLst/>
          </a:prstGeom>
        </p:spPr>
      </p:pic>
    </p:spTree>
    <p:extLst>
      <p:ext uri="{BB962C8B-B14F-4D97-AF65-F5344CB8AC3E}">
        <p14:creationId xmlns:p14="http://schemas.microsoft.com/office/powerpoint/2010/main" val="3316100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755576" y="836712"/>
            <a:ext cx="8075613" cy="4525962"/>
          </a:xfrm>
        </p:spPr>
        <p:txBody>
          <a:bodyPr/>
          <a:lstStyle/>
          <a:p>
            <a:r>
              <a:rPr lang="en-AU" dirty="0" smtClean="0"/>
              <a:t>LDC = Less developed country </a:t>
            </a:r>
            <a:r>
              <a:rPr lang="en-AU" b="1" dirty="0" smtClean="0">
                <a:hlinkClick r:id="rId2"/>
              </a:rPr>
              <a:t>Current List</a:t>
            </a:r>
            <a:endParaRPr lang="en-AU" b="1" dirty="0" smtClean="0"/>
          </a:p>
          <a:p>
            <a:endParaRPr lang="en-AU" dirty="0"/>
          </a:p>
          <a:p>
            <a:r>
              <a:rPr lang="en-AU" b="1" dirty="0" smtClean="0"/>
              <a:t>Low levels of GDP/GNI per capita</a:t>
            </a:r>
          </a:p>
          <a:p>
            <a:r>
              <a:rPr lang="en-AU" b="1" dirty="0" smtClean="0"/>
              <a:t>		</a:t>
            </a:r>
            <a:r>
              <a:rPr lang="en-AU" b="1" dirty="0" smtClean="0">
                <a:solidFill>
                  <a:srgbClr val="FF0000"/>
                </a:solidFill>
              </a:rPr>
              <a:t>Ethiopia</a:t>
            </a:r>
            <a:r>
              <a:rPr lang="en-AU" b="1" dirty="0" smtClean="0"/>
              <a:t>			</a:t>
            </a:r>
            <a:r>
              <a:rPr lang="en-AU" b="1" dirty="0"/>
              <a:t> </a:t>
            </a:r>
            <a:r>
              <a:rPr lang="en-AU" b="1" dirty="0" smtClean="0"/>
              <a:t>     </a:t>
            </a:r>
            <a:r>
              <a:rPr lang="en-AU" b="1" dirty="0" smtClean="0">
                <a:solidFill>
                  <a:schemeClr val="tx1">
                    <a:lumMod val="50000"/>
                    <a:lumOff val="50000"/>
                  </a:schemeClr>
                </a:solidFill>
              </a:rPr>
              <a:t>Liechtenstein</a:t>
            </a:r>
          </a:p>
          <a:p>
            <a:endParaRPr lang="en-AU" b="1" dirty="0"/>
          </a:p>
          <a:p>
            <a:endParaRPr lang="en-AU" b="1" dirty="0" smtClean="0"/>
          </a:p>
          <a:p>
            <a:endParaRPr lang="en-AU" b="1" dirty="0"/>
          </a:p>
          <a:p>
            <a:endParaRPr lang="en-AU" b="1" dirty="0" smtClean="0"/>
          </a:p>
          <a:p>
            <a:r>
              <a:rPr lang="en-AU" b="1" dirty="0"/>
              <a:t>	</a:t>
            </a:r>
            <a:r>
              <a:rPr lang="en-AU" b="1" dirty="0" smtClean="0"/>
              <a:t>	</a:t>
            </a:r>
            <a:r>
              <a:rPr lang="en-AU" b="1" dirty="0" smtClean="0">
                <a:solidFill>
                  <a:srgbClr val="FF0000"/>
                </a:solidFill>
              </a:rPr>
              <a:t>GDP</a:t>
            </a:r>
            <a:r>
              <a:rPr lang="en-AU" b="1" dirty="0" smtClean="0"/>
              <a:t>					</a:t>
            </a:r>
            <a:r>
              <a:rPr lang="en-AU" b="1" dirty="0" smtClean="0">
                <a:solidFill>
                  <a:schemeClr val="tx1">
                    <a:lumMod val="50000"/>
                    <a:lumOff val="50000"/>
                  </a:schemeClr>
                </a:solidFill>
              </a:rPr>
              <a:t>GDP</a:t>
            </a:r>
          </a:p>
          <a:p>
            <a:r>
              <a:rPr lang="en-AU" b="1" dirty="0"/>
              <a:t>	</a:t>
            </a:r>
            <a:r>
              <a:rPr lang="en-AU" b="1" dirty="0" smtClean="0"/>
              <a:t>	</a:t>
            </a:r>
            <a:r>
              <a:rPr lang="en-AU" b="1" dirty="0" smtClean="0">
                <a:solidFill>
                  <a:srgbClr val="FF0000"/>
                </a:solidFill>
              </a:rPr>
              <a:t>US$13.92 billion</a:t>
            </a:r>
            <a:r>
              <a:rPr lang="en-AU" b="1" dirty="0" smtClean="0"/>
              <a:t>			</a:t>
            </a:r>
            <a:r>
              <a:rPr lang="en-AU" b="1" dirty="0" smtClean="0">
                <a:solidFill>
                  <a:schemeClr val="tx1">
                    <a:lumMod val="50000"/>
                    <a:lumOff val="50000"/>
                  </a:schemeClr>
                </a:solidFill>
              </a:rPr>
              <a:t>US$5.48 billion</a:t>
            </a:r>
          </a:p>
          <a:p>
            <a:endParaRPr lang="en-AU" b="1" dirty="0"/>
          </a:p>
          <a:p>
            <a:r>
              <a:rPr lang="en-AU" b="1" dirty="0" smtClean="0"/>
              <a:t>		</a:t>
            </a:r>
            <a:r>
              <a:rPr lang="en-AU" b="1" dirty="0" smtClean="0">
                <a:solidFill>
                  <a:srgbClr val="FF0000"/>
                </a:solidFill>
              </a:rPr>
              <a:t>GDP per capita</a:t>
            </a:r>
            <a:r>
              <a:rPr lang="en-AU" b="1" dirty="0" smtClean="0"/>
              <a:t>			</a:t>
            </a:r>
            <a:r>
              <a:rPr lang="en-AU" b="1" dirty="0" smtClean="0">
                <a:solidFill>
                  <a:schemeClr val="tx1">
                    <a:lumMod val="50000"/>
                    <a:lumOff val="50000"/>
                  </a:schemeClr>
                </a:solidFill>
              </a:rPr>
              <a:t>GDP per capita</a:t>
            </a:r>
          </a:p>
          <a:p>
            <a:r>
              <a:rPr lang="en-AU" b="1" dirty="0"/>
              <a:t>	</a:t>
            </a:r>
            <a:r>
              <a:rPr lang="en-AU" b="1" dirty="0" smtClean="0"/>
              <a:t>	</a:t>
            </a:r>
            <a:r>
              <a:rPr lang="en-AU" b="1" dirty="0" smtClean="0">
                <a:solidFill>
                  <a:srgbClr val="FF0000"/>
                </a:solidFill>
              </a:rPr>
              <a:t>US$580</a:t>
            </a:r>
            <a:r>
              <a:rPr lang="en-AU" b="1" dirty="0" smtClean="0"/>
              <a:t>				</a:t>
            </a:r>
            <a:r>
              <a:rPr lang="en-AU" b="1" dirty="0" smtClean="0">
                <a:solidFill>
                  <a:schemeClr val="tx1">
                    <a:lumMod val="50000"/>
                    <a:lumOff val="50000"/>
                  </a:schemeClr>
                </a:solidFill>
              </a:rPr>
              <a:t>US$115,000</a:t>
            </a:r>
          </a:p>
          <a:p>
            <a:endParaRPr lang="en-AU" b="1" dirty="0"/>
          </a:p>
          <a:p>
            <a:endParaRPr lang="en-AU" b="1" dirty="0" smtClean="0"/>
          </a:p>
          <a:p>
            <a:endParaRPr lang="en-AU" dirty="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714515"/>
            <a:ext cx="2752725" cy="1657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785953"/>
            <a:ext cx="3028950" cy="1514475"/>
          </a:xfrm>
          <a:prstGeom prst="rect">
            <a:avLst/>
          </a:prstGeom>
        </p:spPr>
      </p:pic>
    </p:spTree>
    <p:extLst>
      <p:ext uri="{BB962C8B-B14F-4D97-AF65-F5344CB8AC3E}">
        <p14:creationId xmlns:p14="http://schemas.microsoft.com/office/powerpoint/2010/main" val="264451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83568" y="980728"/>
            <a:ext cx="8075613" cy="4525962"/>
          </a:xfrm>
        </p:spPr>
        <p:txBody>
          <a:bodyPr/>
          <a:lstStyle/>
          <a:p>
            <a:r>
              <a:rPr lang="en-AU" b="1" dirty="0" smtClean="0"/>
              <a:t>Low levels of GDP/GNI per capita</a:t>
            </a:r>
          </a:p>
          <a:p>
            <a:endParaRPr lang="en-AU" b="1" dirty="0"/>
          </a:p>
          <a:p>
            <a:r>
              <a:rPr lang="en-AU" dirty="0" smtClean="0"/>
              <a:t>Still vast differences between LDCs</a:t>
            </a:r>
          </a:p>
          <a:p>
            <a:endParaRPr lang="en-AU" dirty="0"/>
          </a:p>
          <a:p>
            <a:r>
              <a:rPr lang="en-AU" dirty="0"/>
              <a:t>	</a:t>
            </a:r>
            <a:r>
              <a:rPr lang="en-AU" dirty="0" smtClean="0">
                <a:solidFill>
                  <a:srgbClr val="FF0000"/>
                </a:solidFill>
              </a:rPr>
              <a:t>Somalia</a:t>
            </a:r>
            <a:r>
              <a:rPr lang="en-AU" dirty="0" smtClean="0"/>
              <a:t>				</a:t>
            </a:r>
            <a:r>
              <a:rPr lang="en-AU" dirty="0" smtClean="0">
                <a:solidFill>
                  <a:schemeClr val="tx1">
                    <a:lumMod val="50000"/>
                    <a:lumOff val="50000"/>
                  </a:schemeClr>
                </a:solidFill>
              </a:rPr>
              <a:t>Solomon Islands</a:t>
            </a:r>
          </a:p>
          <a:p>
            <a:endParaRPr lang="en-AU" dirty="0"/>
          </a:p>
          <a:p>
            <a:endParaRPr lang="en-AU" dirty="0" smtClean="0"/>
          </a:p>
          <a:p>
            <a:endParaRPr lang="en-AU" dirty="0"/>
          </a:p>
          <a:p>
            <a:endParaRPr lang="en-AU" dirty="0" smtClean="0"/>
          </a:p>
          <a:p>
            <a:endParaRPr lang="en-AU" dirty="0"/>
          </a:p>
          <a:p>
            <a:r>
              <a:rPr lang="en-AU" dirty="0" smtClean="0">
                <a:solidFill>
                  <a:srgbClr val="FF0000"/>
                </a:solidFill>
              </a:rPr>
              <a:t>GNI per capita</a:t>
            </a:r>
            <a:r>
              <a:rPr lang="en-AU" dirty="0" smtClean="0"/>
              <a:t>			</a:t>
            </a:r>
            <a:r>
              <a:rPr lang="en-AU" dirty="0" smtClean="0">
                <a:solidFill>
                  <a:schemeClr val="tx1">
                    <a:lumMod val="50000"/>
                    <a:lumOff val="50000"/>
                  </a:schemeClr>
                </a:solidFill>
              </a:rPr>
              <a:t>GNI per capita</a:t>
            </a:r>
          </a:p>
          <a:p>
            <a:r>
              <a:rPr lang="en-AU" dirty="0" smtClean="0">
                <a:solidFill>
                  <a:srgbClr val="FF0000"/>
                </a:solidFill>
              </a:rPr>
              <a:t>US$250</a:t>
            </a:r>
            <a:r>
              <a:rPr lang="en-AU" dirty="0" smtClean="0"/>
              <a:t>				</a:t>
            </a:r>
            <a:r>
              <a:rPr lang="en-AU" dirty="0" smtClean="0">
                <a:solidFill>
                  <a:schemeClr val="tx1">
                    <a:lumMod val="50000"/>
                    <a:lumOff val="50000"/>
                  </a:schemeClr>
                </a:solidFill>
              </a:rPr>
              <a:t>US$1,830</a:t>
            </a:r>
            <a:endParaRPr lang="en-AU" dirty="0">
              <a:solidFill>
                <a:schemeClr val="tx1">
                  <a:lumMod val="50000"/>
                  <a:lumOff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22" y="3278450"/>
            <a:ext cx="2619375"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256" y="3392751"/>
            <a:ext cx="3028950" cy="1514475"/>
          </a:xfrm>
          <a:prstGeom prst="rect">
            <a:avLst/>
          </a:prstGeom>
        </p:spPr>
      </p:pic>
    </p:spTree>
    <p:extLst>
      <p:ext uri="{BB962C8B-B14F-4D97-AF65-F5344CB8AC3E}">
        <p14:creationId xmlns:p14="http://schemas.microsoft.com/office/powerpoint/2010/main" val="173430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11560" y="764704"/>
            <a:ext cx="8075613" cy="4525962"/>
          </a:xfrm>
        </p:spPr>
        <p:txBody>
          <a:bodyPr/>
          <a:lstStyle/>
          <a:p>
            <a:r>
              <a:rPr lang="en-AU" b="1" dirty="0" smtClean="0"/>
              <a:t>Low levels of GDP/GNI per </a:t>
            </a:r>
            <a:r>
              <a:rPr lang="en-AU" b="1" dirty="0"/>
              <a:t>capita  </a:t>
            </a:r>
            <a:r>
              <a:rPr lang="en-AU" sz="1800" b="1" dirty="0">
                <a:hlinkClick r:id="rId2"/>
              </a:rPr>
              <a:t>www.bit.ly/1L3TqDH  </a:t>
            </a:r>
            <a:endParaRPr lang="en-AU" sz="1800" b="1" dirty="0" smtClean="0"/>
          </a:p>
          <a:p>
            <a:endParaRPr lang="en-AU" b="1" dirty="0"/>
          </a:p>
          <a:p>
            <a:endParaRPr lang="en-AU" dirty="0"/>
          </a:p>
          <a:p>
            <a:endParaRPr lang="en-AU" dirty="0" smtClean="0"/>
          </a:p>
          <a:p>
            <a:endParaRPr lang="en-AU" dirty="0"/>
          </a:p>
          <a:p>
            <a:endParaRPr lang="en-AU" dirty="0" smtClean="0"/>
          </a:p>
          <a:p>
            <a:endParaRPr lang="en-AU" dirty="0"/>
          </a:p>
        </p:txBody>
      </p:sp>
      <p:pic>
        <p:nvPicPr>
          <p:cNvPr id="6" name="Picture 5"/>
          <p:cNvPicPr>
            <a:picLocks noChangeAspect="1"/>
          </p:cNvPicPr>
          <p:nvPr/>
        </p:nvPicPr>
        <p:blipFill>
          <a:blip r:embed="rId3"/>
          <a:stretch>
            <a:fillRect/>
          </a:stretch>
        </p:blipFill>
        <p:spPr>
          <a:xfrm>
            <a:off x="683568" y="1484784"/>
            <a:ext cx="6228184" cy="5115089"/>
          </a:xfrm>
          <a:prstGeom prst="rect">
            <a:avLst/>
          </a:prstGeom>
        </p:spPr>
      </p:pic>
    </p:spTree>
    <p:extLst>
      <p:ext uri="{BB962C8B-B14F-4D97-AF65-F5344CB8AC3E}">
        <p14:creationId xmlns:p14="http://schemas.microsoft.com/office/powerpoint/2010/main" val="111850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83568" y="624897"/>
            <a:ext cx="8075613" cy="4525962"/>
          </a:xfrm>
        </p:spPr>
        <p:txBody>
          <a:bodyPr/>
          <a:lstStyle/>
          <a:p>
            <a:r>
              <a:rPr lang="en-AU" b="1" dirty="0" smtClean="0"/>
              <a:t>High levels of poverty </a:t>
            </a:r>
            <a:r>
              <a:rPr lang="en-AU" dirty="0"/>
              <a:t>	</a:t>
            </a:r>
            <a:r>
              <a:rPr lang="en-AU" dirty="0" smtClean="0">
                <a:hlinkClick r:id="rId2"/>
              </a:rPr>
              <a:t>www.bit.ly/1oNAiPL</a:t>
            </a:r>
            <a:endParaRPr lang="en-AU" dirty="0"/>
          </a:p>
          <a:p>
            <a:endParaRPr lang="en-AU" sz="200" b="1" dirty="0"/>
          </a:p>
          <a:p>
            <a:r>
              <a:rPr lang="en-AU" dirty="0" smtClean="0"/>
              <a:t>Moderate poverty – living on less than $2 a day</a:t>
            </a:r>
          </a:p>
          <a:p>
            <a:endParaRPr lang="en-AU" sz="100" dirty="0"/>
          </a:p>
          <a:p>
            <a:r>
              <a:rPr lang="en-AU" dirty="0" smtClean="0"/>
              <a:t>Extreme poverty – living on less than 1.25 a day</a:t>
            </a:r>
          </a:p>
          <a:p>
            <a:endParaRPr lang="en-AU" dirty="0"/>
          </a:p>
        </p:txBody>
      </p:sp>
      <p:pic>
        <p:nvPicPr>
          <p:cNvPr id="4" name="Picture 3"/>
          <p:cNvPicPr>
            <a:picLocks noChangeAspect="1"/>
          </p:cNvPicPr>
          <p:nvPr/>
        </p:nvPicPr>
        <p:blipFill>
          <a:blip r:embed="rId3"/>
          <a:stretch>
            <a:fillRect/>
          </a:stretch>
        </p:blipFill>
        <p:spPr>
          <a:xfrm>
            <a:off x="1403648" y="2060848"/>
            <a:ext cx="5633070" cy="4643158"/>
          </a:xfrm>
          <a:prstGeom prst="rect">
            <a:avLst/>
          </a:prstGeom>
        </p:spPr>
      </p:pic>
    </p:spTree>
    <p:extLst>
      <p:ext uri="{BB962C8B-B14F-4D97-AF65-F5344CB8AC3E}">
        <p14:creationId xmlns:p14="http://schemas.microsoft.com/office/powerpoint/2010/main" val="36119403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83568" y="624897"/>
            <a:ext cx="8075613" cy="4525962"/>
          </a:xfrm>
        </p:spPr>
        <p:txBody>
          <a:bodyPr/>
          <a:lstStyle/>
          <a:p>
            <a:r>
              <a:rPr lang="en-AU" b="1" dirty="0" smtClean="0"/>
              <a:t>Relatively large </a:t>
            </a:r>
            <a:r>
              <a:rPr lang="en-AU" b="1" dirty="0"/>
              <a:t>agricultural sectors  </a:t>
            </a:r>
            <a:r>
              <a:rPr lang="en-AU" sz="1600" b="1" dirty="0">
                <a:hlinkClick r:id="rId2"/>
              </a:rPr>
              <a:t>www.bit.ly/1oNBjY0</a:t>
            </a:r>
            <a:r>
              <a:rPr lang="en-AU" sz="1600" dirty="0"/>
              <a:t>	</a:t>
            </a:r>
            <a:endParaRPr lang="en-AU" sz="1600" dirty="0" smtClean="0"/>
          </a:p>
          <a:p>
            <a:endParaRPr lang="en-AU" sz="100" b="1" dirty="0"/>
          </a:p>
          <a:p>
            <a:endParaRPr lang="en-AU" sz="100" b="1" dirty="0"/>
          </a:p>
        </p:txBody>
      </p:sp>
      <p:pic>
        <p:nvPicPr>
          <p:cNvPr id="5" name="Picture 4"/>
          <p:cNvPicPr>
            <a:picLocks noChangeAspect="1"/>
          </p:cNvPicPr>
          <p:nvPr/>
        </p:nvPicPr>
        <p:blipFill>
          <a:blip r:embed="rId3"/>
          <a:stretch>
            <a:fillRect/>
          </a:stretch>
        </p:blipFill>
        <p:spPr>
          <a:xfrm>
            <a:off x="1259632" y="1124744"/>
            <a:ext cx="6650707" cy="5491346"/>
          </a:xfrm>
          <a:prstGeom prst="rect">
            <a:avLst/>
          </a:prstGeom>
        </p:spPr>
      </p:pic>
    </p:spTree>
    <p:extLst>
      <p:ext uri="{BB962C8B-B14F-4D97-AF65-F5344CB8AC3E}">
        <p14:creationId xmlns:p14="http://schemas.microsoft.com/office/powerpoint/2010/main" val="323049108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83568" y="624897"/>
            <a:ext cx="8075613" cy="4525962"/>
          </a:xfrm>
        </p:spPr>
        <p:txBody>
          <a:bodyPr/>
          <a:lstStyle/>
          <a:p>
            <a:r>
              <a:rPr lang="en-AU" b="1" dirty="0" smtClean="0"/>
              <a:t>Relatively large </a:t>
            </a:r>
            <a:r>
              <a:rPr lang="en-AU" b="1" dirty="0"/>
              <a:t>agricultural </a:t>
            </a:r>
            <a:r>
              <a:rPr lang="en-AU" b="1" dirty="0" smtClean="0"/>
              <a:t>sectors</a:t>
            </a:r>
          </a:p>
          <a:p>
            <a:endParaRPr lang="en-AU" b="1" dirty="0"/>
          </a:p>
          <a:p>
            <a:pPr marL="0" indent="0"/>
            <a:r>
              <a:rPr lang="en-AU" dirty="0" smtClean="0"/>
              <a:t>As countries become richer, agriculture’s share of GDP becomes smaller</a:t>
            </a:r>
          </a:p>
          <a:p>
            <a:pPr marL="0" indent="0"/>
            <a:endParaRPr lang="en-AU" dirty="0"/>
          </a:p>
          <a:p>
            <a:pPr marL="0" indent="0"/>
            <a:endParaRPr lang="en-AU" dirty="0" smtClean="0"/>
          </a:p>
          <a:p>
            <a:pPr marL="0" indent="0"/>
            <a:r>
              <a:rPr lang="en-AU" dirty="0" smtClean="0"/>
              <a:t>Poorer					Richer</a:t>
            </a:r>
          </a:p>
          <a:p>
            <a:endParaRPr lang="en-AU" sz="100" b="1" dirty="0"/>
          </a:p>
          <a:p>
            <a:endParaRPr lang="en-AU" sz="100" b="1" dirty="0" smtClean="0"/>
          </a:p>
          <a:p>
            <a:endParaRPr lang="en-AU" sz="100" b="1" dirty="0"/>
          </a:p>
          <a:p>
            <a:endParaRPr lang="en-AU" sz="100" dirty="0"/>
          </a:p>
          <a:p>
            <a:endParaRPr lang="en-AU" sz="1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645024"/>
            <a:ext cx="3268569" cy="244827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401108"/>
            <a:ext cx="1249747" cy="936104"/>
          </a:xfrm>
          <a:prstGeom prst="rect">
            <a:avLst/>
          </a:prstGeom>
        </p:spPr>
      </p:pic>
    </p:spTree>
    <p:extLst>
      <p:ext uri="{BB962C8B-B14F-4D97-AF65-F5344CB8AC3E}">
        <p14:creationId xmlns:p14="http://schemas.microsoft.com/office/powerpoint/2010/main" val="148802427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576" y="-171400"/>
            <a:ext cx="8534400" cy="1143000"/>
          </a:xfrm>
        </p:spPr>
        <p:txBody>
          <a:bodyPr/>
          <a:lstStyle/>
          <a:p>
            <a:pPr eaLnBrk="1" hangingPunct="1"/>
            <a:r>
              <a:rPr lang="en-US" altLang="en-US" dirty="0" smtClean="0"/>
              <a:t>Economic Development</a:t>
            </a:r>
          </a:p>
        </p:txBody>
      </p:sp>
      <p:sp>
        <p:nvSpPr>
          <p:cNvPr id="2" name="TextBox 1"/>
          <p:cNvSpPr txBox="1"/>
          <p:nvPr/>
        </p:nvSpPr>
        <p:spPr>
          <a:xfrm>
            <a:off x="395536" y="971600"/>
            <a:ext cx="8208912" cy="5262979"/>
          </a:xfrm>
          <a:prstGeom prst="rect">
            <a:avLst/>
          </a:prstGeom>
          <a:noFill/>
        </p:spPr>
        <p:txBody>
          <a:bodyPr wrap="square" rtlCol="0">
            <a:spAutoFit/>
          </a:bodyPr>
          <a:lstStyle/>
          <a:p>
            <a:endParaRPr lang="en-AU" sz="2400" dirty="0"/>
          </a:p>
          <a:p>
            <a:pPr marL="342900" indent="-342900">
              <a:buFont typeface="Arial" panose="020B0604020202020204" pitchFamily="34" charset="0"/>
              <a:buChar char="•"/>
            </a:pPr>
            <a:r>
              <a:rPr lang="en-AU" sz="2400" dirty="0" smtClean="0"/>
              <a:t>What is economic development?</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smtClean="0"/>
              <a:t>How are economic development and economic growth related?</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smtClean="0"/>
              <a:t>What do economically less developed countries have in common?</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smtClean="0"/>
              <a:t>How do economically less developed nations differ from each other?</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smtClean="0"/>
              <a:t>How is the world going with </a:t>
            </a:r>
            <a:r>
              <a:rPr lang="en-AU" sz="2400" smtClean="0"/>
              <a:t>economic development?</a:t>
            </a:r>
            <a:endParaRPr lang="en-AU" sz="2400" dirty="0"/>
          </a:p>
          <a:p>
            <a:endParaRPr lang="en-AU" sz="2400" dirty="0"/>
          </a:p>
        </p:txBody>
      </p:sp>
      <p:sp>
        <p:nvSpPr>
          <p:cNvPr id="3" name="AutoShape 4" descr="Image result for ado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124731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83568" y="624897"/>
            <a:ext cx="8075613" cy="4525962"/>
          </a:xfrm>
        </p:spPr>
        <p:txBody>
          <a:bodyPr/>
          <a:lstStyle/>
          <a:p>
            <a:r>
              <a:rPr lang="en-AU" b="1" dirty="0" smtClean="0"/>
              <a:t>Relatively large </a:t>
            </a:r>
            <a:r>
              <a:rPr lang="en-AU" b="1" dirty="0"/>
              <a:t>agricultural </a:t>
            </a:r>
            <a:r>
              <a:rPr lang="en-AU" b="1" dirty="0" smtClean="0"/>
              <a:t>sectors</a:t>
            </a:r>
          </a:p>
          <a:p>
            <a:endParaRPr lang="en-AU" b="1" dirty="0"/>
          </a:p>
          <a:p>
            <a:pPr marL="0" indent="0"/>
            <a:r>
              <a:rPr lang="en-AU" dirty="0" smtClean="0"/>
              <a:t>YED  </a:t>
            </a:r>
            <a:r>
              <a:rPr lang="en-AU" dirty="0" err="1" smtClean="0"/>
              <a:t>e.g</a:t>
            </a:r>
            <a:r>
              <a:rPr lang="en-AU" dirty="0" smtClean="0"/>
              <a:t>, if income grows at 4%, demand for food might grow by 1%. </a:t>
            </a:r>
          </a:p>
          <a:p>
            <a:pPr marL="0" indent="0"/>
            <a:endParaRPr lang="en-AU" dirty="0"/>
          </a:p>
          <a:p>
            <a:pPr marL="0" indent="0"/>
            <a:r>
              <a:rPr lang="en-AU" dirty="0" smtClean="0"/>
              <a:t>YED = 0.25</a:t>
            </a:r>
          </a:p>
          <a:p>
            <a:pPr marL="0" indent="0"/>
            <a:endParaRPr lang="en-AU" dirty="0" smtClean="0"/>
          </a:p>
          <a:p>
            <a:pPr marL="0" indent="0"/>
            <a:r>
              <a:rPr lang="en-AU" dirty="0" smtClean="0"/>
              <a:t>How can we categorise this good? </a:t>
            </a:r>
          </a:p>
          <a:p>
            <a:endParaRPr lang="en-AU" sz="100" b="1" dirty="0"/>
          </a:p>
          <a:p>
            <a:endParaRPr lang="en-AU" sz="100" b="1" dirty="0" smtClean="0"/>
          </a:p>
          <a:p>
            <a:endParaRPr lang="en-AU" sz="100" b="1" dirty="0"/>
          </a:p>
          <a:p>
            <a:endParaRPr lang="en-AU" sz="100" dirty="0"/>
          </a:p>
          <a:p>
            <a:endParaRPr lang="en-AU" sz="100" b="1" dirty="0"/>
          </a:p>
        </p:txBody>
      </p:sp>
    </p:spTree>
    <p:extLst>
      <p:ext uri="{BB962C8B-B14F-4D97-AF65-F5344CB8AC3E}">
        <p14:creationId xmlns:p14="http://schemas.microsoft.com/office/powerpoint/2010/main" val="2306879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83568" y="624897"/>
            <a:ext cx="8075613" cy="4525962"/>
          </a:xfrm>
        </p:spPr>
        <p:txBody>
          <a:bodyPr/>
          <a:lstStyle/>
          <a:p>
            <a:r>
              <a:rPr lang="en-AU" b="1" dirty="0" smtClean="0"/>
              <a:t>Relatively large </a:t>
            </a:r>
            <a:r>
              <a:rPr lang="en-AU" b="1" dirty="0"/>
              <a:t>agricultural </a:t>
            </a:r>
            <a:r>
              <a:rPr lang="en-AU" b="1" dirty="0" smtClean="0"/>
              <a:t>sectors</a:t>
            </a:r>
          </a:p>
          <a:p>
            <a:endParaRPr lang="en-AU" b="1" dirty="0"/>
          </a:p>
          <a:p>
            <a:endParaRPr lang="en-AU" b="1" dirty="0" smtClean="0"/>
          </a:p>
          <a:p>
            <a:endParaRPr lang="en-AU" b="1" dirty="0"/>
          </a:p>
          <a:p>
            <a:endParaRPr lang="en-AU" b="1" dirty="0" smtClean="0"/>
          </a:p>
          <a:p>
            <a:endParaRPr lang="en-AU" b="1" dirty="0"/>
          </a:p>
          <a:p>
            <a:endParaRPr lang="en-AU" b="1" dirty="0" smtClean="0"/>
          </a:p>
          <a:p>
            <a:endParaRPr lang="en-AU" b="1" dirty="0"/>
          </a:p>
          <a:p>
            <a:pPr marL="0" indent="0"/>
            <a:r>
              <a:rPr lang="en-AU" b="1" dirty="0" smtClean="0"/>
              <a:t>Also can stay poor due to relatively large agricultural sectors</a:t>
            </a:r>
          </a:p>
          <a:p>
            <a:pPr marL="0" indent="0"/>
            <a:endParaRPr lang="en-AU" b="1" dirty="0"/>
          </a:p>
          <a:p>
            <a:pPr marL="0" indent="0"/>
            <a:r>
              <a:rPr lang="en-AU" dirty="0" smtClean="0"/>
              <a:t>Can be at the mercy of global food prices.  Why?</a:t>
            </a:r>
          </a:p>
          <a:p>
            <a:endParaRPr lang="en-AU" b="1" dirty="0"/>
          </a:p>
          <a:p>
            <a:endParaRPr lang="en-AU" sz="100" b="1" dirty="0"/>
          </a:p>
          <a:p>
            <a:endParaRPr lang="en-AU" sz="100" b="1" dirty="0" smtClean="0"/>
          </a:p>
          <a:p>
            <a:endParaRPr lang="en-AU" sz="100" b="1" dirty="0"/>
          </a:p>
          <a:p>
            <a:endParaRPr lang="en-AU" sz="100" dirty="0"/>
          </a:p>
          <a:p>
            <a:endParaRPr lang="en-AU" sz="100" b="1" dirty="0"/>
          </a:p>
        </p:txBody>
      </p:sp>
      <p:graphicFrame>
        <p:nvGraphicFramePr>
          <p:cNvPr id="5" name="Table 4"/>
          <p:cNvGraphicFramePr>
            <a:graphicFrameLocks noGrp="1"/>
          </p:cNvGraphicFramePr>
          <p:nvPr>
            <p:extLst>
              <p:ext uri="{D42A27DB-BD31-4B8C-83A1-F6EECF244321}">
                <p14:modId xmlns:p14="http://schemas.microsoft.com/office/powerpoint/2010/main" val="1454752393"/>
              </p:ext>
            </p:extLst>
          </p:nvPr>
        </p:nvGraphicFramePr>
        <p:xfrm>
          <a:off x="298748" y="1340768"/>
          <a:ext cx="8377707" cy="2768600"/>
        </p:xfrm>
        <a:graphic>
          <a:graphicData uri="http://schemas.openxmlformats.org/drawingml/2006/table">
            <a:tbl>
              <a:tblPr firstRow="1" bandRow="1">
                <a:tableStyleId>{5C22544A-7EE6-4342-B048-85BDC9FD1C3A}</a:tableStyleId>
              </a:tblPr>
              <a:tblGrid>
                <a:gridCol w="2411538"/>
                <a:gridCol w="1668933"/>
                <a:gridCol w="2353021"/>
                <a:gridCol w="1101950"/>
                <a:gridCol w="842265"/>
              </a:tblGrid>
              <a:tr h="370840">
                <a:tc>
                  <a:txBody>
                    <a:bodyPr/>
                    <a:lstStyle/>
                    <a:p>
                      <a:r>
                        <a:rPr lang="en-AU" dirty="0" smtClean="0"/>
                        <a:t>Agriculture </a:t>
                      </a:r>
                      <a:r>
                        <a:rPr lang="en-AU" baseline="0" dirty="0" smtClean="0"/>
                        <a:t>GDP</a:t>
                      </a:r>
                      <a:endParaRPr lang="en-AU" dirty="0"/>
                    </a:p>
                  </a:txBody>
                  <a:tcPr/>
                </a:tc>
                <a:tc>
                  <a:txBody>
                    <a:bodyPr/>
                    <a:lstStyle/>
                    <a:p>
                      <a:r>
                        <a:rPr lang="en-AU" dirty="0" smtClean="0"/>
                        <a:t>GDP</a:t>
                      </a:r>
                      <a:endParaRPr lang="en-AU" dirty="0"/>
                    </a:p>
                  </a:txBody>
                  <a:tcPr/>
                </a:tc>
                <a:tc>
                  <a:txBody>
                    <a:bodyPr/>
                    <a:lstStyle/>
                    <a:p>
                      <a:r>
                        <a:rPr lang="en-AU" dirty="0" smtClean="0"/>
                        <a:t>Agriculture % share of GDP</a:t>
                      </a:r>
                      <a:endParaRPr lang="en-AU" dirty="0"/>
                    </a:p>
                  </a:txBody>
                  <a:tcPr/>
                </a:tc>
                <a:tc>
                  <a:txBody>
                    <a:bodyPr/>
                    <a:lstStyle/>
                    <a:p>
                      <a:r>
                        <a:rPr lang="en-AU" dirty="0" smtClean="0"/>
                        <a:t>GDP growth</a:t>
                      </a:r>
                      <a:endParaRPr lang="en-AU" dirty="0"/>
                    </a:p>
                  </a:txBody>
                  <a:tcPr/>
                </a:tc>
                <a:tc>
                  <a:txBody>
                    <a:bodyPr/>
                    <a:lstStyle/>
                    <a:p>
                      <a:r>
                        <a:rPr lang="en-AU" dirty="0" smtClean="0"/>
                        <a:t>YED for food</a:t>
                      </a:r>
                      <a:endParaRPr lang="en-AU" dirty="0"/>
                    </a:p>
                  </a:txBody>
                  <a:tcPr/>
                </a:tc>
              </a:tr>
              <a:tr h="370840">
                <a:tc>
                  <a:txBody>
                    <a:bodyPr/>
                    <a:lstStyle/>
                    <a:p>
                      <a:r>
                        <a:rPr lang="en-AU" dirty="0" smtClean="0"/>
                        <a:t>400,000</a:t>
                      </a:r>
                      <a:endParaRPr lang="en-AU" dirty="0"/>
                    </a:p>
                  </a:txBody>
                  <a:tcPr/>
                </a:tc>
                <a:tc>
                  <a:txBody>
                    <a:bodyPr/>
                    <a:lstStyle/>
                    <a:p>
                      <a:r>
                        <a:rPr lang="en-AU" dirty="0" smtClean="0"/>
                        <a:t>1,000,000</a:t>
                      </a:r>
                      <a:endParaRPr lang="en-AU" dirty="0"/>
                    </a:p>
                  </a:txBody>
                  <a:tcPr/>
                </a:tc>
                <a:tc>
                  <a:txBody>
                    <a:bodyPr/>
                    <a:lstStyle/>
                    <a:p>
                      <a:r>
                        <a:rPr lang="en-AU" dirty="0" smtClean="0"/>
                        <a:t>40%</a:t>
                      </a:r>
                      <a:endParaRPr lang="en-AU" dirty="0"/>
                    </a:p>
                  </a:txBody>
                  <a:tcPr/>
                </a:tc>
                <a:tc>
                  <a:txBody>
                    <a:bodyPr/>
                    <a:lstStyle/>
                    <a:p>
                      <a:r>
                        <a:rPr lang="en-AU" dirty="0" smtClean="0"/>
                        <a:t>4%</a:t>
                      </a:r>
                      <a:endParaRPr lang="en-AU" dirty="0"/>
                    </a:p>
                  </a:txBody>
                  <a:tcPr/>
                </a:tc>
                <a:tc>
                  <a:txBody>
                    <a:bodyPr/>
                    <a:lstStyle/>
                    <a:p>
                      <a:r>
                        <a:rPr lang="en-AU" dirty="0" smtClean="0"/>
                        <a:t>0.25</a:t>
                      </a:r>
                      <a:endParaRPr lang="en-AU" dirty="0"/>
                    </a:p>
                  </a:txBody>
                  <a:tcPr/>
                </a:tc>
              </a:tr>
              <a:tr h="37084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4%</a:t>
                      </a:r>
                      <a:endParaRPr lang="en-AU" dirty="0"/>
                    </a:p>
                  </a:txBody>
                  <a:tcPr/>
                </a:tc>
                <a:tc>
                  <a:txBody>
                    <a:bodyPr/>
                    <a:lstStyle/>
                    <a:p>
                      <a:r>
                        <a:rPr lang="en-AU" dirty="0" smtClean="0"/>
                        <a:t>0.25</a:t>
                      </a:r>
                      <a:endParaRPr lang="en-AU" dirty="0"/>
                    </a:p>
                  </a:txBody>
                  <a:tcPr/>
                </a:tc>
              </a:tr>
              <a:tr h="37084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4%</a:t>
                      </a:r>
                      <a:endParaRPr lang="en-AU" dirty="0"/>
                    </a:p>
                  </a:txBody>
                  <a:tcPr/>
                </a:tc>
                <a:tc>
                  <a:txBody>
                    <a:bodyPr/>
                    <a:lstStyle/>
                    <a:p>
                      <a:r>
                        <a:rPr lang="en-AU" dirty="0" smtClean="0"/>
                        <a:t>0.25</a:t>
                      </a:r>
                      <a:endParaRPr lang="en-AU" dirty="0"/>
                    </a:p>
                  </a:txBody>
                  <a:tcPr/>
                </a:tc>
              </a:tr>
              <a:tr h="37084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4%</a:t>
                      </a:r>
                      <a:endParaRPr lang="en-AU" dirty="0"/>
                    </a:p>
                  </a:txBody>
                  <a:tcPr/>
                </a:tc>
                <a:tc>
                  <a:txBody>
                    <a:bodyPr/>
                    <a:lstStyle/>
                    <a:p>
                      <a:r>
                        <a:rPr lang="en-AU" dirty="0" smtClean="0"/>
                        <a:t>0.25</a:t>
                      </a:r>
                      <a:endParaRPr lang="en-AU" dirty="0"/>
                    </a:p>
                  </a:txBody>
                  <a:tcPr/>
                </a:tc>
              </a:tr>
              <a:tr h="37084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r>
                        <a:rPr lang="en-AU" dirty="0" smtClean="0"/>
                        <a:t>4%</a:t>
                      </a:r>
                      <a:endParaRPr lang="en-AU" dirty="0"/>
                    </a:p>
                  </a:txBody>
                  <a:tcPr/>
                </a:tc>
                <a:tc>
                  <a:txBody>
                    <a:bodyPr/>
                    <a:lstStyle/>
                    <a:p>
                      <a:r>
                        <a:rPr lang="en-AU" dirty="0" smtClean="0"/>
                        <a:t>0.25</a:t>
                      </a:r>
                      <a:endParaRPr lang="en-AU" dirty="0"/>
                    </a:p>
                  </a:txBody>
                  <a:tcPr/>
                </a:tc>
              </a:tr>
            </a:tbl>
          </a:graphicData>
        </a:graphic>
      </p:graphicFrame>
    </p:spTree>
    <p:extLst>
      <p:ext uri="{BB962C8B-B14F-4D97-AF65-F5344CB8AC3E}">
        <p14:creationId xmlns:p14="http://schemas.microsoft.com/office/powerpoint/2010/main" val="2739969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fade">
                                      <p:cBhvr>
                                        <p:cTn id="1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11560" y="908720"/>
            <a:ext cx="8075613" cy="4525962"/>
          </a:xfrm>
        </p:spPr>
        <p:txBody>
          <a:bodyPr/>
          <a:lstStyle/>
          <a:p>
            <a:r>
              <a:rPr lang="en-AU" b="1" dirty="0" smtClean="0"/>
              <a:t>Large urban informal sector </a:t>
            </a:r>
            <a:r>
              <a:rPr lang="en-AU" sz="2000" b="1" dirty="0" smtClean="0"/>
              <a:t>(unregulated, unregistered)</a:t>
            </a:r>
          </a:p>
          <a:p>
            <a:endParaRPr lang="en-AU" b="1" dirty="0"/>
          </a:p>
          <a:p>
            <a:endParaRPr lang="en-AU" b="1" dirty="0" smtClean="0"/>
          </a:p>
          <a:p>
            <a:endParaRPr lang="en-AU" b="1" dirty="0"/>
          </a:p>
          <a:p>
            <a:endParaRPr lang="en-AU" b="1" dirty="0" smtClean="0"/>
          </a:p>
          <a:p>
            <a:endParaRPr lang="en-AU" b="1" dirty="0" smtClean="0"/>
          </a:p>
          <a:p>
            <a:pPr>
              <a:buFont typeface="Arial" panose="020B0604020202020204" pitchFamily="34" charset="0"/>
              <a:buChar char="•"/>
            </a:pPr>
            <a:r>
              <a:rPr lang="en-AU" dirty="0" smtClean="0"/>
              <a:t>No worker protection</a:t>
            </a:r>
          </a:p>
          <a:p>
            <a:pPr>
              <a:buFont typeface="Arial" panose="020B0604020202020204" pitchFamily="34" charset="0"/>
              <a:buChar char="•"/>
            </a:pPr>
            <a:r>
              <a:rPr lang="en-AU" dirty="0" smtClean="0"/>
              <a:t>Exploitation</a:t>
            </a:r>
          </a:p>
          <a:p>
            <a:pPr>
              <a:buFont typeface="Arial" panose="020B0604020202020204" pitchFamily="34" charset="0"/>
              <a:buChar char="•"/>
            </a:pPr>
            <a:r>
              <a:rPr lang="en-AU" dirty="0" smtClean="0"/>
              <a:t>Environmental concerns</a:t>
            </a:r>
          </a:p>
          <a:p>
            <a:pPr>
              <a:buFont typeface="Arial" panose="020B0604020202020204" pitchFamily="34" charset="0"/>
              <a:buChar char="•"/>
            </a:pPr>
            <a:r>
              <a:rPr lang="en-AU" dirty="0" smtClean="0"/>
              <a:t>Workplace safety</a:t>
            </a:r>
            <a:endParaRPr lang="en-AU" dirty="0"/>
          </a:p>
          <a:p>
            <a:pPr marL="0" indent="0"/>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556792"/>
            <a:ext cx="2619375"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428626"/>
            <a:ext cx="2619375" cy="1743075"/>
          </a:xfrm>
          <a:prstGeom prst="rect">
            <a:avLst/>
          </a:prstGeom>
        </p:spPr>
      </p:pic>
    </p:spTree>
    <p:extLst>
      <p:ext uri="{BB962C8B-B14F-4D97-AF65-F5344CB8AC3E}">
        <p14:creationId xmlns:p14="http://schemas.microsoft.com/office/powerpoint/2010/main" val="3726267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11560" y="692696"/>
            <a:ext cx="8075613" cy="4525962"/>
          </a:xfrm>
        </p:spPr>
        <p:txBody>
          <a:bodyPr/>
          <a:lstStyle/>
          <a:p>
            <a:r>
              <a:rPr lang="en-AU" b="1" dirty="0" smtClean="0"/>
              <a:t>High </a:t>
            </a:r>
            <a:r>
              <a:rPr lang="en-AU" b="1" dirty="0"/>
              <a:t>birth rates  </a:t>
            </a:r>
            <a:r>
              <a:rPr lang="en-AU" b="1" dirty="0">
                <a:hlinkClick r:id="rId2"/>
              </a:rPr>
              <a:t>www.bit.ly/1VPC8KP</a:t>
            </a:r>
            <a:endParaRPr lang="en-AU" b="1" dirty="0"/>
          </a:p>
        </p:txBody>
      </p:sp>
      <p:pic>
        <p:nvPicPr>
          <p:cNvPr id="4" name="Picture 3"/>
          <p:cNvPicPr>
            <a:picLocks noChangeAspect="1"/>
          </p:cNvPicPr>
          <p:nvPr/>
        </p:nvPicPr>
        <p:blipFill>
          <a:blip r:embed="rId3"/>
          <a:stretch>
            <a:fillRect/>
          </a:stretch>
        </p:blipFill>
        <p:spPr>
          <a:xfrm>
            <a:off x="1115616" y="1196752"/>
            <a:ext cx="6647933" cy="5472608"/>
          </a:xfrm>
          <a:prstGeom prst="rect">
            <a:avLst/>
          </a:prstGeom>
        </p:spPr>
      </p:pic>
    </p:spTree>
    <p:extLst>
      <p:ext uri="{BB962C8B-B14F-4D97-AF65-F5344CB8AC3E}">
        <p14:creationId xmlns:p14="http://schemas.microsoft.com/office/powerpoint/2010/main" val="28499954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11560" y="692696"/>
            <a:ext cx="8075613" cy="4525962"/>
          </a:xfrm>
        </p:spPr>
        <p:txBody>
          <a:bodyPr/>
          <a:lstStyle/>
          <a:p>
            <a:r>
              <a:rPr lang="en-AU" b="1" dirty="0" smtClean="0"/>
              <a:t>High </a:t>
            </a:r>
            <a:r>
              <a:rPr lang="en-AU" b="1" dirty="0"/>
              <a:t>birth rates  </a:t>
            </a:r>
            <a:r>
              <a:rPr lang="en-AU" b="1" dirty="0" smtClean="0">
                <a:hlinkClick r:id="rId2"/>
              </a:rPr>
              <a:t>www.bit.ly/1VPC8KP</a:t>
            </a:r>
            <a:endParaRPr lang="en-AU" b="1" dirty="0" smtClean="0"/>
          </a:p>
          <a:p>
            <a:endParaRPr lang="en-AU" b="1" dirty="0"/>
          </a:p>
          <a:p>
            <a:pPr>
              <a:buFont typeface="Arial" panose="020B0604020202020204" pitchFamily="34" charset="0"/>
              <a:buChar char="•"/>
            </a:pPr>
            <a:r>
              <a:rPr lang="en-AU" dirty="0" smtClean="0"/>
              <a:t>Lack of health care</a:t>
            </a:r>
          </a:p>
          <a:p>
            <a:pPr>
              <a:buFont typeface="Arial" panose="020B0604020202020204" pitchFamily="34" charset="0"/>
              <a:buChar char="•"/>
            </a:pPr>
            <a:r>
              <a:rPr lang="en-AU" dirty="0" smtClean="0"/>
              <a:t>Lack of education</a:t>
            </a:r>
          </a:p>
          <a:p>
            <a:pPr>
              <a:buFont typeface="Arial" panose="020B0604020202020204" pitchFamily="34" charset="0"/>
              <a:buChar char="•"/>
            </a:pPr>
            <a:r>
              <a:rPr lang="en-AU" dirty="0" smtClean="0"/>
              <a:t>High number of dependants stifles S, reducing I</a:t>
            </a:r>
          </a:p>
          <a:p>
            <a:pPr>
              <a:buFont typeface="Arial" panose="020B0604020202020204" pitchFamily="34" charset="0"/>
              <a:buChar char="•"/>
            </a:pPr>
            <a:r>
              <a:rPr lang="en-AU" dirty="0"/>
              <a:t>Each additional child in a family means less investment in their human capital</a:t>
            </a:r>
          </a:p>
          <a:p>
            <a:pPr>
              <a:buFont typeface="Arial" panose="020B0604020202020204" pitchFamily="34" charset="0"/>
              <a:buChar char="•"/>
            </a:pP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366" y="3717032"/>
            <a:ext cx="2879469" cy="2297607"/>
          </a:xfrm>
          <a:prstGeom prst="rect">
            <a:avLst/>
          </a:prstGeom>
        </p:spPr>
      </p:pic>
    </p:spTree>
    <p:extLst>
      <p:ext uri="{BB962C8B-B14F-4D97-AF65-F5344CB8AC3E}">
        <p14:creationId xmlns:p14="http://schemas.microsoft.com/office/powerpoint/2010/main" val="3663615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611560" y="764704"/>
            <a:ext cx="8075613" cy="4525962"/>
          </a:xfrm>
        </p:spPr>
        <p:txBody>
          <a:bodyPr/>
          <a:lstStyle/>
          <a:p>
            <a:r>
              <a:rPr lang="en-AU" b="1" dirty="0" smtClean="0"/>
              <a:t>Low </a:t>
            </a:r>
            <a:r>
              <a:rPr lang="en-AU" b="1" dirty="0"/>
              <a:t>life expectancy </a:t>
            </a:r>
            <a:r>
              <a:rPr lang="en-AU" b="1" dirty="0">
                <a:hlinkClick r:id="rId2"/>
              </a:rPr>
              <a:t>www.bit.ly/1VPCCQZ</a:t>
            </a:r>
            <a:endParaRPr lang="en-AU" b="1" dirty="0"/>
          </a:p>
        </p:txBody>
      </p:sp>
      <p:pic>
        <p:nvPicPr>
          <p:cNvPr id="4" name="Picture 3"/>
          <p:cNvPicPr>
            <a:picLocks noChangeAspect="1"/>
          </p:cNvPicPr>
          <p:nvPr/>
        </p:nvPicPr>
        <p:blipFill>
          <a:blip r:embed="rId3"/>
          <a:stretch>
            <a:fillRect/>
          </a:stretch>
        </p:blipFill>
        <p:spPr>
          <a:xfrm>
            <a:off x="943006" y="1268760"/>
            <a:ext cx="6470302" cy="5333531"/>
          </a:xfrm>
          <a:prstGeom prst="rect">
            <a:avLst/>
          </a:prstGeom>
        </p:spPr>
      </p:pic>
    </p:spTree>
    <p:extLst>
      <p:ext uri="{BB962C8B-B14F-4D97-AF65-F5344CB8AC3E}">
        <p14:creationId xmlns:p14="http://schemas.microsoft.com/office/powerpoint/2010/main" val="76015463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Characteristics of LDCs</a:t>
            </a:r>
            <a:endParaRPr lang="en-AU" dirty="0"/>
          </a:p>
        </p:txBody>
      </p:sp>
      <p:sp>
        <p:nvSpPr>
          <p:cNvPr id="3" name="Content Placeholder 2"/>
          <p:cNvSpPr>
            <a:spLocks noGrp="1"/>
          </p:cNvSpPr>
          <p:nvPr>
            <p:ph idx="1"/>
          </p:nvPr>
        </p:nvSpPr>
        <p:spPr>
          <a:xfrm>
            <a:off x="755576" y="980728"/>
            <a:ext cx="8075613" cy="4525962"/>
          </a:xfrm>
        </p:spPr>
        <p:txBody>
          <a:bodyPr/>
          <a:lstStyle/>
          <a:p>
            <a:r>
              <a:rPr lang="en-AU" b="1" dirty="0" smtClean="0"/>
              <a:t>A cycle of poverty    </a:t>
            </a:r>
            <a:r>
              <a:rPr lang="en-AU" dirty="0" smtClean="0"/>
              <a:t>(without intervention, poverty breed 					    poverty)</a:t>
            </a:r>
            <a:endParaRPr lang="en-AU" b="1" dirty="0" smtClean="0"/>
          </a:p>
        </p:txBody>
      </p:sp>
      <p:sp>
        <p:nvSpPr>
          <p:cNvPr id="5" name="TextBox 4"/>
          <p:cNvSpPr txBox="1"/>
          <p:nvPr/>
        </p:nvSpPr>
        <p:spPr>
          <a:xfrm>
            <a:off x="3178299" y="2222563"/>
            <a:ext cx="2736304" cy="369332"/>
          </a:xfrm>
          <a:prstGeom prst="rect">
            <a:avLst/>
          </a:prstGeom>
          <a:solidFill>
            <a:srgbClr val="CD9C8D">
              <a:alpha val="76000"/>
            </a:srgbClr>
          </a:solidFill>
          <a:ln w="41275">
            <a:solidFill>
              <a:srgbClr val="FF0000"/>
            </a:solidFill>
          </a:ln>
        </p:spPr>
        <p:txBody>
          <a:bodyPr wrap="square" rtlCol="0">
            <a:spAutoFit/>
          </a:bodyPr>
          <a:lstStyle/>
          <a:p>
            <a:r>
              <a:rPr lang="en-AU" dirty="0" smtClean="0"/>
              <a:t>Low income</a:t>
            </a:r>
            <a:endParaRPr lang="en-AU" dirty="0"/>
          </a:p>
        </p:txBody>
      </p:sp>
      <p:sp>
        <p:nvSpPr>
          <p:cNvPr id="6" name="TextBox 5"/>
          <p:cNvSpPr txBox="1"/>
          <p:nvPr/>
        </p:nvSpPr>
        <p:spPr>
          <a:xfrm>
            <a:off x="5580112" y="3429000"/>
            <a:ext cx="3251077" cy="1477328"/>
          </a:xfrm>
          <a:prstGeom prst="rect">
            <a:avLst/>
          </a:prstGeom>
          <a:solidFill>
            <a:srgbClr val="CD9C8D">
              <a:alpha val="76000"/>
            </a:srgbClr>
          </a:solidFill>
          <a:ln w="41275">
            <a:solidFill>
              <a:srgbClr val="FF0000"/>
            </a:solidFill>
          </a:ln>
        </p:spPr>
        <p:txBody>
          <a:bodyPr wrap="square" rtlCol="0">
            <a:spAutoFit/>
          </a:bodyPr>
          <a:lstStyle/>
          <a:p>
            <a:pPr marL="285750" indent="-285750">
              <a:buFont typeface="Arial" panose="020B0604020202020204" pitchFamily="34" charset="0"/>
              <a:buChar char="•"/>
            </a:pPr>
            <a:r>
              <a:rPr lang="en-AU" dirty="0" smtClean="0"/>
              <a:t>Low levels of human capital (health, education) </a:t>
            </a:r>
          </a:p>
          <a:p>
            <a:pPr marL="285750" indent="-285750">
              <a:buFont typeface="Arial" panose="020B0604020202020204" pitchFamily="34" charset="0"/>
              <a:buChar char="•"/>
            </a:pPr>
            <a:r>
              <a:rPr lang="en-AU" dirty="0" smtClean="0"/>
              <a:t>Low demand for goods and services</a:t>
            </a:r>
          </a:p>
          <a:p>
            <a:pPr marL="285750" indent="-285750">
              <a:buFont typeface="Arial" panose="020B0604020202020204" pitchFamily="34" charset="0"/>
              <a:buChar char="•"/>
            </a:pPr>
            <a:r>
              <a:rPr lang="en-AU" dirty="0" smtClean="0"/>
              <a:t>Low saving</a:t>
            </a:r>
            <a:endParaRPr lang="en-AU" dirty="0"/>
          </a:p>
        </p:txBody>
      </p:sp>
      <p:sp>
        <p:nvSpPr>
          <p:cNvPr id="7" name="TextBox 6"/>
          <p:cNvSpPr txBox="1"/>
          <p:nvPr/>
        </p:nvSpPr>
        <p:spPr>
          <a:xfrm>
            <a:off x="3167843" y="5805149"/>
            <a:ext cx="3251077" cy="369332"/>
          </a:xfrm>
          <a:prstGeom prst="rect">
            <a:avLst/>
          </a:prstGeom>
          <a:solidFill>
            <a:srgbClr val="CD9C8D">
              <a:alpha val="76000"/>
            </a:srgbClr>
          </a:solidFill>
          <a:ln w="41275">
            <a:solidFill>
              <a:srgbClr val="FF0000"/>
            </a:solidFill>
          </a:ln>
        </p:spPr>
        <p:txBody>
          <a:bodyPr wrap="square" rtlCol="0">
            <a:spAutoFit/>
          </a:bodyPr>
          <a:lstStyle/>
          <a:p>
            <a:pPr marL="285750" indent="-285750">
              <a:buFont typeface="Arial" panose="020B0604020202020204" pitchFamily="34" charset="0"/>
              <a:buChar char="•"/>
            </a:pPr>
            <a:r>
              <a:rPr lang="en-AU" dirty="0" smtClean="0"/>
              <a:t>Low capital investment</a:t>
            </a:r>
            <a:endParaRPr lang="en-AU" dirty="0"/>
          </a:p>
        </p:txBody>
      </p:sp>
      <p:sp>
        <p:nvSpPr>
          <p:cNvPr id="8" name="TextBox 7"/>
          <p:cNvSpPr txBox="1"/>
          <p:nvPr/>
        </p:nvSpPr>
        <p:spPr>
          <a:xfrm>
            <a:off x="240803" y="3825289"/>
            <a:ext cx="3251077" cy="646331"/>
          </a:xfrm>
          <a:prstGeom prst="rect">
            <a:avLst/>
          </a:prstGeom>
          <a:solidFill>
            <a:srgbClr val="CD9C8D">
              <a:alpha val="76000"/>
            </a:srgbClr>
          </a:solidFill>
          <a:ln w="41275">
            <a:solidFill>
              <a:srgbClr val="FF0000"/>
            </a:solidFill>
          </a:ln>
        </p:spPr>
        <p:txBody>
          <a:bodyPr wrap="square" rtlCol="0">
            <a:spAutoFit/>
          </a:bodyPr>
          <a:lstStyle/>
          <a:p>
            <a:pPr marL="285750" indent="-285750">
              <a:buFont typeface="Arial" panose="020B0604020202020204" pitchFamily="34" charset="0"/>
              <a:buChar char="•"/>
            </a:pPr>
            <a:r>
              <a:rPr lang="en-AU" dirty="0" smtClean="0"/>
              <a:t>Low productivity</a:t>
            </a:r>
          </a:p>
          <a:p>
            <a:pPr marL="285750" indent="-285750">
              <a:buFont typeface="Arial" panose="020B0604020202020204" pitchFamily="34" charset="0"/>
              <a:buChar char="•"/>
            </a:pPr>
            <a:r>
              <a:rPr lang="en-AU" dirty="0" smtClean="0"/>
              <a:t>Low competitiveness</a:t>
            </a:r>
          </a:p>
        </p:txBody>
      </p:sp>
      <p:sp>
        <p:nvSpPr>
          <p:cNvPr id="9" name="Right Arrow 8"/>
          <p:cNvSpPr/>
          <p:nvPr/>
        </p:nvSpPr>
        <p:spPr bwMode="auto">
          <a:xfrm>
            <a:off x="6156176" y="2492896"/>
            <a:ext cx="1049474" cy="571431"/>
          </a:xfrm>
          <a:prstGeom prst="rightArrow">
            <a:avLst/>
          </a:prstGeom>
          <a:noFill/>
          <a:ln w="41275" cap="flat" cmpd="sng" algn="ctr">
            <a:solidFill>
              <a:schemeClr val="tx1">
                <a:lumMod val="50000"/>
                <a:lumOff val="50000"/>
              </a:schemeClr>
            </a:solidFill>
            <a:prstDash val="solid"/>
            <a:round/>
            <a:headEnd type="none" w="med" len="med"/>
            <a:tailEnd type="none" w="med" len="med"/>
          </a:ln>
          <a:effectLst>
            <a:outerShdw dist="35921" dir="2700000" sx="1000" sy="1000" algn="ctr" rotWithShape="0">
              <a:srgbClr val="4D4D4D"/>
            </a:outerShdw>
          </a:effectLst>
          <a:scene3d>
            <a:camera prst="orthographicFront">
              <a:rot lat="0" lon="21299986" rev="19199999"/>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0" name="Right Arrow 9"/>
          <p:cNvSpPr/>
          <p:nvPr/>
        </p:nvSpPr>
        <p:spPr bwMode="auto">
          <a:xfrm>
            <a:off x="6680913" y="5172002"/>
            <a:ext cx="1049474" cy="571431"/>
          </a:xfrm>
          <a:prstGeom prst="rightArrow">
            <a:avLst/>
          </a:prstGeom>
          <a:noFill/>
          <a:ln w="41275" cap="flat" cmpd="sng" algn="ctr">
            <a:solidFill>
              <a:schemeClr val="tx1">
                <a:lumMod val="50000"/>
                <a:lumOff val="50000"/>
              </a:schemeClr>
            </a:solidFill>
            <a:prstDash val="solid"/>
            <a:round/>
            <a:headEnd type="none" w="med" len="med"/>
            <a:tailEnd type="none" w="med" len="med"/>
          </a:ln>
          <a:effectLst>
            <a:outerShdw dist="35921" dir="2700000" sx="1000" sy="1000" algn="ctr" rotWithShape="0">
              <a:srgbClr val="4D4D4D"/>
            </a:outerShdw>
          </a:effectLst>
          <a:scene3d>
            <a:camera prst="orthographicFront">
              <a:rot lat="0" lon="21299986" rev="12900001"/>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1" name="Right Arrow 10"/>
          <p:cNvSpPr/>
          <p:nvPr/>
        </p:nvSpPr>
        <p:spPr bwMode="auto">
          <a:xfrm>
            <a:off x="1881665" y="2857569"/>
            <a:ext cx="1049474" cy="571431"/>
          </a:xfrm>
          <a:prstGeom prst="rightArrow">
            <a:avLst/>
          </a:prstGeom>
          <a:noFill/>
          <a:ln w="41275" cap="flat" cmpd="sng" algn="ctr">
            <a:solidFill>
              <a:schemeClr val="tx1">
                <a:lumMod val="50000"/>
                <a:lumOff val="50000"/>
              </a:schemeClr>
            </a:solidFill>
            <a:prstDash val="solid"/>
            <a:round/>
            <a:headEnd type="none" w="med" len="med"/>
            <a:tailEnd type="none" w="med" len="med"/>
          </a:ln>
          <a:effectLst>
            <a:outerShdw dist="35921" dir="2700000" sx="1000" sy="1000" algn="ctr" rotWithShape="0">
              <a:srgbClr val="4D4D4D"/>
            </a:outerShdw>
          </a:effectLst>
          <a:scene3d>
            <a:camera prst="orthographicFront">
              <a:rot lat="0" lon="21299986" rev="2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2128825" y="4837950"/>
            <a:ext cx="1049474" cy="571431"/>
          </a:xfrm>
          <a:prstGeom prst="rightArrow">
            <a:avLst/>
          </a:prstGeom>
          <a:noFill/>
          <a:ln w="41275" cap="flat" cmpd="sng" algn="ctr">
            <a:solidFill>
              <a:schemeClr val="tx1">
                <a:lumMod val="50000"/>
                <a:lumOff val="50000"/>
              </a:schemeClr>
            </a:solidFill>
            <a:prstDash val="solid"/>
            <a:round/>
            <a:headEnd type="none" w="med" len="med"/>
            <a:tailEnd type="none" w="med" len="med"/>
          </a:ln>
          <a:effectLst>
            <a:outerShdw dist="35921" dir="2700000" sx="1000" sy="1000" algn="ctr" rotWithShape="0">
              <a:srgbClr val="4D4D4D"/>
            </a:outerShdw>
          </a:effectLst>
          <a:scene3d>
            <a:camera prst="orthographicFront">
              <a:rot lat="0" lon="21299986" rev="8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80686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Diversity of LDCs</a:t>
            </a:r>
            <a:endParaRPr lang="en-AU" dirty="0"/>
          </a:p>
        </p:txBody>
      </p:sp>
      <p:sp>
        <p:nvSpPr>
          <p:cNvPr id="3" name="Content Placeholder 2"/>
          <p:cNvSpPr>
            <a:spLocks noGrp="1"/>
          </p:cNvSpPr>
          <p:nvPr>
            <p:ph idx="1"/>
          </p:nvPr>
        </p:nvSpPr>
        <p:spPr>
          <a:xfrm>
            <a:off x="611560" y="980728"/>
            <a:ext cx="8075613" cy="4525962"/>
          </a:xfrm>
        </p:spPr>
        <p:txBody>
          <a:bodyPr/>
          <a:lstStyle/>
          <a:p>
            <a:r>
              <a:rPr lang="en-AU" b="1" dirty="0" smtClean="0"/>
              <a:t>Natural resource endowments</a:t>
            </a:r>
          </a:p>
          <a:p>
            <a:r>
              <a:rPr lang="en-AU" b="1" dirty="0" smtClean="0"/>
              <a:t>		</a:t>
            </a:r>
            <a:r>
              <a:rPr lang="en-AU" dirty="0" smtClean="0"/>
              <a:t>Liberia			Comoros</a:t>
            </a:r>
          </a:p>
          <a:p>
            <a:endParaRPr lang="en-AU" b="1" dirty="0"/>
          </a:p>
          <a:p>
            <a:endParaRPr lang="en-AU" b="1" dirty="0" smtClean="0"/>
          </a:p>
          <a:p>
            <a:endParaRPr lang="en-AU" b="1" dirty="0"/>
          </a:p>
          <a:p>
            <a:endParaRPr lang="en-AU" b="1" dirty="0" smtClean="0"/>
          </a:p>
          <a:p>
            <a:r>
              <a:rPr lang="en-AU" b="1" dirty="0"/>
              <a:t> </a:t>
            </a:r>
            <a:r>
              <a:rPr lang="en-AU" b="1" dirty="0" smtClean="0"/>
              <a:t>   </a:t>
            </a:r>
            <a:r>
              <a:rPr lang="en-AU" dirty="0" smtClean="0"/>
              <a:t>Iron ore, gold, diamonds,		fish</a:t>
            </a:r>
          </a:p>
          <a:p>
            <a:r>
              <a:rPr lang="en-AU" b="1" dirty="0"/>
              <a:t> </a:t>
            </a:r>
            <a:r>
              <a:rPr lang="en-AU" b="1" dirty="0" smtClean="0"/>
              <a:t>  </a:t>
            </a:r>
            <a:r>
              <a:rPr lang="en-AU" dirty="0" smtClean="0"/>
              <a:t>rubber, arable land		  and not much else</a:t>
            </a:r>
            <a:endParaRPr lang="en-AU"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060848"/>
            <a:ext cx="2952750" cy="15525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008460"/>
            <a:ext cx="2762250" cy="1657350"/>
          </a:xfrm>
          <a:prstGeom prst="rect">
            <a:avLst/>
          </a:prstGeom>
        </p:spPr>
      </p:pic>
    </p:spTree>
    <p:extLst>
      <p:ext uri="{BB962C8B-B14F-4D97-AF65-F5344CB8AC3E}">
        <p14:creationId xmlns:p14="http://schemas.microsoft.com/office/powerpoint/2010/main" val="1823233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Diversity of LDCs</a:t>
            </a:r>
            <a:endParaRPr lang="en-AU" dirty="0"/>
          </a:p>
        </p:txBody>
      </p:sp>
      <p:sp>
        <p:nvSpPr>
          <p:cNvPr id="3" name="Content Placeholder 2"/>
          <p:cNvSpPr>
            <a:spLocks noGrp="1"/>
          </p:cNvSpPr>
          <p:nvPr>
            <p:ph idx="1"/>
          </p:nvPr>
        </p:nvSpPr>
        <p:spPr>
          <a:xfrm>
            <a:off x="611560" y="980728"/>
            <a:ext cx="8075613" cy="4525962"/>
          </a:xfrm>
        </p:spPr>
        <p:txBody>
          <a:bodyPr/>
          <a:lstStyle/>
          <a:p>
            <a:r>
              <a:rPr lang="en-AU" b="1" dirty="0" smtClean="0"/>
              <a:t>Climate</a:t>
            </a:r>
          </a:p>
          <a:p>
            <a:r>
              <a:rPr lang="en-AU" b="1" dirty="0" smtClean="0"/>
              <a:t>		</a:t>
            </a:r>
            <a:r>
              <a:rPr lang="en-AU" dirty="0" smtClean="0"/>
              <a:t>Bhutan			     Vanuatu</a:t>
            </a:r>
          </a:p>
          <a:p>
            <a:endParaRPr lang="en-AU" b="1" dirty="0"/>
          </a:p>
          <a:p>
            <a:endParaRPr lang="en-AU" b="1" dirty="0" smtClean="0"/>
          </a:p>
          <a:p>
            <a:endParaRPr lang="en-AU" b="1" dirty="0"/>
          </a:p>
          <a:p>
            <a:endParaRPr lang="en-AU" b="1" dirty="0" smtClean="0"/>
          </a:p>
          <a:p>
            <a:r>
              <a:rPr lang="en-AU" b="1" dirty="0"/>
              <a:t> </a:t>
            </a:r>
            <a:r>
              <a:rPr lang="en-AU" b="1" dirty="0" smtClean="0"/>
              <a:t>          </a:t>
            </a:r>
            <a:r>
              <a:rPr lang="en-AU" dirty="0" smtClean="0"/>
              <a:t>subtropical				tropical</a:t>
            </a:r>
          </a:p>
          <a:p>
            <a:r>
              <a:rPr lang="en-AU" dirty="0" smtClean="0"/>
              <a:t>		</a:t>
            </a:r>
            <a:endParaRPr lang="en-AU" b="1"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896671"/>
            <a:ext cx="2466975" cy="16383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896671"/>
            <a:ext cx="2762250" cy="1657350"/>
          </a:xfrm>
          <a:prstGeom prst="rect">
            <a:avLst/>
          </a:prstGeom>
        </p:spPr>
      </p:pic>
    </p:spTree>
    <p:extLst>
      <p:ext uri="{BB962C8B-B14F-4D97-AF65-F5344CB8AC3E}">
        <p14:creationId xmlns:p14="http://schemas.microsoft.com/office/powerpoint/2010/main" val="894222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Diversity of LDCs</a:t>
            </a:r>
            <a:endParaRPr lang="en-AU" dirty="0"/>
          </a:p>
        </p:txBody>
      </p:sp>
      <p:sp>
        <p:nvSpPr>
          <p:cNvPr id="3" name="Content Placeholder 2"/>
          <p:cNvSpPr>
            <a:spLocks noGrp="1"/>
          </p:cNvSpPr>
          <p:nvPr>
            <p:ph idx="1"/>
          </p:nvPr>
        </p:nvSpPr>
        <p:spPr>
          <a:xfrm>
            <a:off x="611560" y="980728"/>
            <a:ext cx="8075613" cy="4525962"/>
          </a:xfrm>
        </p:spPr>
        <p:txBody>
          <a:bodyPr/>
          <a:lstStyle/>
          <a:p>
            <a:r>
              <a:rPr lang="en-AU" b="1" dirty="0" smtClean="0"/>
              <a:t>Climate</a:t>
            </a:r>
          </a:p>
          <a:p>
            <a:r>
              <a:rPr lang="en-AU" b="1" dirty="0" smtClean="0"/>
              <a:t>		</a:t>
            </a:r>
            <a:r>
              <a:rPr lang="en-AU" dirty="0" smtClean="0"/>
              <a:t>		</a:t>
            </a:r>
            <a:endParaRPr lang="en-AU"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43" y="1340768"/>
            <a:ext cx="8293236" cy="4630390"/>
          </a:xfrm>
          <a:prstGeom prst="rect">
            <a:avLst/>
          </a:prstGeom>
        </p:spPr>
      </p:pic>
    </p:spTree>
    <p:extLst>
      <p:ext uri="{BB962C8B-B14F-4D97-AF65-F5344CB8AC3E}">
        <p14:creationId xmlns:p14="http://schemas.microsoft.com/office/powerpoint/2010/main" val="37906645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economic development?</a:t>
            </a:r>
            <a:endParaRPr lang="en-AU" dirty="0"/>
          </a:p>
        </p:txBody>
      </p:sp>
      <p:sp>
        <p:nvSpPr>
          <p:cNvPr id="3" name="Content Placeholder 2"/>
          <p:cNvSpPr>
            <a:spLocks noGrp="1"/>
          </p:cNvSpPr>
          <p:nvPr>
            <p:ph idx="1"/>
          </p:nvPr>
        </p:nvSpPr>
        <p:spPr>
          <a:xfrm>
            <a:off x="251520" y="980728"/>
            <a:ext cx="8712968" cy="4525962"/>
          </a:xfrm>
        </p:spPr>
        <p:txBody>
          <a:bodyPr/>
          <a:lstStyle/>
          <a:p>
            <a:r>
              <a:rPr lang="en-AU" b="1" dirty="0" smtClean="0"/>
              <a:t>Definition</a:t>
            </a:r>
          </a:p>
          <a:p>
            <a:r>
              <a:rPr lang="en-AU" dirty="0" smtClean="0"/>
              <a:t>A process to improve the lives of all the people in a country.  </a:t>
            </a:r>
          </a:p>
          <a:p>
            <a:endParaRPr lang="en-AU" dirty="0"/>
          </a:p>
          <a:p>
            <a:r>
              <a:rPr lang="en-AU" dirty="0" smtClean="0"/>
              <a:t>	</a:t>
            </a:r>
            <a:r>
              <a:rPr lang="en-AU" sz="2000" i="1" dirty="0" smtClean="0"/>
              <a:t>This involves not only raising living standards, i.e. the production of goods and services, but the promotion of self esteem, dignity and respect, and the enlarging of people’s freedom to choose and to take control of their own lives</a:t>
            </a:r>
          </a:p>
          <a:p>
            <a:endParaRPr lang="en-AU" b="1" dirty="0"/>
          </a:p>
          <a:p>
            <a:r>
              <a:rPr lang="en-AU" b="1" dirty="0" smtClean="0"/>
              <a:t>Growth </a:t>
            </a:r>
            <a:r>
              <a:rPr lang="en-AU" dirty="0" smtClean="0"/>
              <a:t>can be a key driver.  </a:t>
            </a:r>
          </a:p>
          <a:p>
            <a:r>
              <a:rPr lang="en-AU" b="1" dirty="0"/>
              <a:t>	</a:t>
            </a:r>
            <a:r>
              <a:rPr lang="en-AU" b="1" dirty="0" smtClean="0"/>
              <a:t>			Define GDP growth</a:t>
            </a:r>
          </a:p>
          <a:p>
            <a:endParaRPr lang="en-AU" b="1" dirty="0"/>
          </a:p>
          <a:p>
            <a:r>
              <a:rPr lang="en-AU" b="1" dirty="0" smtClean="0"/>
              <a:t>		How can growth help lift people out of poverty?</a:t>
            </a:r>
          </a:p>
          <a:p>
            <a:r>
              <a:rPr lang="en-AU" b="1" dirty="0" smtClean="0">
                <a:hlinkClick r:id="rId2"/>
              </a:rPr>
              <a:t>Video</a:t>
            </a:r>
            <a:endParaRPr lang="en-AU" b="1" dirty="0" smtClean="0"/>
          </a:p>
          <a:p>
            <a:endParaRPr lang="en-AU" b="1" dirty="0"/>
          </a:p>
        </p:txBody>
      </p:sp>
    </p:spTree>
    <p:extLst>
      <p:ext uri="{BB962C8B-B14F-4D97-AF65-F5344CB8AC3E}">
        <p14:creationId xmlns:p14="http://schemas.microsoft.com/office/powerpoint/2010/main" val="3136975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Diversity of LDCs</a:t>
            </a:r>
            <a:endParaRPr lang="en-AU" dirty="0"/>
          </a:p>
        </p:txBody>
      </p:sp>
      <p:sp>
        <p:nvSpPr>
          <p:cNvPr id="3" name="Content Placeholder 2"/>
          <p:cNvSpPr>
            <a:spLocks noGrp="1"/>
          </p:cNvSpPr>
          <p:nvPr>
            <p:ph idx="1"/>
          </p:nvPr>
        </p:nvSpPr>
        <p:spPr>
          <a:xfrm>
            <a:off x="539552" y="764704"/>
            <a:ext cx="8075613" cy="4525962"/>
          </a:xfrm>
        </p:spPr>
        <p:txBody>
          <a:bodyPr/>
          <a:lstStyle/>
          <a:p>
            <a:r>
              <a:rPr lang="en-AU" b="1" dirty="0" smtClean="0"/>
              <a:t>Geography</a:t>
            </a:r>
          </a:p>
          <a:p>
            <a:endParaRPr lang="en-AU" b="1" dirty="0"/>
          </a:p>
          <a:p>
            <a:r>
              <a:rPr lang="en-AU" dirty="0" smtClean="0"/>
              <a:t>Central African Republic		Solomon Islands	</a:t>
            </a:r>
          </a:p>
          <a:p>
            <a:endParaRPr lang="en-AU" dirty="0"/>
          </a:p>
          <a:p>
            <a:endParaRPr lang="en-AU" dirty="0" smtClean="0"/>
          </a:p>
          <a:p>
            <a:endParaRPr lang="en-AU" dirty="0"/>
          </a:p>
          <a:p>
            <a:endParaRPr lang="en-AU" dirty="0" smtClean="0"/>
          </a:p>
          <a:p>
            <a:endParaRPr lang="en-AU" dirty="0"/>
          </a:p>
          <a:p>
            <a:r>
              <a:rPr lang="en-AU" dirty="0" smtClean="0"/>
              <a:t>		Landlocked			    100% coastal</a:t>
            </a:r>
          </a:p>
          <a:p>
            <a:r>
              <a:rPr lang="en-AU" dirty="0" smtClean="0"/>
              <a:t>(no access to own sea ports)</a:t>
            </a:r>
          </a:p>
          <a:p>
            <a:r>
              <a:rPr lang="en-AU" b="1" dirty="0" smtClean="0"/>
              <a:t>		</a:t>
            </a:r>
            <a:r>
              <a:rPr lang="en-AU" dirty="0" smtClean="0"/>
              <a:t>		</a:t>
            </a:r>
            <a:endParaRPr lang="en-AU"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276872"/>
            <a:ext cx="2619375" cy="1743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691" y="2305724"/>
            <a:ext cx="3028950" cy="1514475"/>
          </a:xfrm>
          <a:prstGeom prst="rect">
            <a:avLst/>
          </a:prstGeom>
        </p:spPr>
      </p:pic>
    </p:spTree>
    <p:extLst>
      <p:ext uri="{BB962C8B-B14F-4D97-AF65-F5344CB8AC3E}">
        <p14:creationId xmlns:p14="http://schemas.microsoft.com/office/powerpoint/2010/main" val="187079426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Diversity of LDCs</a:t>
            </a:r>
            <a:endParaRPr lang="en-AU" dirty="0"/>
          </a:p>
        </p:txBody>
      </p:sp>
      <p:sp>
        <p:nvSpPr>
          <p:cNvPr id="3" name="Content Placeholder 2"/>
          <p:cNvSpPr>
            <a:spLocks noGrp="1"/>
          </p:cNvSpPr>
          <p:nvPr>
            <p:ph idx="1"/>
          </p:nvPr>
        </p:nvSpPr>
        <p:spPr>
          <a:xfrm>
            <a:off x="683568" y="980728"/>
            <a:ext cx="8075613" cy="4525962"/>
          </a:xfrm>
        </p:spPr>
        <p:txBody>
          <a:bodyPr/>
          <a:lstStyle/>
          <a:p>
            <a:r>
              <a:rPr lang="en-AU" b="1" dirty="0" smtClean="0"/>
              <a:t>Colonial history</a:t>
            </a:r>
          </a:p>
          <a:p>
            <a:endParaRPr lang="en-AU" b="1" dirty="0"/>
          </a:p>
          <a:p>
            <a:r>
              <a:rPr lang="en-AU" dirty="0" smtClean="0"/>
              <a:t>     Ethiopia				Sierra Leone</a:t>
            </a:r>
          </a:p>
          <a:p>
            <a:endParaRPr lang="en-AU" dirty="0"/>
          </a:p>
          <a:p>
            <a:endParaRPr lang="en-AU" dirty="0" smtClean="0"/>
          </a:p>
          <a:p>
            <a:endParaRPr lang="en-AU" dirty="0"/>
          </a:p>
          <a:p>
            <a:endParaRPr lang="en-AU" dirty="0" smtClean="0"/>
          </a:p>
          <a:p>
            <a:r>
              <a:rPr lang="en-AU" dirty="0" smtClean="0"/>
              <a:t>Not colonised</a:t>
            </a:r>
            <a:r>
              <a:rPr lang="en-AU" b="1" dirty="0" smtClean="0"/>
              <a:t>			</a:t>
            </a:r>
            <a:r>
              <a:rPr lang="en-AU" dirty="0" smtClean="0"/>
              <a:t>Gained independence					from UK in 1971</a:t>
            </a:r>
          </a:p>
          <a:p>
            <a:endParaRPr lang="en-AU" dirty="0"/>
          </a:p>
          <a:p>
            <a:r>
              <a:rPr lang="en-AU" dirty="0" smtClean="0"/>
              <a:t>					</a:t>
            </a:r>
            <a:endParaRPr lang="en-AU"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348880"/>
            <a:ext cx="3028950" cy="1514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313615"/>
            <a:ext cx="2448272" cy="1629214"/>
          </a:xfrm>
          <a:prstGeom prst="rect">
            <a:avLst/>
          </a:prstGeom>
        </p:spPr>
      </p:pic>
    </p:spTree>
    <p:extLst>
      <p:ext uri="{BB962C8B-B14F-4D97-AF65-F5344CB8AC3E}">
        <p14:creationId xmlns:p14="http://schemas.microsoft.com/office/powerpoint/2010/main" val="413298980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Diversity of LDCs</a:t>
            </a:r>
            <a:endParaRPr lang="en-AU" dirty="0"/>
          </a:p>
        </p:txBody>
      </p:sp>
      <p:sp>
        <p:nvSpPr>
          <p:cNvPr id="3" name="Content Placeholder 2"/>
          <p:cNvSpPr>
            <a:spLocks noGrp="1"/>
          </p:cNvSpPr>
          <p:nvPr>
            <p:ph idx="1"/>
          </p:nvPr>
        </p:nvSpPr>
        <p:spPr>
          <a:xfrm>
            <a:off x="622414" y="764704"/>
            <a:ext cx="8075613" cy="4525962"/>
          </a:xfrm>
        </p:spPr>
        <p:txBody>
          <a:bodyPr/>
          <a:lstStyle/>
          <a:p>
            <a:r>
              <a:rPr lang="en-AU" b="1" dirty="0" smtClean="0"/>
              <a:t>Political systems  </a:t>
            </a:r>
            <a:r>
              <a:rPr lang="en-AU" dirty="0" smtClean="0"/>
              <a:t>(Freedomhouse.org)</a:t>
            </a:r>
          </a:p>
          <a:p>
            <a:endParaRPr lang="en-AU" b="1" dirty="0"/>
          </a:p>
          <a:p>
            <a:endParaRPr lang="en-AU" b="1" dirty="0" smtClean="0"/>
          </a:p>
          <a:p>
            <a:endParaRPr lang="en-AU" b="1" dirty="0"/>
          </a:p>
          <a:p>
            <a:endParaRPr lang="en-AU" b="1" dirty="0" smtClean="0"/>
          </a:p>
          <a:p>
            <a:endParaRPr lang="en-AU" b="1" dirty="0"/>
          </a:p>
          <a:p>
            <a:endParaRPr lang="en-AU" b="1" dirty="0" smtClean="0"/>
          </a:p>
          <a:p>
            <a:endParaRPr lang="en-AU" b="1" dirty="0"/>
          </a:p>
          <a:p>
            <a:endParaRPr lang="en-AU" b="1" dirty="0" smtClean="0"/>
          </a:p>
          <a:p>
            <a:endParaRPr lang="en-AU" b="1" dirty="0"/>
          </a:p>
          <a:p>
            <a:r>
              <a:rPr lang="en-AU" sz="2000" dirty="0" smtClean="0"/>
              <a:t>Measures political rights and civil liberties (0 = worst, 100 = best)</a:t>
            </a:r>
          </a:p>
          <a:p>
            <a:endParaRPr lang="en-AU" sz="2000" dirty="0"/>
          </a:p>
          <a:p>
            <a:r>
              <a:rPr lang="en-AU" dirty="0" smtClean="0"/>
              <a:t>Eritrea (3)			Solomon Islands (68)</a:t>
            </a:r>
            <a:endParaRPr lang="en-AU" sz="2800" dirty="0" smtClean="0"/>
          </a:p>
          <a:p>
            <a:endParaRPr lang="en-AU" dirty="0" smtClean="0"/>
          </a:p>
          <a:p>
            <a:endParaRPr lang="en-AU" b="1" dirty="0"/>
          </a:p>
          <a:p>
            <a:r>
              <a:rPr lang="en-AU" dirty="0" smtClean="0"/>
              <a:t>	</a:t>
            </a:r>
            <a:endParaRPr lang="en-AU" b="1" dirty="0" smtClean="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76" y="1196752"/>
            <a:ext cx="7390198" cy="4008582"/>
          </a:xfrm>
          <a:prstGeom prst="rect">
            <a:avLst/>
          </a:prstGeom>
        </p:spPr>
      </p:pic>
    </p:spTree>
    <p:extLst>
      <p:ext uri="{BB962C8B-B14F-4D97-AF65-F5344CB8AC3E}">
        <p14:creationId xmlns:p14="http://schemas.microsoft.com/office/powerpoint/2010/main" val="99685531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Diversity of LDCs</a:t>
            </a:r>
            <a:endParaRPr lang="en-AU" dirty="0"/>
          </a:p>
        </p:txBody>
      </p:sp>
      <p:sp>
        <p:nvSpPr>
          <p:cNvPr id="3" name="Content Placeholder 2"/>
          <p:cNvSpPr>
            <a:spLocks noGrp="1"/>
          </p:cNvSpPr>
          <p:nvPr>
            <p:ph idx="1"/>
          </p:nvPr>
        </p:nvSpPr>
        <p:spPr>
          <a:xfrm>
            <a:off x="683568" y="980728"/>
            <a:ext cx="8075613" cy="4525962"/>
          </a:xfrm>
        </p:spPr>
        <p:txBody>
          <a:bodyPr/>
          <a:lstStyle/>
          <a:p>
            <a:r>
              <a:rPr lang="en-AU" b="1" dirty="0" smtClean="0"/>
              <a:t>Political stability</a:t>
            </a:r>
          </a:p>
          <a:p>
            <a:endParaRPr lang="en-AU" b="1" dirty="0"/>
          </a:p>
          <a:p>
            <a:r>
              <a:rPr lang="en-AU" dirty="0" smtClean="0"/>
              <a:t>		</a:t>
            </a:r>
            <a:endParaRPr lang="en-AU" b="1" dirty="0" smtClean="0"/>
          </a:p>
        </p:txBody>
      </p:sp>
      <p:sp>
        <p:nvSpPr>
          <p:cNvPr id="7" name="TextBox 6"/>
          <p:cNvSpPr txBox="1"/>
          <p:nvPr/>
        </p:nvSpPr>
        <p:spPr>
          <a:xfrm>
            <a:off x="3178299" y="2222563"/>
            <a:ext cx="2736304" cy="369332"/>
          </a:xfrm>
          <a:prstGeom prst="rect">
            <a:avLst/>
          </a:prstGeom>
          <a:solidFill>
            <a:srgbClr val="CD9C8D">
              <a:alpha val="76000"/>
            </a:srgbClr>
          </a:solidFill>
          <a:ln w="41275">
            <a:solidFill>
              <a:srgbClr val="FF0000"/>
            </a:solidFill>
          </a:ln>
        </p:spPr>
        <p:txBody>
          <a:bodyPr wrap="square" rtlCol="0">
            <a:spAutoFit/>
          </a:bodyPr>
          <a:lstStyle/>
          <a:p>
            <a:r>
              <a:rPr lang="en-AU" dirty="0" smtClean="0"/>
              <a:t>Political instability</a:t>
            </a:r>
            <a:endParaRPr lang="en-AU" dirty="0"/>
          </a:p>
        </p:txBody>
      </p:sp>
      <p:sp>
        <p:nvSpPr>
          <p:cNvPr id="8" name="TextBox 7"/>
          <p:cNvSpPr txBox="1"/>
          <p:nvPr/>
        </p:nvSpPr>
        <p:spPr>
          <a:xfrm>
            <a:off x="5580112" y="3429000"/>
            <a:ext cx="3251077" cy="646331"/>
          </a:xfrm>
          <a:prstGeom prst="rect">
            <a:avLst/>
          </a:prstGeom>
          <a:solidFill>
            <a:srgbClr val="CD9C8D">
              <a:alpha val="76000"/>
            </a:srgbClr>
          </a:solidFill>
          <a:ln w="41275">
            <a:solidFill>
              <a:srgbClr val="FF0000"/>
            </a:solidFill>
          </a:ln>
        </p:spPr>
        <p:txBody>
          <a:bodyPr wrap="square" rtlCol="0">
            <a:spAutoFit/>
          </a:bodyPr>
          <a:lstStyle/>
          <a:p>
            <a:pPr marL="285750" indent="-285750">
              <a:buFont typeface="Arial" panose="020B0604020202020204" pitchFamily="34" charset="0"/>
              <a:buChar char="•"/>
            </a:pPr>
            <a:r>
              <a:rPr lang="en-AU" dirty="0" smtClean="0"/>
              <a:t>Low level of investment</a:t>
            </a:r>
          </a:p>
          <a:p>
            <a:pPr marL="285750" indent="-285750">
              <a:buFont typeface="Arial" panose="020B0604020202020204" pitchFamily="34" charset="0"/>
              <a:buChar char="•"/>
            </a:pPr>
            <a:r>
              <a:rPr lang="en-AU" dirty="0" smtClean="0"/>
              <a:t>Low FDI from abroad</a:t>
            </a:r>
            <a:endParaRPr lang="en-AU" dirty="0"/>
          </a:p>
        </p:txBody>
      </p:sp>
      <p:sp>
        <p:nvSpPr>
          <p:cNvPr id="9" name="TextBox 8"/>
          <p:cNvSpPr txBox="1"/>
          <p:nvPr/>
        </p:nvSpPr>
        <p:spPr>
          <a:xfrm>
            <a:off x="3167843" y="5805149"/>
            <a:ext cx="3251077" cy="646331"/>
          </a:xfrm>
          <a:prstGeom prst="rect">
            <a:avLst/>
          </a:prstGeom>
          <a:solidFill>
            <a:srgbClr val="CD9C8D">
              <a:alpha val="76000"/>
            </a:srgbClr>
          </a:solidFill>
          <a:ln w="41275">
            <a:solidFill>
              <a:srgbClr val="FF0000"/>
            </a:solidFill>
          </a:ln>
        </p:spPr>
        <p:txBody>
          <a:bodyPr wrap="square" rtlCol="0">
            <a:spAutoFit/>
          </a:bodyPr>
          <a:lstStyle/>
          <a:p>
            <a:pPr marL="285750" indent="-285750">
              <a:buFont typeface="Arial" panose="020B0604020202020204" pitchFamily="34" charset="0"/>
              <a:buChar char="•"/>
            </a:pPr>
            <a:r>
              <a:rPr lang="en-AU" dirty="0" smtClean="0"/>
              <a:t>Low output and growth</a:t>
            </a:r>
          </a:p>
          <a:p>
            <a:pPr marL="285750" indent="-285750">
              <a:buFont typeface="Arial" panose="020B0604020202020204" pitchFamily="34" charset="0"/>
              <a:buChar char="•"/>
            </a:pPr>
            <a:r>
              <a:rPr lang="en-AU" dirty="0" smtClean="0"/>
              <a:t>Low level of tax receipts</a:t>
            </a:r>
            <a:endParaRPr lang="en-AU" dirty="0"/>
          </a:p>
        </p:txBody>
      </p:sp>
      <p:sp>
        <p:nvSpPr>
          <p:cNvPr id="10" name="TextBox 9"/>
          <p:cNvSpPr txBox="1"/>
          <p:nvPr/>
        </p:nvSpPr>
        <p:spPr>
          <a:xfrm>
            <a:off x="240803" y="3825289"/>
            <a:ext cx="3251077" cy="646331"/>
          </a:xfrm>
          <a:prstGeom prst="rect">
            <a:avLst/>
          </a:prstGeom>
          <a:solidFill>
            <a:srgbClr val="CD9C8D">
              <a:alpha val="76000"/>
            </a:srgbClr>
          </a:solidFill>
          <a:ln w="41275">
            <a:solidFill>
              <a:srgbClr val="FF0000"/>
            </a:solidFill>
          </a:ln>
        </p:spPr>
        <p:txBody>
          <a:bodyPr wrap="square" rtlCol="0">
            <a:spAutoFit/>
          </a:bodyPr>
          <a:lstStyle/>
          <a:p>
            <a:pPr marL="285750" indent="-285750">
              <a:buFont typeface="Arial" panose="020B0604020202020204" pitchFamily="34" charset="0"/>
              <a:buChar char="•"/>
            </a:pPr>
            <a:r>
              <a:rPr lang="en-AU" dirty="0" smtClean="0"/>
              <a:t>Poverty</a:t>
            </a:r>
          </a:p>
          <a:p>
            <a:pPr marL="285750" indent="-285750">
              <a:buFont typeface="Arial" panose="020B0604020202020204" pitchFamily="34" charset="0"/>
              <a:buChar char="•"/>
            </a:pPr>
            <a:r>
              <a:rPr lang="en-AU" dirty="0" smtClean="0"/>
              <a:t>Social conflict</a:t>
            </a:r>
          </a:p>
        </p:txBody>
      </p:sp>
      <p:sp>
        <p:nvSpPr>
          <p:cNvPr id="11" name="Right Arrow 10"/>
          <p:cNvSpPr/>
          <p:nvPr/>
        </p:nvSpPr>
        <p:spPr bwMode="auto">
          <a:xfrm>
            <a:off x="6156176" y="2492896"/>
            <a:ext cx="1049474" cy="571431"/>
          </a:xfrm>
          <a:prstGeom prst="rightArrow">
            <a:avLst/>
          </a:prstGeom>
          <a:noFill/>
          <a:ln w="41275" cap="flat" cmpd="sng" algn="ctr">
            <a:solidFill>
              <a:schemeClr val="tx1">
                <a:lumMod val="50000"/>
                <a:lumOff val="50000"/>
              </a:schemeClr>
            </a:solidFill>
            <a:prstDash val="solid"/>
            <a:round/>
            <a:headEnd type="none" w="med" len="med"/>
            <a:tailEnd type="none" w="med" len="med"/>
          </a:ln>
          <a:effectLst>
            <a:outerShdw dist="35921" dir="2700000" sx="1000" sy="1000" algn="ctr" rotWithShape="0">
              <a:srgbClr val="4D4D4D"/>
            </a:outerShdw>
          </a:effectLst>
          <a:scene3d>
            <a:camera prst="orthographicFront">
              <a:rot lat="0" lon="21299986" rev="19199999"/>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6680913" y="5172002"/>
            <a:ext cx="1049474" cy="571431"/>
          </a:xfrm>
          <a:prstGeom prst="rightArrow">
            <a:avLst/>
          </a:prstGeom>
          <a:noFill/>
          <a:ln w="41275" cap="flat" cmpd="sng" algn="ctr">
            <a:solidFill>
              <a:schemeClr val="tx1">
                <a:lumMod val="50000"/>
                <a:lumOff val="50000"/>
              </a:schemeClr>
            </a:solidFill>
            <a:prstDash val="solid"/>
            <a:round/>
            <a:headEnd type="none" w="med" len="med"/>
            <a:tailEnd type="none" w="med" len="med"/>
          </a:ln>
          <a:effectLst>
            <a:outerShdw dist="35921" dir="2700000" sx="1000" sy="1000" algn="ctr" rotWithShape="0">
              <a:srgbClr val="4D4D4D"/>
            </a:outerShdw>
          </a:effectLst>
          <a:scene3d>
            <a:camera prst="orthographicFront">
              <a:rot lat="0" lon="21299986" rev="12900001"/>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3" name="Right Arrow 12"/>
          <p:cNvSpPr/>
          <p:nvPr/>
        </p:nvSpPr>
        <p:spPr bwMode="auto">
          <a:xfrm>
            <a:off x="1881665" y="2857569"/>
            <a:ext cx="1049474" cy="571431"/>
          </a:xfrm>
          <a:prstGeom prst="rightArrow">
            <a:avLst/>
          </a:prstGeom>
          <a:noFill/>
          <a:ln w="41275" cap="flat" cmpd="sng" algn="ctr">
            <a:solidFill>
              <a:schemeClr val="tx1">
                <a:lumMod val="50000"/>
                <a:lumOff val="50000"/>
              </a:schemeClr>
            </a:solidFill>
            <a:prstDash val="solid"/>
            <a:round/>
            <a:headEnd type="none" w="med" len="med"/>
            <a:tailEnd type="none" w="med" len="med"/>
          </a:ln>
          <a:effectLst>
            <a:outerShdw dist="35921" dir="2700000" sx="1000" sy="1000" algn="ctr" rotWithShape="0">
              <a:srgbClr val="4D4D4D"/>
            </a:outerShdw>
          </a:effectLst>
          <a:scene3d>
            <a:camera prst="orthographicFront">
              <a:rot lat="0" lon="21299986" rev="2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4" name="Right Arrow 13"/>
          <p:cNvSpPr/>
          <p:nvPr/>
        </p:nvSpPr>
        <p:spPr bwMode="auto">
          <a:xfrm>
            <a:off x="2128825" y="4837950"/>
            <a:ext cx="1049474" cy="571431"/>
          </a:xfrm>
          <a:prstGeom prst="rightArrow">
            <a:avLst/>
          </a:prstGeom>
          <a:noFill/>
          <a:ln w="41275" cap="flat" cmpd="sng" algn="ctr">
            <a:solidFill>
              <a:schemeClr val="tx1">
                <a:lumMod val="50000"/>
                <a:lumOff val="50000"/>
              </a:schemeClr>
            </a:solidFill>
            <a:prstDash val="solid"/>
            <a:round/>
            <a:headEnd type="none" w="med" len="med"/>
            <a:tailEnd type="none" w="med" len="med"/>
          </a:ln>
          <a:effectLst>
            <a:outerShdw dist="35921" dir="2700000" sx="1000" sy="1000" algn="ctr" rotWithShape="0">
              <a:srgbClr val="4D4D4D"/>
            </a:outerShdw>
          </a:effectLst>
          <a:scene3d>
            <a:camera prst="orthographicFront">
              <a:rot lat="0" lon="21299986" rev="84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80897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Diversity of LDCs</a:t>
            </a:r>
            <a:endParaRPr lang="en-AU" dirty="0"/>
          </a:p>
        </p:txBody>
      </p:sp>
      <p:sp>
        <p:nvSpPr>
          <p:cNvPr id="3" name="Content Placeholder 2"/>
          <p:cNvSpPr>
            <a:spLocks noGrp="1"/>
          </p:cNvSpPr>
          <p:nvPr>
            <p:ph idx="1"/>
          </p:nvPr>
        </p:nvSpPr>
        <p:spPr>
          <a:xfrm>
            <a:off x="611560" y="764704"/>
            <a:ext cx="8075613" cy="4525962"/>
          </a:xfrm>
        </p:spPr>
        <p:txBody>
          <a:bodyPr/>
          <a:lstStyle/>
          <a:p>
            <a:r>
              <a:rPr lang="en-AU" b="1" dirty="0" smtClean="0"/>
              <a:t>Political </a:t>
            </a:r>
            <a:r>
              <a:rPr lang="en-AU" b="1" dirty="0"/>
              <a:t>stability index </a:t>
            </a:r>
            <a:r>
              <a:rPr lang="en-AU" sz="2000" dirty="0"/>
              <a:t>(</a:t>
            </a:r>
            <a:r>
              <a:rPr lang="en-AU" sz="2000" dirty="0">
                <a:hlinkClick r:id="rId2"/>
              </a:rPr>
              <a:t>http://www.theglobaleconomy.com/rankings/wb_political_stability</a:t>
            </a:r>
            <a:r>
              <a:rPr lang="en-AU" sz="2000" dirty="0" smtClean="0">
                <a:hlinkClick r:id="rId2"/>
              </a:rPr>
              <a:t>/</a:t>
            </a:r>
            <a:r>
              <a:rPr lang="en-AU" sz="2000" dirty="0" smtClean="0"/>
              <a:t>)</a:t>
            </a:r>
          </a:p>
          <a:p>
            <a:endParaRPr lang="en-AU" sz="2000" dirty="0" smtClean="0"/>
          </a:p>
          <a:p>
            <a:r>
              <a:rPr lang="en-AU" sz="2000" dirty="0" smtClean="0"/>
              <a:t>Weak = -2.5				Strong = 2.5</a:t>
            </a:r>
          </a:p>
          <a:p>
            <a:endParaRPr lang="en-AU" sz="2000" dirty="0"/>
          </a:p>
          <a:p>
            <a:endParaRPr lang="en-AU" sz="2000" dirty="0" smtClean="0"/>
          </a:p>
          <a:p>
            <a:endParaRPr lang="en-AU" sz="2000" dirty="0"/>
          </a:p>
          <a:p>
            <a:endParaRPr lang="en-AU" sz="2000" dirty="0" smtClean="0"/>
          </a:p>
          <a:p>
            <a:endParaRPr lang="en-AU" sz="2000" dirty="0"/>
          </a:p>
          <a:p>
            <a:endParaRPr lang="en-AU" sz="2000" dirty="0" smtClean="0"/>
          </a:p>
          <a:p>
            <a:r>
              <a:rPr lang="en-AU" sz="2000" dirty="0" smtClean="0"/>
              <a:t>     Yemen (-2.53)			      Tuvalu (1.33)</a:t>
            </a:r>
          </a:p>
          <a:p>
            <a:r>
              <a:rPr lang="en-AU" sz="2000" dirty="0" smtClean="0"/>
              <a:t>188</a:t>
            </a:r>
            <a:r>
              <a:rPr lang="en-AU" sz="2000" baseline="30000" dirty="0" smtClean="0"/>
              <a:t>th</a:t>
            </a:r>
            <a:r>
              <a:rPr lang="en-AU" sz="2000" dirty="0" smtClean="0"/>
              <a:t> most stable			      5</a:t>
            </a:r>
            <a:r>
              <a:rPr lang="en-AU" sz="2000" baseline="30000" dirty="0" smtClean="0"/>
              <a:t>th</a:t>
            </a:r>
            <a:r>
              <a:rPr lang="en-AU" sz="2000" dirty="0" smtClean="0"/>
              <a:t> most stable</a:t>
            </a:r>
            <a:endParaRPr lang="en-AU" sz="2000" dirty="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506" y="2492896"/>
            <a:ext cx="3028950" cy="15144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60" y="2564904"/>
            <a:ext cx="2619375" cy="1743075"/>
          </a:xfrm>
          <a:prstGeom prst="rect">
            <a:avLst/>
          </a:prstGeom>
        </p:spPr>
      </p:pic>
    </p:spTree>
    <p:extLst>
      <p:ext uri="{BB962C8B-B14F-4D97-AF65-F5344CB8AC3E}">
        <p14:creationId xmlns:p14="http://schemas.microsoft.com/office/powerpoint/2010/main" val="3708476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fade">
                                      <p:cBhvr>
                                        <p:cTn id="10" dur="500"/>
                                        <p:tgtEl>
                                          <p:spTgt spid="3">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Economic development and economic growth</a:t>
            </a:r>
            <a:endParaRPr lang="en-AU" dirty="0"/>
          </a:p>
        </p:txBody>
      </p:sp>
      <p:sp>
        <p:nvSpPr>
          <p:cNvPr id="3" name="Content Placeholder 2"/>
          <p:cNvSpPr>
            <a:spLocks noGrp="1"/>
          </p:cNvSpPr>
          <p:nvPr>
            <p:ph idx="1"/>
          </p:nvPr>
        </p:nvSpPr>
        <p:spPr>
          <a:xfrm>
            <a:off x="251520" y="980728"/>
            <a:ext cx="8712968" cy="4525962"/>
          </a:xfrm>
        </p:spPr>
        <p:txBody>
          <a:bodyPr/>
          <a:lstStyle/>
          <a:p>
            <a:r>
              <a:rPr lang="en-AU" b="1" dirty="0" smtClean="0"/>
              <a:t>What is wrong with GDP? </a:t>
            </a:r>
            <a:endParaRPr lang="en-AU" dirty="0"/>
          </a:p>
          <a:p>
            <a:r>
              <a:rPr lang="en-AU" b="1" dirty="0" smtClean="0"/>
              <a:t>			</a:t>
            </a:r>
            <a:r>
              <a:rPr lang="en-AU" dirty="0" smtClean="0"/>
              <a:t>(This is revision)</a:t>
            </a:r>
          </a:p>
          <a:p>
            <a:endParaRPr lang="en-AU" b="1" dirty="0" smtClean="0"/>
          </a:p>
          <a:p>
            <a:endParaRPr lang="en-AU" b="1" dirty="0" smtClean="0"/>
          </a:p>
          <a:p>
            <a:r>
              <a:rPr lang="en-AU" b="1" dirty="0" smtClean="0"/>
              <a:t>A Nobel prize winning economist discusses GDP</a:t>
            </a:r>
            <a:endParaRPr lang="en-AU" b="1" dirty="0"/>
          </a:p>
          <a:p>
            <a:r>
              <a:rPr lang="en-AU" b="1" dirty="0">
                <a:hlinkClick r:id="rId2"/>
              </a:rPr>
              <a:t>https://</a:t>
            </a:r>
            <a:r>
              <a:rPr lang="en-AU" b="1" dirty="0" smtClean="0">
                <a:hlinkClick r:id="rId2"/>
              </a:rPr>
              <a:t>www.youtube.com/watch?v=QUaJMNtW6GA&amp;feature=youtu.be</a:t>
            </a:r>
            <a:r>
              <a:rPr lang="en-AU" b="1" dirty="0" smtClean="0"/>
              <a:t> </a:t>
            </a:r>
            <a:endParaRPr lang="en-AU" b="1" dirty="0"/>
          </a:p>
        </p:txBody>
      </p:sp>
    </p:spTree>
    <p:extLst>
      <p:ext uri="{BB962C8B-B14F-4D97-AF65-F5344CB8AC3E}">
        <p14:creationId xmlns:p14="http://schemas.microsoft.com/office/powerpoint/2010/main" val="26198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Economic development and economic growth</a:t>
            </a:r>
            <a:endParaRPr lang="en-AU" dirty="0"/>
          </a:p>
        </p:txBody>
      </p:sp>
      <p:sp>
        <p:nvSpPr>
          <p:cNvPr id="3" name="Content Placeholder 2"/>
          <p:cNvSpPr>
            <a:spLocks noGrp="1"/>
          </p:cNvSpPr>
          <p:nvPr>
            <p:ph idx="1"/>
          </p:nvPr>
        </p:nvSpPr>
        <p:spPr>
          <a:xfrm>
            <a:off x="755576" y="1052736"/>
            <a:ext cx="3600400" cy="4525962"/>
          </a:xfrm>
        </p:spPr>
        <p:txBody>
          <a:bodyPr/>
          <a:lstStyle/>
          <a:p>
            <a:r>
              <a:rPr lang="en-AU" b="1" dirty="0" smtClean="0"/>
              <a:t>Income poverty</a:t>
            </a:r>
          </a:p>
          <a:p>
            <a:endParaRPr lang="en-AU" dirty="0"/>
          </a:p>
          <a:p>
            <a:pPr marL="0" indent="0"/>
            <a:r>
              <a:rPr lang="en-AU" dirty="0" smtClean="0"/>
              <a:t>A person’s income falls below a poverty line</a:t>
            </a:r>
            <a:endParaRPr lang="en-AU" dirty="0"/>
          </a:p>
        </p:txBody>
      </p:sp>
      <p:sp>
        <p:nvSpPr>
          <p:cNvPr id="4" name="Content Placeholder 2"/>
          <p:cNvSpPr txBox="1">
            <a:spLocks/>
          </p:cNvSpPr>
          <p:nvPr/>
        </p:nvSpPr>
        <p:spPr bwMode="auto">
          <a:xfrm>
            <a:off x="4211960" y="1044098"/>
            <a:ext cx="4104456"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r>
              <a:rPr lang="en-AU" b="1" kern="0" dirty="0" smtClean="0"/>
              <a:t>Human poverty</a:t>
            </a:r>
          </a:p>
          <a:p>
            <a:endParaRPr lang="en-AU" b="1" kern="0" dirty="0" smtClean="0"/>
          </a:p>
          <a:p>
            <a:pPr marL="0" indent="0"/>
            <a:r>
              <a:rPr lang="en-AU" sz="2000" kern="0" dirty="0" smtClean="0"/>
              <a:t>A person lacks the opportunities that allow them to lead a long, healthy, creative life and to enjoy a decent standard of living, freedom, dignity, self-esteem and the respect of others</a:t>
            </a:r>
            <a:endParaRPr lang="en-AU" sz="2000" kern="0" dirty="0"/>
          </a:p>
          <a:p>
            <a:endParaRPr lang="en-AU" b="1" kern="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924944"/>
            <a:ext cx="1323206" cy="34618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566" y="3933057"/>
            <a:ext cx="3183261" cy="2453764"/>
          </a:xfrm>
          <a:prstGeom prst="rect">
            <a:avLst/>
          </a:prstGeom>
        </p:spPr>
      </p:pic>
    </p:spTree>
    <p:extLst>
      <p:ext uri="{BB962C8B-B14F-4D97-AF65-F5344CB8AC3E}">
        <p14:creationId xmlns:p14="http://schemas.microsoft.com/office/powerpoint/2010/main" val="41915428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Economic development</a:t>
            </a:r>
            <a:endParaRPr lang="en-AU" dirty="0"/>
          </a:p>
        </p:txBody>
      </p:sp>
      <p:sp>
        <p:nvSpPr>
          <p:cNvPr id="3" name="Content Placeholder 2"/>
          <p:cNvSpPr>
            <a:spLocks noGrp="1"/>
          </p:cNvSpPr>
          <p:nvPr>
            <p:ph idx="1"/>
          </p:nvPr>
        </p:nvSpPr>
        <p:spPr>
          <a:xfrm>
            <a:off x="683568" y="906313"/>
            <a:ext cx="8075613" cy="4525962"/>
          </a:xfrm>
        </p:spPr>
        <p:txBody>
          <a:bodyPr/>
          <a:lstStyle/>
          <a:p>
            <a:r>
              <a:rPr lang="en-AU" dirty="0" smtClean="0"/>
              <a:t>Not only about growth:</a:t>
            </a:r>
          </a:p>
          <a:p>
            <a:endParaRPr lang="en-AU" dirty="0"/>
          </a:p>
          <a:p>
            <a:pPr>
              <a:buFont typeface="Arial" panose="020B0604020202020204" pitchFamily="34" charset="0"/>
              <a:buChar char="•"/>
            </a:pPr>
            <a:r>
              <a:rPr lang="en-AU" dirty="0" smtClean="0"/>
              <a:t>Increasing income equality </a:t>
            </a:r>
            <a:r>
              <a:rPr lang="en-AU" b="1" dirty="0" smtClean="0"/>
              <a:t>growth =/= growth for all</a:t>
            </a:r>
          </a:p>
          <a:p>
            <a:pPr>
              <a:buFont typeface="Arial" panose="020B0604020202020204" pitchFamily="34" charset="0"/>
              <a:buChar char="•"/>
            </a:pPr>
            <a:endParaRPr lang="en-AU" dirty="0" smtClean="0"/>
          </a:p>
          <a:p>
            <a:pPr>
              <a:buFont typeface="Arial" panose="020B0604020202020204" pitchFamily="34" charset="0"/>
              <a:buChar char="•"/>
            </a:pP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165" y="2782165"/>
            <a:ext cx="3456384" cy="18058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780928"/>
            <a:ext cx="2943226" cy="211931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180" t="12229" r="54428" b="1055"/>
          <a:stretch/>
        </p:blipFill>
        <p:spPr>
          <a:xfrm>
            <a:off x="4201108" y="3501008"/>
            <a:ext cx="1656184" cy="3229559"/>
          </a:xfrm>
          <a:prstGeom prst="rect">
            <a:avLst/>
          </a:prstGeom>
        </p:spPr>
      </p:pic>
    </p:spTree>
    <p:extLst>
      <p:ext uri="{BB962C8B-B14F-4D97-AF65-F5344CB8AC3E}">
        <p14:creationId xmlns:p14="http://schemas.microsoft.com/office/powerpoint/2010/main" val="4047017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Economic development</a:t>
            </a:r>
            <a:endParaRPr lang="en-AU" dirty="0"/>
          </a:p>
        </p:txBody>
      </p:sp>
      <p:sp>
        <p:nvSpPr>
          <p:cNvPr id="3" name="Content Placeholder 2"/>
          <p:cNvSpPr>
            <a:spLocks noGrp="1"/>
          </p:cNvSpPr>
          <p:nvPr>
            <p:ph idx="1"/>
          </p:nvPr>
        </p:nvSpPr>
        <p:spPr>
          <a:xfrm>
            <a:off x="683568" y="908720"/>
            <a:ext cx="8075613" cy="4525962"/>
          </a:xfrm>
        </p:spPr>
        <p:txBody>
          <a:bodyPr/>
          <a:lstStyle/>
          <a:p>
            <a:r>
              <a:rPr lang="en-AU" dirty="0" smtClean="0"/>
              <a:t>Not only about growth:</a:t>
            </a:r>
          </a:p>
          <a:p>
            <a:endParaRPr lang="en-AU" dirty="0"/>
          </a:p>
          <a:p>
            <a:pPr>
              <a:buFont typeface="Arial" panose="020B0604020202020204" pitchFamily="34" charset="0"/>
              <a:buChar char="•"/>
            </a:pPr>
            <a:r>
              <a:rPr lang="en-AU" dirty="0" smtClean="0"/>
              <a:t>Increasing opportunities for women and girls</a:t>
            </a:r>
          </a:p>
          <a:p>
            <a:pPr>
              <a:buFont typeface="Arial" panose="020B0604020202020204" pitchFamily="34" charset="0"/>
              <a:buChar char="•"/>
            </a:pPr>
            <a:endParaRPr lang="en-AU" dirty="0" smtClean="0"/>
          </a:p>
          <a:p>
            <a:pPr>
              <a:buFont typeface="Arial" panose="020B0604020202020204" pitchFamily="34" charset="0"/>
              <a:buChar char="•"/>
            </a:pPr>
            <a:endParaRPr lang="en-AU" dirty="0"/>
          </a:p>
          <a:p>
            <a:pPr>
              <a:buFont typeface="Arial" panose="020B0604020202020204" pitchFamily="34" charset="0"/>
              <a:buChar char="•"/>
            </a:pPr>
            <a:endParaRPr lang="en-AU" dirty="0" smtClean="0"/>
          </a:p>
          <a:p>
            <a:pPr>
              <a:buFont typeface="Arial" panose="020B0604020202020204" pitchFamily="34" charset="0"/>
              <a:buChar char="•"/>
            </a:pPr>
            <a:endParaRPr lang="en-AU" dirty="0" smtClean="0"/>
          </a:p>
          <a:p>
            <a:pPr>
              <a:buFont typeface="Arial" panose="020B0604020202020204" pitchFamily="34" charset="0"/>
              <a:buChar char="•"/>
            </a:pPr>
            <a:endParaRPr lang="en-AU" dirty="0" smtClean="0"/>
          </a:p>
          <a:p>
            <a:pPr>
              <a:buFont typeface="Arial" panose="020B0604020202020204" pitchFamily="34" charset="0"/>
              <a:buChar char="•"/>
            </a:pPr>
            <a:r>
              <a:rPr lang="en-AU" dirty="0" smtClean="0"/>
              <a:t>Health care and education</a:t>
            </a:r>
          </a:p>
          <a:p>
            <a:pPr>
              <a:buFont typeface="Arial" panose="020B0604020202020204" pitchFamily="34" charset="0"/>
              <a:buChar char="•"/>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268" y="2300163"/>
            <a:ext cx="2619375"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348880"/>
            <a:ext cx="2619375"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293096"/>
            <a:ext cx="3384376" cy="2252148"/>
          </a:xfrm>
          <a:prstGeom prst="rect">
            <a:avLst/>
          </a:prstGeom>
        </p:spPr>
      </p:pic>
    </p:spTree>
    <p:extLst>
      <p:ext uri="{BB962C8B-B14F-4D97-AF65-F5344CB8AC3E}">
        <p14:creationId xmlns:p14="http://schemas.microsoft.com/office/powerpoint/2010/main" val="1728140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Sources of economic growth</a:t>
            </a:r>
            <a:endParaRPr lang="en-AU" dirty="0"/>
          </a:p>
        </p:txBody>
      </p:sp>
      <p:sp>
        <p:nvSpPr>
          <p:cNvPr id="3" name="Content Placeholder 2"/>
          <p:cNvSpPr>
            <a:spLocks noGrp="1"/>
          </p:cNvSpPr>
          <p:nvPr>
            <p:ph idx="1"/>
          </p:nvPr>
        </p:nvSpPr>
        <p:spPr>
          <a:xfrm>
            <a:off x="107504" y="980728"/>
            <a:ext cx="8856984" cy="4525962"/>
          </a:xfrm>
        </p:spPr>
        <p:txBody>
          <a:bodyPr/>
          <a:lstStyle/>
          <a:p>
            <a:pPr marL="0" indent="0"/>
            <a:r>
              <a:rPr lang="en-AU" b="1" dirty="0" smtClean="0"/>
              <a:t>Sources of growth in economically less developed countries</a:t>
            </a:r>
          </a:p>
          <a:p>
            <a:pPr marL="0" indent="0"/>
            <a:endParaRPr lang="en-AU" b="1" dirty="0" smtClean="0"/>
          </a:p>
          <a:p>
            <a:pPr marL="0" indent="0"/>
            <a:r>
              <a:rPr lang="en-AU" sz="2000" b="1" i="1" dirty="0" smtClean="0"/>
              <a:t>Increases in physical capital</a:t>
            </a:r>
          </a:p>
          <a:p>
            <a:pPr marL="0" indent="0"/>
            <a:r>
              <a:rPr lang="en-AU" sz="2000" b="1" i="1" dirty="0" smtClean="0"/>
              <a:t>(</a:t>
            </a:r>
            <a:r>
              <a:rPr lang="en-AU" sz="2000" dirty="0" smtClean="0"/>
              <a:t>machinery, </a:t>
            </a:r>
            <a:r>
              <a:rPr lang="en-US" sz="2000" dirty="0" smtClean="0"/>
              <a:t>tools</a:t>
            </a:r>
            <a:r>
              <a:rPr lang="en-US" sz="2000" dirty="0"/>
              <a:t>, factories, buildings, road </a:t>
            </a:r>
            <a:r>
              <a:rPr lang="en-US" sz="2000" dirty="0" smtClean="0"/>
              <a:t>systems, </a:t>
            </a:r>
            <a:r>
              <a:rPr lang="en-AU" sz="2000" dirty="0" smtClean="0"/>
              <a:t>airports</a:t>
            </a:r>
            <a:r>
              <a:rPr lang="en-AU" sz="2000" dirty="0"/>
              <a:t>, telephone </a:t>
            </a:r>
            <a:r>
              <a:rPr lang="en-AU" sz="2000" dirty="0" smtClean="0"/>
              <a:t>lines)</a:t>
            </a:r>
          </a:p>
          <a:p>
            <a:pPr marL="990600">
              <a:buFont typeface="Arial" panose="020B0604020202020204" pitchFamily="34" charset="0"/>
              <a:buChar char="•"/>
            </a:pPr>
            <a:r>
              <a:rPr lang="en-AU" sz="2000" dirty="0" smtClean="0"/>
              <a:t>All of these increase the productivity of labour</a:t>
            </a:r>
          </a:p>
          <a:p>
            <a:pPr marL="647700" indent="0"/>
            <a:endParaRPr lang="en-AU" sz="2000" dirty="0" smtClean="0"/>
          </a:p>
          <a:p>
            <a:pPr marL="647700" indent="0"/>
            <a:endParaRPr lang="en-AU" sz="2000" dirty="0"/>
          </a:p>
          <a:p>
            <a:pPr marL="0" indent="0"/>
            <a:r>
              <a:rPr lang="en-AU" sz="2200" b="1" dirty="0" smtClean="0"/>
              <a:t>Draw an increase in labour productivity on an AD-AS diagram</a:t>
            </a:r>
          </a:p>
        </p:txBody>
      </p:sp>
    </p:spTree>
    <p:extLst>
      <p:ext uri="{BB962C8B-B14F-4D97-AF65-F5344CB8AC3E}">
        <p14:creationId xmlns:p14="http://schemas.microsoft.com/office/powerpoint/2010/main" val="2022638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Sources of economic growth</a:t>
            </a:r>
            <a:endParaRPr lang="en-AU" dirty="0"/>
          </a:p>
        </p:txBody>
      </p:sp>
      <p:sp>
        <p:nvSpPr>
          <p:cNvPr id="3" name="Content Placeholder 2"/>
          <p:cNvSpPr>
            <a:spLocks noGrp="1"/>
          </p:cNvSpPr>
          <p:nvPr>
            <p:ph idx="1"/>
          </p:nvPr>
        </p:nvSpPr>
        <p:spPr/>
        <p:txBody>
          <a:bodyPr/>
          <a:lstStyle/>
          <a:p>
            <a:r>
              <a:rPr lang="en-AU" b="1" i="1" dirty="0" smtClean="0"/>
              <a:t>Increases in human capital</a:t>
            </a:r>
          </a:p>
          <a:p>
            <a:endParaRPr lang="en-AU" b="1" i="1" dirty="0"/>
          </a:p>
          <a:p>
            <a:endParaRPr lang="en-AU" b="1" i="1" dirty="0" smtClean="0"/>
          </a:p>
          <a:p>
            <a:endParaRPr lang="en-AU" b="1" i="1" dirty="0"/>
          </a:p>
          <a:p>
            <a:endParaRPr lang="en-AU" b="1" i="1" dirty="0" smtClean="0"/>
          </a:p>
          <a:p>
            <a:endParaRPr lang="en-AU" b="1" i="1" dirty="0"/>
          </a:p>
          <a:p>
            <a:endParaRPr lang="en-AU" b="1" i="1" dirty="0" smtClean="0"/>
          </a:p>
          <a:p>
            <a:endParaRPr lang="en-AU" b="1" i="1" dirty="0"/>
          </a:p>
          <a:p>
            <a:pPr marL="0" indent="0"/>
            <a:r>
              <a:rPr lang="en-AU" dirty="0" smtClean="0"/>
              <a:t>Defined as fundamental human rights in the United Nations Universal Declaration of Human Rights (1948)</a:t>
            </a:r>
          </a:p>
          <a:p>
            <a:endParaRPr lang="en-AU" dirty="0"/>
          </a:p>
          <a:p>
            <a:endParaRPr lang="en-AU" b="1" i="1" dirty="0"/>
          </a:p>
          <a:p>
            <a:r>
              <a:rPr lang="en-AU" b="1" dirty="0" smtClean="0"/>
              <a:t> </a:t>
            </a:r>
            <a:endParaRPr lang="en-AU" b="1" dirty="0"/>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2204864"/>
            <a:ext cx="2520280" cy="25202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903" y="2276871"/>
            <a:ext cx="3219481" cy="2411503"/>
          </a:xfrm>
          <a:prstGeom prst="rect">
            <a:avLst/>
          </a:prstGeom>
        </p:spPr>
      </p:pic>
    </p:spTree>
    <p:extLst>
      <p:ext uri="{BB962C8B-B14F-4D97-AF65-F5344CB8AC3E}">
        <p14:creationId xmlns:p14="http://schemas.microsoft.com/office/powerpoint/2010/main" val="3909572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62-black-currency">
  <a:themeElements>
    <a:clrScheme name="">
      <a:dk1>
        <a:srgbClr val="000032"/>
      </a:dk1>
      <a:lt1>
        <a:srgbClr val="FFFFFF"/>
      </a:lt1>
      <a:dk2>
        <a:srgbClr val="000000"/>
      </a:dk2>
      <a:lt2>
        <a:srgbClr val="CEF3FE"/>
      </a:lt2>
      <a:accent1>
        <a:srgbClr val="003366"/>
      </a:accent1>
      <a:accent2>
        <a:srgbClr val="4C5E86"/>
      </a:accent2>
      <a:accent3>
        <a:srgbClr val="FFFFFF"/>
      </a:accent3>
      <a:accent4>
        <a:srgbClr val="000029"/>
      </a:accent4>
      <a:accent5>
        <a:srgbClr val="AAADB8"/>
      </a:accent5>
      <a:accent6>
        <a:srgbClr val="445479"/>
      </a:accent6>
      <a:hlink>
        <a:srgbClr val="B4D3E2"/>
      </a:hlink>
      <a:folHlink>
        <a:srgbClr val="000000"/>
      </a:folHlink>
    </a:clrScheme>
    <a:fontScheme name="m62-black-curr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m62-black-currenc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lack-currenc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lack-currenc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lack-currenc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lack-currenc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lack-currenc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lack-currenc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lack-currenc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lack-currenc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lack-currenc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lack-currenc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lack-currenc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lack-currency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lack-currency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lack-currency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black-currency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2">
  <a:themeElements>
    <a:clrScheme name="">
      <a:dk1>
        <a:srgbClr val="000032"/>
      </a:dk1>
      <a:lt1>
        <a:srgbClr val="FFFFFF"/>
      </a:lt1>
      <a:dk2>
        <a:srgbClr val="000000"/>
      </a:dk2>
      <a:lt2>
        <a:srgbClr val="CEF3FE"/>
      </a:lt2>
      <a:accent1>
        <a:srgbClr val="003366"/>
      </a:accent1>
      <a:accent2>
        <a:srgbClr val="4C5E86"/>
      </a:accent2>
      <a:accent3>
        <a:srgbClr val="FFFFFF"/>
      </a:accent3>
      <a:accent4>
        <a:srgbClr val="000029"/>
      </a:accent4>
      <a:accent5>
        <a:srgbClr val="AAADB8"/>
      </a:accent5>
      <a:accent6>
        <a:srgbClr val="445479"/>
      </a:accent6>
      <a:hlink>
        <a:srgbClr val="B4D3E2"/>
      </a:hlink>
      <a:folHlink>
        <a:srgbClr val="000000"/>
      </a:folHlink>
    </a:clrScheme>
    <a:fontScheme name="3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3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3_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
  <a:themeElements>
    <a:clrScheme name="">
      <a:dk1>
        <a:srgbClr val="000032"/>
      </a:dk1>
      <a:lt1>
        <a:srgbClr val="FFFFFF"/>
      </a:lt1>
      <a:dk2>
        <a:srgbClr val="000000"/>
      </a:dk2>
      <a:lt2>
        <a:srgbClr val="CEF3FE"/>
      </a:lt2>
      <a:accent1>
        <a:srgbClr val="003366"/>
      </a:accent1>
      <a:accent2>
        <a:srgbClr val="4C5E86"/>
      </a:accent2>
      <a:accent3>
        <a:srgbClr val="FFFFFF"/>
      </a:accent3>
      <a:accent4>
        <a:srgbClr val="000029"/>
      </a:accent4>
      <a:accent5>
        <a:srgbClr val="AAADB8"/>
      </a:accent5>
      <a:accent6>
        <a:srgbClr val="445479"/>
      </a:accent6>
      <a:hlink>
        <a:srgbClr val="B4D3E2"/>
      </a:hlink>
      <a:folHlink>
        <a:srgbClr val="000000"/>
      </a:folHlink>
    </a:clrScheme>
    <a:fontScheme name="2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m62-black-currency</Template>
  <TotalTime>40608</TotalTime>
  <Words>724</Words>
  <Application>Microsoft Office PowerPoint</Application>
  <PresentationFormat>On-screen Show (4:3)</PresentationFormat>
  <Paragraphs>324</Paragraphs>
  <Slides>34</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34</vt:i4>
      </vt:variant>
    </vt:vector>
  </HeadingPairs>
  <TitlesOfParts>
    <vt:vector size="40" baseType="lpstr">
      <vt:lpstr>Arial</vt:lpstr>
      <vt:lpstr>Neo Sans</vt:lpstr>
      <vt:lpstr>m62-black-currency</vt:lpstr>
      <vt:lpstr>3_2</vt:lpstr>
      <vt:lpstr>2_2</vt:lpstr>
      <vt:lpstr>1_It’s not the design of your template</vt:lpstr>
      <vt:lpstr>4.1 Economic Development</vt:lpstr>
      <vt:lpstr>Economic Development</vt:lpstr>
      <vt:lpstr>What is economic development?</vt:lpstr>
      <vt:lpstr>Economic development and economic growth</vt:lpstr>
      <vt:lpstr>Economic development and economic growth</vt:lpstr>
      <vt:lpstr>Economic development</vt:lpstr>
      <vt:lpstr>Economic development</vt:lpstr>
      <vt:lpstr>Sources of economic growth</vt:lpstr>
      <vt:lpstr>Sources of economic growth</vt:lpstr>
      <vt:lpstr>Sources of economic growth</vt:lpstr>
      <vt:lpstr>Sources of growth</vt:lpstr>
      <vt:lpstr>Sources of growth</vt:lpstr>
      <vt:lpstr>Sources of growth</vt:lpstr>
      <vt:lpstr>Characteristics of LDCs</vt:lpstr>
      <vt:lpstr>Characteristics of LDCs</vt:lpstr>
      <vt:lpstr>Characteristics of LDCs</vt:lpstr>
      <vt:lpstr>Characteristics of LDCs</vt:lpstr>
      <vt:lpstr>Characteristics of LDCs</vt:lpstr>
      <vt:lpstr>Characteristics of LDCs</vt:lpstr>
      <vt:lpstr>Characteristics of LDCs</vt:lpstr>
      <vt:lpstr>Characteristics of LDCs</vt:lpstr>
      <vt:lpstr>Characteristics of LDCs</vt:lpstr>
      <vt:lpstr>Characteristics of LDCs</vt:lpstr>
      <vt:lpstr>Characteristics of LDCs</vt:lpstr>
      <vt:lpstr>Characteristics of LDCs</vt:lpstr>
      <vt:lpstr>Characteristics of LDCs</vt:lpstr>
      <vt:lpstr>Diversity of LDCs</vt:lpstr>
      <vt:lpstr>Diversity of LDCs</vt:lpstr>
      <vt:lpstr>Diversity of LDCs</vt:lpstr>
      <vt:lpstr>Diversity of LDCs</vt:lpstr>
      <vt:lpstr>Diversity of LDCs</vt:lpstr>
      <vt:lpstr>Diversity of LDCs</vt:lpstr>
      <vt:lpstr>Diversity of LDCs</vt:lpstr>
      <vt:lpstr>Diversity of LDCs</vt:lpstr>
    </vt:vector>
  </TitlesOfParts>
  <Company>The University of Adelaide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MIC2307-16</dc:subject>
  <dc:creator>a1077144</dc:creator>
  <cp:lastModifiedBy>Richard BAUM</cp:lastModifiedBy>
  <cp:revision>383</cp:revision>
  <dcterms:created xsi:type="dcterms:W3CDTF">2015-03-15T05:05:01Z</dcterms:created>
  <dcterms:modified xsi:type="dcterms:W3CDTF">2016-03-09T21:42:49Z</dcterms:modified>
</cp:coreProperties>
</file>