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6" r:id="rId2"/>
    <p:sldMasterId id="2147483654" r:id="rId3"/>
    <p:sldMasterId id="2147483657" r:id="rId4"/>
  </p:sldMasterIdLst>
  <p:notesMasterIdLst>
    <p:notesMasterId r:id="rId11"/>
  </p:notesMasterIdLst>
  <p:handoutMasterIdLst>
    <p:handoutMasterId r:id="rId12"/>
  </p:handoutMasterIdLst>
  <p:sldIdLst>
    <p:sldId id="259" r:id="rId5"/>
    <p:sldId id="664" r:id="rId6"/>
    <p:sldId id="665" r:id="rId7"/>
    <p:sldId id="666" r:id="rId8"/>
    <p:sldId id="668" r:id="rId9"/>
    <p:sldId id="667" r:id="rId10"/>
  </p:sldIdLst>
  <p:sldSz cx="9144000" cy="6858000" type="screen4x3"/>
  <p:notesSz cx="9906000" cy="67945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BAUM" initials="RB" lastIdx="1" clrIdx="0">
    <p:extLst>
      <p:ext uri="{19B8F6BF-5375-455C-9EA6-DF929625EA0E}">
        <p15:presenceInfo xmlns:p15="http://schemas.microsoft.com/office/powerpoint/2012/main" userId="S-1-5-21-4175334262-1293257954-3937267357-54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B97"/>
    <a:srgbClr val="00003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5405" autoAdjust="0"/>
  </p:normalViewPr>
  <p:slideViewPr>
    <p:cSldViewPr>
      <p:cViewPr varScale="1">
        <p:scale>
          <a:sx n="86" d="100"/>
          <a:sy n="86" d="100"/>
        </p:scale>
        <p:origin x="117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7304FC-2894-4BE3-88D3-E68583326C8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476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7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3227388"/>
            <a:ext cx="79248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192547-FFA7-417A-8F63-F8B7FBC53DA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5478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92547-FFA7-417A-8F63-F8B7FBC53DAD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4845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t1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" y="1984375"/>
            <a:ext cx="8999538" cy="7239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1225" y="3516313"/>
            <a:ext cx="7380288" cy="674687"/>
          </a:xfrm>
        </p:spPr>
        <p:txBody>
          <a:bodyPr/>
          <a:lstStyle>
            <a:lvl1pPr marL="0" indent="0"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3812D-9F43-4150-89AB-F1AE3386429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CC9D8-73E6-4477-BD0E-9034041437E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69913-B1DC-447A-91D2-B8B16A16E2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1ECC8-B253-4ECB-A077-8D58F1D7C0B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8E53B-A775-4DC8-9619-C08B15146D1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9506F-4531-4235-B528-B4F9559EE4F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AB4E3-D55F-4BBD-B31B-4ACC85E5797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9060A-5D5D-4A36-9BF6-4124C2D79DE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4544C-E44A-4AE3-B0AE-5F36CBDBA4A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2DF03-EFB1-4EEB-B0F0-B60EF068EF1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39BFD-326A-4B7E-9E2D-3B5937878D7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FD92E-2EEF-4C8A-98A2-297F7ADF4D4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092C5-FCF2-47C1-B669-1372555E510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ECECD-0DD3-4A7F-AC0F-5389BC363AC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CE976-7958-40FC-898A-2C80157B51E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C4644-AA5E-4398-89BC-DA9FD9558B7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A3F96-98AE-4E21-AD8A-2B9C3491D5B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9277-5A86-42C5-A44A-1DEC65E52EA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7B329-9516-4AFE-8D7D-9A862E261C8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90AF1-0C3E-474E-98EA-86A2143227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E675A-2446-4F2D-BE4C-923064280E8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0176A-2247-4001-B73A-1CEC618AB25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6C9B8-0C72-4AC5-B6A8-3E752D61620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DCD75-1340-4463-A4A4-5228CF682F0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91BDC-4B66-419E-BD70-209DB1F8EF6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9B05C-022E-48E8-96D9-E5362DCFD97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4C88B-376E-460C-A660-B280BD6F472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12F3A-CEEE-4D3C-8039-711440FC1E5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F6BB0-EC99-4E15-A068-983C9ECA741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0F30D-EC84-43C0-9F64-5F904060143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EFBFB-A6F9-496C-8B1A-1A9403D4DC8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C63A0-F938-4AAB-A6C2-47A25D1CBCF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5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43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5FC783C7-A2EC-41E9-AA7B-F0D50F3E0A8B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2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6488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63DEADC0-C932-46E8-BB52-CC605D59CE20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34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4440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4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46953A54-48A6-4925-9BE1-F6898663E197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AU" sz="1200">
                <a:solidFill>
                  <a:srgbClr val="4D4D4D"/>
                </a:solidFill>
                <a:latin typeface="Neo Sans" pitchFamily="34" charset="0"/>
              </a:rPr>
              <a:t>m62 visualcommunications is the global leader in presentation effectiveness, from offices in the UK, USA, and Singapore</a:t>
            </a:r>
          </a:p>
        </p:txBody>
      </p:sp>
      <p:pic>
        <p:nvPicPr>
          <p:cNvPr id="281604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281605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281606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281607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281608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281609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281610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281611" name="Picture 11" descr="b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281612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pminder.org/news/hdi-surprisingly-similar-to-gdpcapita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" y="980728"/>
            <a:ext cx="8999538" cy="723900"/>
          </a:xfrm>
          <a:ln/>
        </p:spPr>
        <p:txBody>
          <a:bodyPr/>
          <a:lstStyle/>
          <a:p>
            <a:r>
              <a:rPr lang="en-AU" dirty="0" smtClean="0"/>
              <a:t>4.2 Measuring Development</a:t>
            </a:r>
            <a:endParaRPr lang="en-US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	</a:t>
            </a:r>
          </a:p>
          <a:p>
            <a:endParaRPr lang="en-A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1600" y="2996952"/>
            <a:ext cx="89995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endParaRPr lang="en-US" sz="2400" kern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72816"/>
            <a:ext cx="6039403" cy="4007322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01600" y="5902313"/>
            <a:ext cx="89995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r>
              <a:rPr lang="en-AU" kern="0" dirty="0" smtClean="0"/>
              <a:t>Composite Indicators</a:t>
            </a:r>
            <a:endParaRPr lang="en-US" kern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  <p:bldLst>
      <p:bldP spid="265218" grpId="0"/>
      <p:bldP spid="265219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5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52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Composite Indicators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8075613" cy="4525962"/>
          </a:xfrm>
        </p:spPr>
        <p:txBody>
          <a:bodyPr/>
          <a:lstStyle/>
          <a:p>
            <a:pPr marL="0" indent="0"/>
            <a:r>
              <a:rPr lang="en-AU" dirty="0" smtClean="0"/>
              <a:t>Some countries will do well in some indicators, but poorly in others</a:t>
            </a:r>
          </a:p>
          <a:p>
            <a:pPr marL="0" indent="0"/>
            <a:endParaRPr lang="en-AU" dirty="0"/>
          </a:p>
          <a:p>
            <a:pPr marL="0" indent="0"/>
            <a:r>
              <a:rPr lang="en-AU" dirty="0" smtClean="0"/>
              <a:t>GNI per capita PPP  		GNI per capita PPP</a:t>
            </a:r>
          </a:p>
          <a:p>
            <a:pPr marL="0" indent="0"/>
            <a:r>
              <a:rPr lang="en-AU" dirty="0" smtClean="0"/>
              <a:t>$12,700 – 108</a:t>
            </a:r>
            <a:r>
              <a:rPr lang="en-AU" baseline="30000" dirty="0" smtClean="0"/>
              <a:t>th			</a:t>
            </a:r>
            <a:r>
              <a:rPr lang="en-AU" dirty="0" smtClean="0"/>
              <a:t>$55,860 – 16</a:t>
            </a:r>
            <a:r>
              <a:rPr lang="en-AU" baseline="30000" dirty="0" smtClean="0"/>
              <a:t>th</a:t>
            </a:r>
            <a:r>
              <a:rPr lang="en-AU" dirty="0" smtClean="0"/>
              <a:t> </a:t>
            </a:r>
          </a:p>
          <a:p>
            <a:pPr marL="0" indent="0"/>
            <a:endParaRPr lang="en-AU" dirty="0"/>
          </a:p>
          <a:p>
            <a:pPr marL="0" indent="0"/>
            <a:endParaRPr lang="en-AU" dirty="0" smtClean="0"/>
          </a:p>
          <a:p>
            <a:pPr marL="0" indent="0"/>
            <a:endParaRPr lang="en-AU" dirty="0"/>
          </a:p>
          <a:p>
            <a:pPr marL="0" indent="0"/>
            <a:endParaRPr lang="en-AU" dirty="0" smtClean="0"/>
          </a:p>
          <a:p>
            <a:pPr marL="0" indent="0"/>
            <a:endParaRPr lang="en-AU" dirty="0"/>
          </a:p>
          <a:p>
            <a:pPr marL="0" indent="0"/>
            <a:r>
              <a:rPr lang="en-AU" dirty="0" smtClean="0"/>
              <a:t>Life </a:t>
            </a:r>
            <a:r>
              <a:rPr lang="en-AU" dirty="0"/>
              <a:t>expectancy 			Secondary enrolment </a:t>
            </a:r>
            <a:endParaRPr lang="en-AU" dirty="0" smtClean="0"/>
          </a:p>
          <a:p>
            <a:pPr marL="0" indent="0"/>
            <a:r>
              <a:rPr lang="en-AU" dirty="0"/>
              <a:t> </a:t>
            </a:r>
            <a:r>
              <a:rPr lang="en-AU" dirty="0" smtClean="0"/>
              <a:t>  62.34 - 191</a:t>
            </a:r>
            <a:r>
              <a:rPr lang="en-AU" baseline="30000" dirty="0" smtClean="0"/>
              <a:t>st</a:t>
            </a:r>
            <a:r>
              <a:rPr lang="en-AU" dirty="0" smtClean="0"/>
              <a:t>			    93.74 – 71st</a:t>
            </a:r>
            <a:endParaRPr lang="en-AU" dirty="0"/>
          </a:p>
          <a:p>
            <a:pPr marL="0" indent="0"/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364835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245" y="3382788"/>
            <a:ext cx="3300233" cy="172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264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Composite Indicators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8075613" cy="4525962"/>
          </a:xfrm>
        </p:spPr>
        <p:txBody>
          <a:bodyPr/>
          <a:lstStyle/>
          <a:p>
            <a:r>
              <a:rPr lang="en-AU" dirty="0" smtClean="0"/>
              <a:t>Development is complex</a:t>
            </a:r>
          </a:p>
          <a:p>
            <a:endParaRPr lang="en-AU" dirty="0"/>
          </a:p>
          <a:p>
            <a:pPr marL="0" indent="0"/>
            <a:r>
              <a:rPr lang="en-AU" dirty="0" smtClean="0"/>
              <a:t>At a glance, single indicators do not provide a broad sense of development</a:t>
            </a:r>
          </a:p>
          <a:p>
            <a:pPr marL="0" indent="0"/>
            <a:endParaRPr lang="en-AU" dirty="0"/>
          </a:p>
          <a:p>
            <a:pPr marL="0" indent="0"/>
            <a:r>
              <a:rPr lang="en-AU" dirty="0" smtClean="0"/>
              <a:t>Combining single indicators into a composite indicator is a solution to this.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411098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Human Development Index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653"/>
            <a:ext cx="8075613" cy="4525962"/>
          </a:xfrm>
        </p:spPr>
        <p:txBody>
          <a:bodyPr/>
          <a:lstStyle/>
          <a:p>
            <a:r>
              <a:rPr lang="en-AU" dirty="0" smtClean="0"/>
              <a:t>Combines health, income and education</a:t>
            </a:r>
          </a:p>
          <a:p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b="1" dirty="0"/>
              <a:t>Health </a:t>
            </a:r>
            <a:r>
              <a:rPr lang="en-AU" dirty="0"/>
              <a:t>(Life expectancy at birth)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1" dirty="0"/>
              <a:t>Education </a:t>
            </a:r>
            <a:r>
              <a:rPr lang="en-AU" dirty="0"/>
              <a:t>(mean years of schooling </a:t>
            </a:r>
            <a:r>
              <a:rPr lang="en-AU" dirty="0" smtClean="0"/>
              <a:t>and</a:t>
            </a:r>
          </a:p>
          <a:p>
            <a:pPr marL="0" indent="0"/>
            <a:r>
              <a:rPr lang="en-AU" dirty="0"/>
              <a:t> </a:t>
            </a:r>
            <a:r>
              <a:rPr lang="en-AU" dirty="0" smtClean="0"/>
              <a:t>   </a:t>
            </a:r>
            <a:r>
              <a:rPr lang="en-AU" dirty="0"/>
              <a:t>expected years of schooling)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1" dirty="0"/>
              <a:t>Wealth </a:t>
            </a:r>
            <a:r>
              <a:rPr lang="en-AU" dirty="0"/>
              <a:t>(GNI per capita (PPP</a:t>
            </a:r>
            <a:r>
              <a:rPr lang="en-AU" dirty="0" smtClean="0"/>
              <a:t>))</a:t>
            </a:r>
          </a:p>
          <a:p>
            <a:pPr>
              <a:buFont typeface="Arial" panose="020B0604020202020204" pitchFamily="34" charset="0"/>
              <a:buChar char="•"/>
            </a:pPr>
            <a:endParaRPr lang="en-AU" b="1" dirty="0"/>
          </a:p>
          <a:p>
            <a:pPr marL="0" indent="0"/>
            <a:r>
              <a:rPr lang="en-AU" dirty="0" smtClean="0"/>
              <a:t>Value between 0 and 1</a:t>
            </a:r>
          </a:p>
          <a:p>
            <a:pPr marL="0" indent="0"/>
            <a:r>
              <a:rPr lang="en-AU" dirty="0"/>
              <a:t>	</a:t>
            </a:r>
            <a:r>
              <a:rPr lang="en-AU" dirty="0" smtClean="0"/>
              <a:t>Higher value represents higher development</a:t>
            </a:r>
          </a:p>
          <a:p>
            <a:pPr marL="0" indent="0"/>
            <a:r>
              <a:rPr lang="en-AU" dirty="0"/>
              <a:t>	</a:t>
            </a:r>
            <a:r>
              <a:rPr lang="en-AU" dirty="0" smtClean="0"/>
              <a:t>Lower value represents lower development</a:t>
            </a:r>
          </a:p>
          <a:p>
            <a:pPr marL="0" indent="0"/>
            <a:endParaRPr lang="en-AU" dirty="0"/>
          </a:p>
          <a:p>
            <a:pPr marL="0" indent="0"/>
            <a:r>
              <a:rPr lang="en-AU" dirty="0" smtClean="0"/>
              <a:t>		   HDI – 0.944			Niger</a:t>
            </a:r>
          </a:p>
          <a:p>
            <a:pPr marL="0" indent="0"/>
            <a:r>
              <a:rPr lang="en-AU" dirty="0"/>
              <a:t>	</a:t>
            </a:r>
            <a:r>
              <a:rPr lang="en-AU" dirty="0" smtClean="0"/>
              <a:t>					        HDI – 0.348</a:t>
            </a:r>
            <a:endParaRPr lang="en-AU" dirty="0"/>
          </a:p>
          <a:p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19966"/>
            <a:ext cx="1978853" cy="20105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11390" y="273030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Mahbub</a:t>
            </a:r>
            <a:r>
              <a:rPr lang="en-AU" dirty="0" smtClean="0"/>
              <a:t> el </a:t>
            </a:r>
            <a:r>
              <a:rPr lang="en-AU" dirty="0" err="1" smtClean="0"/>
              <a:t>Haq</a:t>
            </a:r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301208"/>
            <a:ext cx="1886368" cy="12552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142" y="5362615"/>
            <a:ext cx="1860445" cy="122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5115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Human Development Index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636745"/>
            <a:ext cx="4320480" cy="61001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52120" y="764704"/>
            <a:ext cx="33123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Singapore vs Australia</a:t>
            </a:r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Russia vs Albania</a:t>
            </a:r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Tajikistan vs South Africa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3686840"/>
            <a:ext cx="33123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GNI is not everything</a:t>
            </a:r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Countries can do a lot without fixing GNI</a:t>
            </a:r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Developed countries not immune to development issues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49000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HDI – What’s wrong with it?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08720"/>
            <a:ext cx="8075613" cy="4525962"/>
          </a:xfrm>
        </p:spPr>
        <p:txBody>
          <a:bodyPr/>
          <a:lstStyle/>
          <a:p>
            <a:r>
              <a:rPr lang="en-AU" dirty="0" smtClean="0"/>
              <a:t>Has already been revised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Previously adult literacy and enrolment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Previously GDP per capita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Do we need it? </a:t>
            </a:r>
            <a:r>
              <a:rPr lang="en-AU" dirty="0" smtClean="0">
                <a:hlinkClick r:id="rId2"/>
              </a:rPr>
              <a:t>Article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00673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62-black-currency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m62-black-currenc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62-black-currenc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3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2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m62-black-currency</Template>
  <TotalTime>41614</TotalTime>
  <Words>161</Words>
  <Application>Microsoft Office PowerPoint</Application>
  <PresentationFormat>On-screen Show (4:3)</PresentationFormat>
  <Paragraphs>58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Neo Sans</vt:lpstr>
      <vt:lpstr>m62-black-currency</vt:lpstr>
      <vt:lpstr>3_2</vt:lpstr>
      <vt:lpstr>2_2</vt:lpstr>
      <vt:lpstr>1_It’s not the design of your template</vt:lpstr>
      <vt:lpstr>4.2 Measuring Development</vt:lpstr>
      <vt:lpstr>Composite Indicators</vt:lpstr>
      <vt:lpstr>Composite Indicators</vt:lpstr>
      <vt:lpstr>Human Development Index</vt:lpstr>
      <vt:lpstr>Human Development Index</vt:lpstr>
      <vt:lpstr>HDI – What’s wrong with it?</vt:lpstr>
    </vt:vector>
  </TitlesOfParts>
  <Company>The University of Adelaide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MIC2307-16</dc:subject>
  <dc:creator>a1077144</dc:creator>
  <cp:lastModifiedBy>Richard BAUM</cp:lastModifiedBy>
  <cp:revision>419</cp:revision>
  <dcterms:created xsi:type="dcterms:W3CDTF">2015-03-15T05:05:01Z</dcterms:created>
  <dcterms:modified xsi:type="dcterms:W3CDTF">2016-03-16T23:15:19Z</dcterms:modified>
</cp:coreProperties>
</file>