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5"/>
  </p:notesMasterIdLst>
  <p:handoutMasterIdLst>
    <p:handoutMasterId r:id="rId16"/>
  </p:handoutMasterIdLst>
  <p:sldIdLst>
    <p:sldId id="259" r:id="rId5"/>
    <p:sldId id="553" r:id="rId6"/>
    <p:sldId id="623" r:id="rId7"/>
    <p:sldId id="657" r:id="rId8"/>
    <p:sldId id="658" r:id="rId9"/>
    <p:sldId id="659" r:id="rId10"/>
    <p:sldId id="660" r:id="rId11"/>
    <p:sldId id="661" r:id="rId12"/>
    <p:sldId id="662" r:id="rId13"/>
    <p:sldId id="663" r:id="rId14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86" d="100"/>
          <a:sy n="86" d="100"/>
        </p:scale>
        <p:origin x="11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6B8E-B03B-43EF-AF76-2EB0EB5C4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4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0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orldbank.org/indicator/NY.GDP.PCAP.CD" TargetMode="External"/><Relationship Id="rId2" Type="http://schemas.openxmlformats.org/officeDocument/2006/relationships/hyperlink" Target="http://data.worldbank.org/indicator/NY.GNP.PCAP.CD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data.worldbank.org/indicato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98072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4.2 Measuring Development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6"/>
            <a:ext cx="6039403" cy="400732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Education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dirty="0" smtClean="0"/>
              <a:t>Government intervention is the key</a:t>
            </a:r>
          </a:p>
          <a:p>
            <a:endParaRPr lang="en-AU" dirty="0"/>
          </a:p>
          <a:p>
            <a:pPr marL="0" indent="0"/>
            <a:r>
              <a:rPr lang="en-AU" dirty="0" smtClean="0"/>
              <a:t>Primary education more important than secondary education in developing countries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			</a:t>
            </a:r>
            <a:r>
              <a:rPr lang="en-AU" b="1" dirty="0" smtClean="0"/>
              <a:t>Why?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3754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Measuring Development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97160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 smtClean="0"/>
              <a:t>How do we measure development using income indicators?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 smtClean="0"/>
              <a:t>How do we measure development using health indicators?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 smtClean="0"/>
              <a:t>How do we measure development using education indicators?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How do we measure development using all three?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/>
          </a:p>
          <a:p>
            <a:endParaRPr lang="en-AU" sz="2400" dirty="0"/>
          </a:p>
          <a:p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4731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525962"/>
          </a:xfrm>
        </p:spPr>
        <p:txBody>
          <a:bodyPr/>
          <a:lstStyle/>
          <a:p>
            <a:r>
              <a:rPr lang="en-AU" b="1" dirty="0" smtClean="0"/>
              <a:t>What are some indicators that measure income?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	GDP per capita</a:t>
            </a:r>
          </a:p>
          <a:p>
            <a:r>
              <a:rPr lang="en-AU" b="1" dirty="0"/>
              <a:t>	</a:t>
            </a:r>
            <a:r>
              <a:rPr lang="en-AU" dirty="0" smtClean="0"/>
              <a:t>GNI per capita</a:t>
            </a:r>
          </a:p>
          <a:p>
            <a:r>
              <a:rPr lang="en-AU" b="1" dirty="0"/>
              <a:t>	</a:t>
            </a:r>
            <a:r>
              <a:rPr lang="en-AU" dirty="0" smtClean="0"/>
              <a:t>GDP per capita (PPP)</a:t>
            </a:r>
            <a:endParaRPr lang="en-AU" b="1" dirty="0" smtClean="0"/>
          </a:p>
          <a:p>
            <a:r>
              <a:rPr lang="en-AU" b="1" dirty="0"/>
              <a:t> </a:t>
            </a:r>
            <a:r>
              <a:rPr lang="en-AU" b="1" dirty="0" smtClean="0"/>
              <a:t>   </a:t>
            </a:r>
            <a:r>
              <a:rPr lang="en-AU" dirty="0" smtClean="0"/>
              <a:t>GNI per capita (PPP)</a:t>
            </a:r>
            <a:endParaRPr lang="en-AU" b="1" dirty="0"/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1369755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dirty="0" smtClean="0"/>
              <a:t>GDP per capita             </a:t>
            </a:r>
            <a:r>
              <a:rPr lang="en-AU" b="1" dirty="0" smtClean="0"/>
              <a:t>VS            </a:t>
            </a:r>
            <a:r>
              <a:rPr lang="en-AU" dirty="0" smtClean="0"/>
              <a:t>GNI per capita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GNI per capita - World Bank data – </a:t>
            </a:r>
            <a:r>
              <a:rPr lang="en-AU" b="1" dirty="0" smtClean="0">
                <a:hlinkClick r:id="rId2"/>
              </a:rPr>
              <a:t>Link</a:t>
            </a:r>
            <a:endParaRPr lang="en-AU" b="1" dirty="0"/>
          </a:p>
          <a:p>
            <a:r>
              <a:rPr lang="en-AU" dirty="0" smtClean="0"/>
              <a:t>GDP per capita – World </a:t>
            </a:r>
            <a:r>
              <a:rPr lang="en-AU" dirty="0"/>
              <a:t>B</a:t>
            </a:r>
            <a:r>
              <a:rPr lang="en-AU" dirty="0" smtClean="0"/>
              <a:t>ank data - </a:t>
            </a:r>
            <a:r>
              <a:rPr lang="en-AU" b="1" dirty="0" smtClean="0">
                <a:hlinkClick r:id="rId3"/>
              </a:rPr>
              <a:t>Link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1068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pPr marL="0" indent="0"/>
            <a:r>
              <a:rPr lang="en-AU" dirty="0" smtClean="0"/>
              <a:t>Why the difference between GDP per capita and GNI per capita?</a:t>
            </a:r>
          </a:p>
          <a:p>
            <a:pPr marL="0" indent="0"/>
            <a:endParaRPr lang="en-AU" dirty="0"/>
          </a:p>
          <a:p>
            <a:pPr marL="0" indent="0"/>
            <a:r>
              <a:rPr lang="en-AU" b="1" dirty="0" smtClean="0"/>
              <a:t>Movement of labour </a:t>
            </a:r>
          </a:p>
          <a:p>
            <a:pPr marL="0" indent="0"/>
            <a:r>
              <a:rPr lang="en-AU" dirty="0" smtClean="0"/>
              <a:t>Lesotho.  Many workers work </a:t>
            </a:r>
          </a:p>
          <a:p>
            <a:pPr marL="0" indent="0"/>
            <a:r>
              <a:rPr lang="en-AU" dirty="0" smtClean="0"/>
              <a:t>in South African mines and </a:t>
            </a:r>
          </a:p>
          <a:p>
            <a:pPr marL="0" indent="0"/>
            <a:r>
              <a:rPr lang="en-AU" dirty="0" smtClean="0"/>
              <a:t>send (remit) income home.</a:t>
            </a:r>
          </a:p>
          <a:p>
            <a:pPr marL="0" indent="0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88840"/>
            <a:ext cx="3727301" cy="3727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21088"/>
            <a:ext cx="321845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7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pPr marL="0" indent="0"/>
            <a:r>
              <a:rPr lang="en-AU" dirty="0" smtClean="0"/>
              <a:t>Why the difference between GDP per capita and GNI per capita?</a:t>
            </a:r>
          </a:p>
          <a:p>
            <a:pPr marL="0" indent="0"/>
            <a:endParaRPr lang="en-AU" dirty="0"/>
          </a:p>
          <a:p>
            <a:pPr marL="0" indent="0"/>
            <a:r>
              <a:rPr lang="en-AU" b="1" dirty="0" smtClean="0"/>
              <a:t>Movement of capital </a:t>
            </a:r>
          </a:p>
          <a:p>
            <a:pPr marL="0" indent="0"/>
            <a:r>
              <a:rPr lang="en-AU" dirty="0" err="1" smtClean="0"/>
              <a:t>Equitorial</a:t>
            </a:r>
            <a:r>
              <a:rPr lang="en-AU" dirty="0" smtClean="0"/>
              <a:t> Guinea.  Since the</a:t>
            </a:r>
          </a:p>
          <a:p>
            <a:pPr marL="0" indent="0"/>
            <a:r>
              <a:rPr lang="en-AU" dirty="0" smtClean="0"/>
              <a:t>discovery of large oil deposits</a:t>
            </a:r>
          </a:p>
          <a:p>
            <a:pPr marL="0" indent="0"/>
            <a:r>
              <a:rPr lang="en-AU" dirty="0" smtClean="0"/>
              <a:t>in 1996, there has been large-</a:t>
            </a:r>
          </a:p>
          <a:p>
            <a:pPr marL="0" indent="0"/>
            <a:r>
              <a:rPr lang="en-AU" dirty="0" smtClean="0"/>
              <a:t>scale </a:t>
            </a:r>
            <a:r>
              <a:rPr lang="en-AU" smtClean="0"/>
              <a:t>foreign investment.</a:t>
            </a:r>
            <a:endParaRPr lang="en-AU" dirty="0" smtClean="0"/>
          </a:p>
          <a:p>
            <a:pPr marL="0" indent="0"/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93" y="2276872"/>
            <a:ext cx="3857571" cy="216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86916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68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7" y="620713"/>
            <a:ext cx="8075613" cy="4525962"/>
          </a:xfrm>
        </p:spPr>
        <p:txBody>
          <a:bodyPr/>
          <a:lstStyle/>
          <a:p>
            <a:r>
              <a:rPr lang="en-AU" b="1" dirty="0" smtClean="0"/>
              <a:t>Purchasing power parity (PPP)</a:t>
            </a:r>
          </a:p>
          <a:p>
            <a:endParaRPr lang="en-AU" b="1" dirty="0"/>
          </a:p>
          <a:p>
            <a:r>
              <a:rPr lang="en-AU" b="1" dirty="0" smtClean="0"/>
              <a:t>	</a:t>
            </a:r>
            <a:r>
              <a:rPr lang="en-AU" dirty="0" smtClean="0"/>
              <a:t>The cost of living varies in different countries.  PPP adjustments give meaning to cross country comparisons.  </a:t>
            </a:r>
          </a:p>
          <a:p>
            <a:endParaRPr lang="en-AU" b="1" dirty="0"/>
          </a:p>
          <a:p>
            <a:r>
              <a:rPr lang="en-AU" b="1" dirty="0" smtClean="0"/>
              <a:t>				</a:t>
            </a:r>
            <a:r>
              <a:rPr lang="en-AU" dirty="0" smtClean="0"/>
              <a:t>GDP per capita  $52,172</a:t>
            </a:r>
          </a:p>
          <a:p>
            <a:r>
              <a:rPr lang="en-AU" dirty="0"/>
              <a:t>	</a:t>
            </a:r>
            <a:r>
              <a:rPr lang="en-AU" dirty="0" smtClean="0"/>
              <a:t>			GDP per capita (PPP) $47,662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/>
              <a:t>	</a:t>
            </a:r>
            <a:r>
              <a:rPr lang="en-AU" dirty="0" smtClean="0"/>
              <a:t>			GDP per capita $52,004</a:t>
            </a:r>
          </a:p>
          <a:p>
            <a:r>
              <a:rPr lang="en-AU" dirty="0"/>
              <a:t>	</a:t>
            </a:r>
            <a:r>
              <a:rPr lang="en-AU" dirty="0" smtClean="0"/>
              <a:t>			GDP per capita (PPP) $43,308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58" y="2780928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58" y="471170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82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75613" cy="4525962"/>
          </a:xfrm>
        </p:spPr>
        <p:txBody>
          <a:bodyPr/>
          <a:lstStyle/>
          <a:p>
            <a:r>
              <a:rPr lang="en-AU" b="1" dirty="0" smtClean="0"/>
              <a:t>Purchasing power parity (PPP)</a:t>
            </a:r>
          </a:p>
          <a:p>
            <a:r>
              <a:rPr lang="en-AU" b="1" dirty="0"/>
              <a:t>	</a:t>
            </a:r>
            <a:r>
              <a:rPr lang="en-AU" dirty="0" smtClean="0"/>
              <a:t>In general </a:t>
            </a:r>
          </a:p>
          <a:p>
            <a:pPr marL="1163638" indent="-533400">
              <a:buFont typeface="Arial" panose="020B0604020202020204" pitchFamily="34" charset="0"/>
              <a:buChar char="•"/>
            </a:pPr>
            <a:r>
              <a:rPr lang="en-AU" dirty="0" smtClean="0"/>
              <a:t>adjusts upwards values in developing countries</a:t>
            </a:r>
          </a:p>
          <a:p>
            <a:pPr marL="1163638" indent="-533400">
              <a:buFont typeface="Arial" panose="020B0604020202020204" pitchFamily="34" charset="0"/>
              <a:buChar char="•"/>
            </a:pPr>
            <a:r>
              <a:rPr lang="en-AU" dirty="0"/>
              <a:t>a</a:t>
            </a:r>
            <a:r>
              <a:rPr lang="en-AU" dirty="0" smtClean="0"/>
              <a:t>djusts downwards values in rich countries</a:t>
            </a:r>
          </a:p>
          <a:p>
            <a:r>
              <a:rPr lang="en-AU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64704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Health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8075613" cy="4525962"/>
          </a:xfrm>
        </p:spPr>
        <p:txBody>
          <a:bodyPr/>
          <a:lstStyle/>
          <a:p>
            <a:r>
              <a:rPr lang="en-AU" dirty="0" smtClean="0"/>
              <a:t>Range of indicators located </a:t>
            </a:r>
            <a:r>
              <a:rPr lang="en-AU" dirty="0" smtClean="0">
                <a:hlinkClick r:id="rId2"/>
              </a:rPr>
              <a:t>here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Why are health outcomes lower in LDCs?</a:t>
            </a:r>
          </a:p>
          <a:p>
            <a:endParaRPr lang="en-AU" dirty="0"/>
          </a:p>
          <a:p>
            <a:r>
              <a:rPr lang="en-AU" dirty="0" smtClean="0"/>
              <a:t>All depends on:</a:t>
            </a:r>
          </a:p>
          <a:p>
            <a:r>
              <a:rPr lang="en-AU" dirty="0"/>
              <a:t>	</a:t>
            </a:r>
            <a:r>
              <a:rPr lang="en-AU" dirty="0" smtClean="0"/>
              <a:t>Access to health services</a:t>
            </a:r>
          </a:p>
          <a:p>
            <a:r>
              <a:rPr lang="en-AU" dirty="0"/>
              <a:t>	</a:t>
            </a:r>
            <a:r>
              <a:rPr lang="en-AU" dirty="0" smtClean="0"/>
              <a:t>Quality of health services</a:t>
            </a:r>
          </a:p>
          <a:p>
            <a:r>
              <a:rPr lang="en-AU" dirty="0"/>
              <a:t>	</a:t>
            </a:r>
            <a:r>
              <a:rPr lang="en-AU" dirty="0" smtClean="0"/>
              <a:t>Education levels</a:t>
            </a:r>
          </a:p>
          <a:p>
            <a:r>
              <a:rPr lang="en-AU" dirty="0"/>
              <a:t>	</a:t>
            </a:r>
            <a:r>
              <a:rPr lang="en-AU" dirty="0" smtClean="0"/>
              <a:t>Environmental standards</a:t>
            </a:r>
          </a:p>
          <a:p>
            <a:r>
              <a:rPr lang="en-AU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36712"/>
            <a:ext cx="2417411" cy="1811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96952"/>
            <a:ext cx="27622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976997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918350"/>
            <a:ext cx="2983318" cy="167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782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41437</TotalTime>
  <Words>203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4.2 Measuring Development</vt:lpstr>
      <vt:lpstr>Measuring Development</vt:lpstr>
      <vt:lpstr>Income Indicators</vt:lpstr>
      <vt:lpstr>Income Indicators</vt:lpstr>
      <vt:lpstr>Income Indicators</vt:lpstr>
      <vt:lpstr>Income Indicators</vt:lpstr>
      <vt:lpstr>Income indicators</vt:lpstr>
      <vt:lpstr>Income Indicators</vt:lpstr>
      <vt:lpstr>Health Indicators</vt:lpstr>
      <vt:lpstr>Education Indicators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409</cp:revision>
  <dcterms:created xsi:type="dcterms:W3CDTF">2015-03-15T05:05:01Z</dcterms:created>
  <dcterms:modified xsi:type="dcterms:W3CDTF">2016-03-15T23:43:17Z</dcterms:modified>
</cp:coreProperties>
</file>