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19"/>
  </p:notesMasterIdLst>
  <p:handoutMasterIdLst>
    <p:handoutMasterId r:id="rId20"/>
  </p:handoutMasterIdLst>
  <p:sldIdLst>
    <p:sldId id="259" r:id="rId5"/>
    <p:sldId id="553" r:id="rId6"/>
    <p:sldId id="677" r:id="rId7"/>
    <p:sldId id="678" r:id="rId8"/>
    <p:sldId id="679" r:id="rId9"/>
    <p:sldId id="680" r:id="rId10"/>
    <p:sldId id="682" r:id="rId11"/>
    <p:sldId id="675" r:id="rId12"/>
    <p:sldId id="683" r:id="rId13"/>
    <p:sldId id="681" r:id="rId14"/>
    <p:sldId id="684" r:id="rId15"/>
    <p:sldId id="685" r:id="rId16"/>
    <p:sldId id="686" r:id="rId17"/>
    <p:sldId id="689" r:id="rId18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3EA911-E12F-4236-9863-8FD8FB9AA546}">
          <p14:sldIdLst>
            <p14:sldId id="259"/>
            <p14:sldId id="553"/>
            <p14:sldId id="677"/>
            <p14:sldId id="678"/>
            <p14:sldId id="679"/>
            <p14:sldId id="680"/>
            <p14:sldId id="682"/>
            <p14:sldId id="675"/>
            <p14:sldId id="683"/>
            <p14:sldId id="681"/>
            <p14:sldId id="684"/>
            <p14:sldId id="685"/>
            <p14:sldId id="686"/>
            <p14:sldId id="689"/>
          </p14:sldIdLst>
        </p14:section>
        <p14:section name="Untitled Section" id="{E1E8E4D5-60A0-452A-850B-CC087E54693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BAUM" initials="RB" lastIdx="1" clrIdx="0">
    <p:extLst>
      <p:ext uri="{19B8F6BF-5375-455C-9EA6-DF929625EA0E}">
        <p15:presenceInfo xmlns:p15="http://schemas.microsoft.com/office/powerpoint/2012/main" userId="S-1-5-21-4175334262-1293257954-3937267357-5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5405" autoAdjust="0"/>
  </p:normalViewPr>
  <p:slideViewPr>
    <p:cSldViewPr>
      <p:cViewPr varScale="1">
        <p:scale>
          <a:sx n="75" d="100"/>
          <a:sy n="75" d="100"/>
        </p:scale>
        <p:origin x="7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7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4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84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A6B8E-B03B-43EF-AF76-2EB0EB5C4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8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4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701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" y="980728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4.4 The Role of International Trade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1600" y="2996952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endParaRPr lang="en-US" sz="24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85" y="2143834"/>
            <a:ext cx="6084168" cy="34196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265218" grpId="0"/>
      <p:bldP spid="265219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5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5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Export promotion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0375" y="908720"/>
            <a:ext cx="82959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Opening the economy</a:t>
            </a:r>
          </a:p>
          <a:p>
            <a:endParaRPr lang="en-AU" sz="2400" b="1" dirty="0"/>
          </a:p>
          <a:p>
            <a:r>
              <a:rPr lang="en-AU" sz="2400" dirty="0" smtClean="0"/>
              <a:t>Lower trade protection</a:t>
            </a:r>
          </a:p>
          <a:p>
            <a:endParaRPr lang="en-AU" sz="2400" dirty="0"/>
          </a:p>
          <a:p>
            <a:r>
              <a:rPr lang="en-AU" sz="2400" dirty="0" smtClean="0"/>
              <a:t>Freer access for MNCs – direct and portfolio investment</a:t>
            </a:r>
          </a:p>
          <a:p>
            <a:endParaRPr lang="en-AU" sz="2400" dirty="0"/>
          </a:p>
          <a:p>
            <a:r>
              <a:rPr lang="en-AU" sz="2400" dirty="0" smtClean="0"/>
              <a:t>Inputs / capital goods affordable</a:t>
            </a:r>
          </a:p>
          <a:p>
            <a:endParaRPr lang="en-AU" sz="2400" dirty="0"/>
          </a:p>
          <a:p>
            <a:r>
              <a:rPr lang="en-AU" sz="2400" dirty="0" smtClean="0"/>
              <a:t>Worked to their competitive advantage</a:t>
            </a:r>
          </a:p>
          <a:p>
            <a:endParaRPr lang="en-AU" sz="2400" dirty="0"/>
          </a:p>
          <a:p>
            <a:r>
              <a:rPr lang="en-AU" sz="2400" dirty="0" smtClean="0"/>
              <a:t>Competition</a:t>
            </a:r>
          </a:p>
          <a:p>
            <a:endParaRPr lang="en-AU" sz="2400" dirty="0" smtClean="0"/>
          </a:p>
          <a:p>
            <a:r>
              <a:rPr lang="en-AU" sz="2400" dirty="0" smtClean="0"/>
              <a:t>Other countries’ trade barriers</a:t>
            </a:r>
          </a:p>
          <a:p>
            <a:endParaRPr lang="en-AU" sz="2400" dirty="0"/>
          </a:p>
          <a:p>
            <a:r>
              <a:rPr lang="en-AU" sz="2400" dirty="0" smtClean="0"/>
              <a:t>Income inequality</a:t>
            </a:r>
            <a:endParaRPr lang="en-AU" sz="2400" dirty="0"/>
          </a:p>
          <a:p>
            <a:endParaRPr lang="en-AU" sz="2400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192804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Trade </a:t>
            </a:r>
            <a:r>
              <a:rPr lang="en-US" altLang="en-US" dirty="0" err="1" smtClean="0"/>
              <a:t>liberalisation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0375" y="908720"/>
            <a:ext cx="82959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Washington Consensus</a:t>
            </a:r>
          </a:p>
          <a:p>
            <a:endParaRPr lang="en-AU" sz="2400" dirty="0" smtClean="0"/>
          </a:p>
          <a:p>
            <a:endParaRPr lang="en-AU" sz="2400" dirty="0"/>
          </a:p>
          <a:p>
            <a:endParaRPr lang="en-AU" sz="2400" dirty="0" smtClean="0"/>
          </a:p>
          <a:p>
            <a:endParaRPr lang="en-AU" sz="2400" dirty="0"/>
          </a:p>
          <a:p>
            <a:endParaRPr lang="en-AU" sz="2400" dirty="0" smtClean="0"/>
          </a:p>
          <a:p>
            <a:endParaRPr lang="en-AU" sz="2400" dirty="0"/>
          </a:p>
          <a:p>
            <a:endParaRPr lang="en-AU" sz="2400" dirty="0" smtClean="0"/>
          </a:p>
          <a:p>
            <a:endParaRPr lang="en-AU" sz="2400" dirty="0"/>
          </a:p>
          <a:p>
            <a:endParaRPr lang="en-AU" sz="2400" dirty="0" smtClean="0"/>
          </a:p>
          <a:p>
            <a:endParaRPr lang="en-AU" sz="2400" dirty="0"/>
          </a:p>
          <a:p>
            <a:endParaRPr lang="en-AU" sz="2400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55" y="1412776"/>
            <a:ext cx="2314575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214" y="1412776"/>
            <a:ext cx="2457450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87" y="1260128"/>
            <a:ext cx="2143125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357301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Trade liberalisation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Freely floating exchange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Privatisation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Deregulation 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4351567" y="3573016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Freer foreign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Fiscal discipline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err="1" smtClean="0"/>
              <a:t>Gov</a:t>
            </a:r>
            <a:r>
              <a:rPr lang="en-AU" dirty="0" smtClean="0"/>
              <a:t> spending targeted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3378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Trade liberalisation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8075613" cy="4525962"/>
          </a:xfrm>
        </p:spPr>
        <p:txBody>
          <a:bodyPr/>
          <a:lstStyle/>
          <a:p>
            <a:r>
              <a:rPr lang="en-AU" b="1" dirty="0" smtClean="0"/>
              <a:t>Allocative efficiency</a:t>
            </a:r>
          </a:p>
          <a:p>
            <a:endParaRPr lang="en-AU" b="1" dirty="0"/>
          </a:p>
          <a:p>
            <a:r>
              <a:rPr lang="en-AU" b="1" dirty="0" smtClean="0"/>
              <a:t>FDI</a:t>
            </a:r>
          </a:p>
          <a:p>
            <a:endParaRPr lang="en-AU" b="1" dirty="0"/>
          </a:p>
          <a:p>
            <a:r>
              <a:rPr lang="en-AU" b="1" dirty="0" smtClean="0"/>
              <a:t>Income, jobs</a:t>
            </a:r>
          </a:p>
          <a:p>
            <a:endParaRPr lang="en-AU" b="1" dirty="0"/>
          </a:p>
          <a:p>
            <a:r>
              <a:rPr lang="en-AU" b="1" dirty="0" smtClean="0"/>
              <a:t>Income inequality</a:t>
            </a:r>
          </a:p>
          <a:p>
            <a:endParaRPr lang="en-AU" b="1" dirty="0"/>
          </a:p>
          <a:p>
            <a:r>
              <a:rPr lang="en-AU" b="1" dirty="0" smtClean="0"/>
              <a:t>MNC power</a:t>
            </a:r>
          </a:p>
          <a:p>
            <a:endParaRPr lang="en-AU" b="1" dirty="0" smtClean="0"/>
          </a:p>
          <a:p>
            <a:r>
              <a:rPr lang="en-AU" b="1" dirty="0" smtClean="0"/>
              <a:t>Fiscal discipline</a:t>
            </a:r>
          </a:p>
          <a:p>
            <a:endParaRPr lang="en-AU" b="1" dirty="0"/>
          </a:p>
          <a:p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76897"/>
            <a:ext cx="3769816" cy="308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009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Preferential trade agreements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075613" cy="4525962"/>
          </a:xfrm>
        </p:spPr>
        <p:txBody>
          <a:bodyPr/>
          <a:lstStyle/>
          <a:p>
            <a:r>
              <a:rPr lang="en-AU" b="1" dirty="0"/>
              <a:t>	</a:t>
            </a:r>
            <a:r>
              <a:rPr lang="en-AU" dirty="0" smtClean="0"/>
              <a:t>Specialisation</a:t>
            </a:r>
          </a:p>
          <a:p>
            <a:r>
              <a:rPr lang="en-AU" b="1" dirty="0" smtClean="0"/>
              <a:t>	</a:t>
            </a:r>
            <a:r>
              <a:rPr lang="en-AU" dirty="0" smtClean="0"/>
              <a:t>Greater market access</a:t>
            </a:r>
          </a:p>
          <a:p>
            <a:r>
              <a:rPr lang="en-AU" dirty="0" smtClean="0"/>
              <a:t>	Cooperation – transport, R&amp;D, environment</a:t>
            </a:r>
          </a:p>
          <a:p>
            <a:r>
              <a:rPr lang="en-AU" dirty="0" smtClean="0"/>
              <a:t>	FDI</a:t>
            </a:r>
          </a:p>
          <a:p>
            <a:r>
              <a:rPr lang="en-AU" dirty="0" smtClean="0"/>
              <a:t>	Coincidence of wants</a:t>
            </a:r>
          </a:p>
          <a:p>
            <a:endParaRPr lang="en-AU" dirty="0" smtClean="0"/>
          </a:p>
          <a:p>
            <a:r>
              <a:rPr lang="en-AU" dirty="0"/>
              <a:t>	</a:t>
            </a:r>
            <a:endParaRPr lang="en-AU" dirty="0" smtClean="0"/>
          </a:p>
          <a:p>
            <a:r>
              <a:rPr lang="en-AU" b="1" dirty="0" smtClean="0"/>
              <a:t>	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943538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Diversification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075613" cy="4525962"/>
          </a:xfrm>
        </p:spPr>
        <p:txBody>
          <a:bodyPr/>
          <a:lstStyle/>
          <a:p>
            <a:r>
              <a:rPr lang="en-AU" dirty="0" smtClean="0"/>
              <a:t>Get away from the resource curse</a:t>
            </a:r>
          </a:p>
          <a:p>
            <a:endParaRPr lang="en-AU" dirty="0"/>
          </a:p>
          <a:p>
            <a:r>
              <a:rPr lang="en-AU" dirty="0" smtClean="0"/>
              <a:t>More sources of growth</a:t>
            </a:r>
          </a:p>
          <a:p>
            <a:endParaRPr lang="en-AU" dirty="0"/>
          </a:p>
          <a:p>
            <a:r>
              <a:rPr lang="en-AU" dirty="0" smtClean="0"/>
              <a:t>More technology, skills</a:t>
            </a:r>
          </a:p>
          <a:p>
            <a:endParaRPr lang="en-AU" dirty="0"/>
          </a:p>
          <a:p>
            <a:r>
              <a:rPr lang="en-AU" dirty="0" smtClean="0"/>
              <a:t>Where do the skilled come from?</a:t>
            </a:r>
          </a:p>
          <a:p>
            <a:endParaRPr lang="en-AU" dirty="0"/>
          </a:p>
          <a:p>
            <a:r>
              <a:rPr lang="en-AU" dirty="0" smtClean="0"/>
              <a:t>Tariffs – primary vs secondary goods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7151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Role of International Trade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971600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Barriers </a:t>
            </a:r>
            <a:r>
              <a:rPr lang="en-AU" b="1" dirty="0" smtClean="0"/>
              <a:t>(explain)</a:t>
            </a:r>
            <a:endParaRPr lang="en-AU" sz="2400" b="1" dirty="0" smtClean="0"/>
          </a:p>
          <a:p>
            <a:endParaRPr lang="en-AU" sz="2400" dirty="0"/>
          </a:p>
          <a:p>
            <a:r>
              <a:rPr lang="en-AU" sz="2400" dirty="0"/>
              <a:t> </a:t>
            </a:r>
            <a:r>
              <a:rPr lang="en-AU" sz="2400" dirty="0" smtClean="0"/>
              <a:t>	- Narrow range of products (over-specialisation)</a:t>
            </a:r>
          </a:p>
          <a:p>
            <a:endParaRPr lang="en-AU" sz="2400" dirty="0"/>
          </a:p>
          <a:p>
            <a:r>
              <a:rPr lang="en-AU" sz="2400" dirty="0" smtClean="0"/>
              <a:t>	- Volatile prices of primary products</a:t>
            </a:r>
          </a:p>
          <a:p>
            <a:endParaRPr lang="en-AU" sz="2400" dirty="0"/>
          </a:p>
          <a:p>
            <a:r>
              <a:rPr lang="en-AU" sz="2400" dirty="0" smtClean="0"/>
              <a:t>	- Lack of access to international markets</a:t>
            </a:r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247315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Over-</a:t>
            </a:r>
            <a:r>
              <a:rPr lang="en-US" altLang="en-US" dirty="0" err="1" smtClean="0"/>
              <a:t>specialisation</a:t>
            </a:r>
            <a:r>
              <a:rPr lang="en-US" altLang="en-US" dirty="0" smtClean="0"/>
              <a:t> in few products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527" y="971600"/>
            <a:ext cx="42635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Miss out on opportunities to ‘value add’.</a:t>
            </a:r>
          </a:p>
          <a:p>
            <a:endParaRPr lang="en-AU" sz="2400" dirty="0"/>
          </a:p>
          <a:p>
            <a:r>
              <a:rPr lang="en-AU" sz="2400" dirty="0" smtClean="0"/>
              <a:t>‘Adding value’ leads to benefits such as:</a:t>
            </a:r>
          </a:p>
          <a:p>
            <a:r>
              <a:rPr lang="en-AU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Developing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Employment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Diverse industries</a:t>
            </a:r>
            <a:endParaRPr lang="en-AU" sz="2400" dirty="0"/>
          </a:p>
          <a:p>
            <a:endParaRPr lang="en-AU" sz="2400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836711"/>
            <a:ext cx="3918198" cy="27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0412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Over-</a:t>
            </a:r>
            <a:r>
              <a:rPr lang="en-US" altLang="en-US" dirty="0" err="1" smtClean="0"/>
              <a:t>specialisation</a:t>
            </a:r>
            <a:r>
              <a:rPr lang="en-US" altLang="en-US" dirty="0" smtClean="0"/>
              <a:t> in few products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836712"/>
            <a:ext cx="82959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Lack of market knowledge</a:t>
            </a:r>
          </a:p>
          <a:p>
            <a:endParaRPr lang="en-AU" sz="2400" dirty="0"/>
          </a:p>
          <a:p>
            <a:endParaRPr lang="en-AU" sz="2400" dirty="0" smtClean="0"/>
          </a:p>
          <a:p>
            <a:endParaRPr lang="en-AU" sz="2400" dirty="0"/>
          </a:p>
          <a:p>
            <a:endParaRPr lang="en-AU" sz="2400" dirty="0" smtClean="0"/>
          </a:p>
          <a:p>
            <a:endParaRPr lang="en-AU" sz="2400" dirty="0"/>
          </a:p>
          <a:p>
            <a:endParaRPr lang="en-AU" sz="2400" dirty="0" smtClean="0"/>
          </a:p>
          <a:p>
            <a:endParaRPr lang="en-AU" sz="2400" dirty="0"/>
          </a:p>
          <a:p>
            <a:endParaRPr lang="en-AU" sz="2400" dirty="0" smtClean="0"/>
          </a:p>
          <a:p>
            <a:r>
              <a:rPr lang="en-AU" sz="2400" dirty="0" smtClean="0"/>
              <a:t>Price volatility makes planning and investment difficult</a:t>
            </a:r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47" y="1124744"/>
            <a:ext cx="3810000" cy="2543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59" y="4659619"/>
            <a:ext cx="2592288" cy="19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2134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Price volatility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0375" y="836712"/>
            <a:ext cx="82959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Why are agricultural prices volatile?</a:t>
            </a:r>
          </a:p>
          <a:p>
            <a:endParaRPr lang="en-AU" sz="2400" b="1" dirty="0"/>
          </a:p>
          <a:p>
            <a:r>
              <a:rPr lang="en-AU" sz="2400" dirty="0" smtClean="0"/>
              <a:t>Average yearly price fluctuations (1986-99)</a:t>
            </a:r>
          </a:p>
          <a:p>
            <a:endParaRPr lang="en-AU" sz="2400" dirty="0"/>
          </a:p>
          <a:p>
            <a:endParaRPr lang="en-AU" sz="2400" dirty="0" smtClean="0"/>
          </a:p>
          <a:p>
            <a:endParaRPr lang="en-AU" sz="2400" dirty="0"/>
          </a:p>
          <a:p>
            <a:endParaRPr lang="en-AU" sz="2400" dirty="0" smtClean="0"/>
          </a:p>
          <a:p>
            <a:endParaRPr lang="en-AU" sz="2400" dirty="0"/>
          </a:p>
          <a:p>
            <a:endParaRPr lang="en-AU" sz="2400" dirty="0" smtClean="0"/>
          </a:p>
          <a:p>
            <a:endParaRPr lang="en-AU" sz="2400" dirty="0"/>
          </a:p>
          <a:p>
            <a:endParaRPr lang="en-AU" sz="2400" dirty="0"/>
          </a:p>
          <a:p>
            <a:r>
              <a:rPr lang="en-AU" sz="2400" dirty="0" smtClean="0"/>
              <a:t>Affects import affordability</a:t>
            </a:r>
          </a:p>
          <a:p>
            <a:endParaRPr lang="en-AU" sz="2400" dirty="0"/>
          </a:p>
          <a:p>
            <a:r>
              <a:rPr lang="en-AU" sz="2400" b="1" dirty="0" smtClean="0"/>
              <a:t>What other effects occur when prices fall?</a:t>
            </a:r>
          </a:p>
          <a:p>
            <a:endParaRPr lang="en-AU" sz="2400" dirty="0"/>
          </a:p>
          <a:p>
            <a:endParaRPr lang="en-AU" sz="2400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555064"/>
              </p:ext>
            </p:extLst>
          </p:nvPr>
        </p:nvGraphicFramePr>
        <p:xfrm>
          <a:off x="1331640" y="2276872"/>
          <a:ext cx="633670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584176"/>
                <a:gridCol w="1584176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Commodity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Volatility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Commodity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Volatility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Coffee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25.5%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Jute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18.1%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Sugar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22.4%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Cocoa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17.7%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Poultry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21.4%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Groundnut oil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16.2%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Rubber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18.7%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Butter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16.1%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Palm oil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18.7%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Cotton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15.9%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28300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Access to international markets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0375" y="836712"/>
            <a:ext cx="82959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Tariffs</a:t>
            </a:r>
          </a:p>
          <a:p>
            <a:r>
              <a:rPr lang="en-AU" sz="2400" b="1" dirty="0" smtClean="0"/>
              <a:t>	</a:t>
            </a:r>
            <a:r>
              <a:rPr lang="en-AU" sz="2400" dirty="0" smtClean="0"/>
              <a:t>Higher on ‘value-added’ goods</a:t>
            </a:r>
          </a:p>
          <a:p>
            <a:r>
              <a:rPr lang="en-AU" sz="2400" dirty="0"/>
              <a:t>	</a:t>
            </a:r>
            <a:r>
              <a:rPr lang="en-AU" sz="2400" dirty="0" smtClean="0"/>
              <a:t>e.g. lower tariffs on cocoa than on chocolate</a:t>
            </a:r>
          </a:p>
          <a:p>
            <a:endParaRPr lang="en-AU" sz="2400" dirty="0"/>
          </a:p>
          <a:p>
            <a:endParaRPr lang="en-AU" sz="2400" dirty="0" smtClean="0"/>
          </a:p>
          <a:p>
            <a:endParaRPr lang="en-AU" sz="2400" dirty="0"/>
          </a:p>
          <a:p>
            <a:endParaRPr lang="en-AU" sz="2400" dirty="0" smtClean="0"/>
          </a:p>
          <a:p>
            <a:endParaRPr lang="en-AU" sz="2400" dirty="0"/>
          </a:p>
          <a:p>
            <a:endParaRPr lang="en-AU" sz="2400" dirty="0" smtClean="0"/>
          </a:p>
          <a:p>
            <a:r>
              <a:rPr lang="en-AU" sz="2400" b="1" dirty="0" smtClean="0"/>
              <a:t>Subsidies</a:t>
            </a:r>
          </a:p>
          <a:p>
            <a:r>
              <a:rPr lang="en-AU" sz="2400" b="1" dirty="0"/>
              <a:t>	</a:t>
            </a:r>
            <a:r>
              <a:rPr lang="en-AU" sz="2400" dirty="0" smtClean="0"/>
              <a:t>Cotton heavily subsidised in the US</a:t>
            </a:r>
          </a:p>
          <a:p>
            <a:r>
              <a:rPr lang="en-AU" sz="2400" b="1" dirty="0"/>
              <a:t>	</a:t>
            </a:r>
            <a:r>
              <a:rPr lang="en-AU" sz="2400" dirty="0" smtClean="0"/>
              <a:t>Sugar heavily subsidised in the EU</a:t>
            </a:r>
            <a:endParaRPr lang="en-AU" sz="2400" b="1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80" y="2132856"/>
            <a:ext cx="30289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02" y="2103264"/>
            <a:ext cx="2390775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89" y="4644841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80" y="5361027"/>
            <a:ext cx="2088232" cy="139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783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Access to international markets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0375" y="836712"/>
            <a:ext cx="8295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 smtClean="0"/>
              <a:t>..developed </a:t>
            </a:r>
            <a:r>
              <a:rPr lang="en-US" sz="2400" i="1" dirty="0" smtClean="0"/>
              <a:t>countries were spending just over </a:t>
            </a:r>
            <a:r>
              <a:rPr lang="en-US" sz="2400" b="1" i="1" dirty="0" smtClean="0"/>
              <a:t>$1 billion </a:t>
            </a:r>
          </a:p>
          <a:p>
            <a:r>
              <a:rPr lang="en-US" sz="2400" b="1" i="1" dirty="0" smtClean="0"/>
              <a:t>a year</a:t>
            </a:r>
            <a:r>
              <a:rPr lang="en-US" sz="2400" i="1" dirty="0" smtClean="0"/>
              <a:t> on aid to developing country agriculture, and they were also spending just under </a:t>
            </a:r>
            <a:r>
              <a:rPr lang="en-US" sz="2400" b="1" i="1" dirty="0" smtClean="0"/>
              <a:t>$1 billion a day </a:t>
            </a:r>
            <a:r>
              <a:rPr lang="en-US" sz="2400" i="1" dirty="0" smtClean="0"/>
              <a:t>in supporting their </a:t>
            </a:r>
            <a:r>
              <a:rPr lang="en-AU" sz="2400" i="1" dirty="0" smtClean="0"/>
              <a:t>own farmers</a:t>
            </a:r>
            <a:r>
              <a:rPr lang="en-AU" sz="2400" dirty="0" smtClean="0"/>
              <a:t>.</a:t>
            </a:r>
          </a:p>
          <a:p>
            <a:endParaRPr lang="en-AU" sz="2400" dirty="0"/>
          </a:p>
          <a:p>
            <a:r>
              <a:rPr lang="en-AU" sz="2400" dirty="0" smtClean="0"/>
              <a:t>	</a:t>
            </a:r>
            <a:r>
              <a:rPr lang="en-AU" sz="2400" b="1" dirty="0" smtClean="0"/>
              <a:t>UN Development Report 2005</a:t>
            </a:r>
            <a:endParaRPr lang="en-AU" sz="2400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300792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Role of International Trade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971600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Strategies </a:t>
            </a:r>
            <a:r>
              <a:rPr lang="en-AU" b="1" dirty="0" smtClean="0"/>
              <a:t>(evaluate)</a:t>
            </a:r>
            <a:endParaRPr lang="en-AU" sz="2400" b="1" dirty="0" smtClean="0"/>
          </a:p>
          <a:p>
            <a:endParaRPr lang="en-AU" sz="2400" b="1" dirty="0"/>
          </a:p>
          <a:p>
            <a:r>
              <a:rPr lang="en-AU" sz="2400" b="1" dirty="0" smtClean="0"/>
              <a:t>	</a:t>
            </a:r>
            <a:r>
              <a:rPr lang="en-AU" sz="2400" dirty="0" smtClean="0"/>
              <a:t>- Import substitution</a:t>
            </a:r>
          </a:p>
          <a:p>
            <a:endParaRPr lang="en-AU" sz="2400" b="1" dirty="0"/>
          </a:p>
          <a:p>
            <a:r>
              <a:rPr lang="en-AU" sz="2400" b="1" dirty="0" smtClean="0"/>
              <a:t>	</a:t>
            </a:r>
            <a:r>
              <a:rPr lang="en-AU" sz="2400" dirty="0" smtClean="0"/>
              <a:t>- Export promotion</a:t>
            </a:r>
          </a:p>
          <a:p>
            <a:endParaRPr lang="en-AU" sz="2400" dirty="0"/>
          </a:p>
          <a:p>
            <a:r>
              <a:rPr lang="en-AU" sz="2400" dirty="0" smtClean="0"/>
              <a:t>	- Trade liberalisation</a:t>
            </a:r>
          </a:p>
          <a:p>
            <a:endParaRPr lang="en-AU" sz="2400" dirty="0"/>
          </a:p>
          <a:p>
            <a:r>
              <a:rPr lang="en-AU" sz="2400" dirty="0" smtClean="0"/>
              <a:t>	- (WTO)</a:t>
            </a:r>
          </a:p>
          <a:p>
            <a:endParaRPr lang="en-AU" sz="2400" dirty="0"/>
          </a:p>
          <a:p>
            <a:r>
              <a:rPr lang="en-AU" sz="2400" dirty="0" smtClean="0"/>
              <a:t>	- Preferential trade agreements</a:t>
            </a:r>
          </a:p>
          <a:p>
            <a:endParaRPr lang="en-AU" sz="2400" dirty="0"/>
          </a:p>
          <a:p>
            <a:r>
              <a:rPr lang="en-AU" sz="2400" dirty="0" smtClean="0"/>
              <a:t>	- Diversification</a:t>
            </a:r>
            <a:endParaRPr lang="en-AU" sz="2400" dirty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99025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Import substitution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0375" y="836712"/>
            <a:ext cx="829599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Relies on protectionism to create benefits of scale</a:t>
            </a:r>
          </a:p>
          <a:p>
            <a:endParaRPr lang="en-AU" sz="2400" dirty="0"/>
          </a:p>
          <a:p>
            <a:r>
              <a:rPr lang="en-AU" sz="2400" b="1" dirty="0" smtClean="0"/>
              <a:t>What are the benefits?</a:t>
            </a:r>
          </a:p>
          <a:p>
            <a:endParaRPr lang="en-AU" sz="2400" b="1" dirty="0"/>
          </a:p>
          <a:p>
            <a:r>
              <a:rPr lang="en-AU" sz="2400" b="1" dirty="0" smtClean="0"/>
              <a:t>Drawbacks </a:t>
            </a:r>
            <a:r>
              <a:rPr lang="en-AU" sz="2000" dirty="0" smtClean="0"/>
              <a:t>(mainly abandoned in</a:t>
            </a:r>
          </a:p>
          <a:p>
            <a:r>
              <a:rPr lang="en-AU" sz="2000" dirty="0" smtClean="0"/>
              <a:t>1980s and 1990s)</a:t>
            </a:r>
            <a:endParaRPr lang="en-AU" sz="2400" dirty="0" smtClean="0"/>
          </a:p>
          <a:p>
            <a:endParaRPr lang="en-AU" sz="2400" b="1" dirty="0"/>
          </a:p>
          <a:p>
            <a:r>
              <a:rPr lang="en-AU" sz="2400" dirty="0" smtClean="0"/>
              <a:t>Lack of competition</a:t>
            </a:r>
          </a:p>
          <a:p>
            <a:endParaRPr lang="en-AU" sz="2400" dirty="0"/>
          </a:p>
          <a:p>
            <a:r>
              <a:rPr lang="en-AU" sz="2400" dirty="0" smtClean="0"/>
              <a:t>Requires government to ‘pick winners’</a:t>
            </a:r>
          </a:p>
          <a:p>
            <a:endParaRPr lang="en-AU" sz="2400" dirty="0"/>
          </a:p>
          <a:p>
            <a:r>
              <a:rPr lang="en-AU" sz="2400" dirty="0" smtClean="0"/>
              <a:t>Tariffs on inputs</a:t>
            </a:r>
          </a:p>
          <a:p>
            <a:endParaRPr lang="en-AU" sz="2400" dirty="0"/>
          </a:p>
          <a:p>
            <a:r>
              <a:rPr lang="en-AU" sz="2400" dirty="0" err="1" smtClean="0"/>
              <a:t>BoP</a:t>
            </a:r>
            <a:r>
              <a:rPr lang="en-AU" sz="2400" dirty="0" smtClean="0"/>
              <a:t> difficulties</a:t>
            </a:r>
          </a:p>
          <a:p>
            <a:endParaRPr lang="en-AU" sz="2400" dirty="0"/>
          </a:p>
          <a:p>
            <a:r>
              <a:rPr lang="en-AU" sz="2400" dirty="0" smtClean="0"/>
              <a:t>Restricts market size</a:t>
            </a:r>
          </a:p>
          <a:p>
            <a:endParaRPr lang="en-AU" sz="2400" dirty="0"/>
          </a:p>
          <a:p>
            <a:endParaRPr lang="en-AU" sz="2400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94" y="1495180"/>
            <a:ext cx="3419872" cy="223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8649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42048</TotalTime>
  <Words>320</Words>
  <Application>Microsoft Office PowerPoint</Application>
  <PresentationFormat>On-screen Show (4:3)</PresentationFormat>
  <Paragraphs>183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Neo Sans</vt:lpstr>
      <vt:lpstr>m62-black-currency</vt:lpstr>
      <vt:lpstr>3_2</vt:lpstr>
      <vt:lpstr>2_2</vt:lpstr>
      <vt:lpstr>1_It’s not the design of your template</vt:lpstr>
      <vt:lpstr>4.4 The Role of International Trade</vt:lpstr>
      <vt:lpstr>The Role of International Trade</vt:lpstr>
      <vt:lpstr>Over-specialisation in few products</vt:lpstr>
      <vt:lpstr>Over-specialisation in few products</vt:lpstr>
      <vt:lpstr>Price volatility</vt:lpstr>
      <vt:lpstr>Access to international markets</vt:lpstr>
      <vt:lpstr>Access to international markets</vt:lpstr>
      <vt:lpstr>The Role of International Trade</vt:lpstr>
      <vt:lpstr>Import substitution</vt:lpstr>
      <vt:lpstr>Export promotion</vt:lpstr>
      <vt:lpstr>Trade liberalisation </vt:lpstr>
      <vt:lpstr>Trade liberalisation </vt:lpstr>
      <vt:lpstr>Preferential trade agreements</vt:lpstr>
      <vt:lpstr>Diversification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449</cp:revision>
  <dcterms:created xsi:type="dcterms:W3CDTF">2015-03-15T05:05:01Z</dcterms:created>
  <dcterms:modified xsi:type="dcterms:W3CDTF">2016-05-10T22:46:35Z</dcterms:modified>
</cp:coreProperties>
</file>