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6" r:id="rId2"/>
    <p:sldMasterId id="2147483654" r:id="rId3"/>
    <p:sldMasterId id="2147483657" r:id="rId4"/>
  </p:sldMasterIdLst>
  <p:notesMasterIdLst>
    <p:notesMasterId r:id="rId10"/>
  </p:notesMasterIdLst>
  <p:handoutMasterIdLst>
    <p:handoutMasterId r:id="rId11"/>
  </p:handoutMasterIdLst>
  <p:sldIdLst>
    <p:sldId id="259" r:id="rId5"/>
    <p:sldId id="460" r:id="rId6"/>
    <p:sldId id="463" r:id="rId7"/>
    <p:sldId id="461" r:id="rId8"/>
    <p:sldId id="462" r:id="rId9"/>
  </p:sldIdLst>
  <p:sldSz cx="9144000" cy="6858000" type="screen4x3"/>
  <p:notesSz cx="9906000" cy="67945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6B97"/>
    <a:srgbClr val="00003E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61" autoAdjust="0"/>
    <p:restoredTop sz="94660"/>
  </p:normalViewPr>
  <p:slideViewPr>
    <p:cSldViewPr>
      <p:cViewPr varScale="1">
        <p:scale>
          <a:sx n="71" d="100"/>
          <a:sy n="71" d="100"/>
        </p:scale>
        <p:origin x="75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1108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215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1108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7304FC-2894-4BE3-88D3-E68583326C86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6063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1108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214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4375" y="509588"/>
            <a:ext cx="3397250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4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3227388"/>
            <a:ext cx="79248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4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1108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192547-FFA7-417A-8F63-F8B7FBC53DAD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6680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92547-FFA7-417A-8F63-F8B7FBC53DAD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93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2" name="Picture 12" descr="t1ti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1600" y="1984375"/>
            <a:ext cx="8999538" cy="723900"/>
          </a:xfr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1225" y="3516313"/>
            <a:ext cx="7380288" cy="674687"/>
          </a:xfrm>
        </p:spPr>
        <p:txBody>
          <a:bodyPr/>
          <a:lstStyle>
            <a:lvl1pPr marL="0" indent="0"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 build="p">
        <p:tmplLst>
          <p:tmpl lvl="1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2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3812D-9F43-4150-89AB-F1AE33864299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CC9D8-73E6-4477-BD0E-9034041437E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69913-B1DC-447A-91D2-B8B16A16E26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1ECC8-B253-4ECB-A077-8D58F1D7C0B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8E53B-A775-4DC8-9619-C08B15146D1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9506F-4531-4235-B528-B4F9559EE4F6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AB4E3-D55F-4BBD-B31B-4ACC85E5797E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9060A-5D5D-4A36-9BF6-4124C2D79DE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4544C-E44A-4AE3-B0AE-5F36CBDBA4A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2DF03-EFB1-4EEB-B0F0-B60EF068EF1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39BFD-326A-4B7E-9E2D-3B5937878D7F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FD92E-2EEF-4C8A-98A2-297F7ADF4D4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092C5-FCF2-47C1-B669-1372555E510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ECECD-0DD3-4A7F-AC0F-5389BC363AC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CE976-7958-40FC-898A-2C80157B51E7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C4644-AA5E-4398-89BC-DA9FD9558B7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A3F96-98AE-4E21-AD8A-2B9C3491D5B7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F9277-5A86-42C5-A44A-1DEC65E52EA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7B329-9516-4AFE-8D7D-9A862E261C88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90AF1-0C3E-474E-98EA-86A21432276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E675A-2446-4F2D-BE4C-923064280E8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0176A-2247-4001-B73A-1CEC618AB25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6C9B8-0C72-4AC5-B6A8-3E752D61620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DCD75-1340-4463-A4A4-5228CF682F0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91BDC-4B66-419E-BD70-209DB1F8EF6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9B05C-022E-48E8-96D9-E5362DCFD97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4C88B-376E-460C-A660-B280BD6F472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12F3A-CEEE-4D3C-8039-711440FC1E54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F6BB0-EC99-4E15-A068-983C9ECA741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0F30D-EC84-43C0-9F64-5F904060143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EFBFB-A6F9-496C-8B1A-1A9403D4DC8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C63A0-F938-4AAB-A6C2-47A25D1CBCF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hyperlink" Target="http://www.m62.net/" TargetMode="External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6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hyperlink" Target="http://www.m62.net/powerpoint-slides/" TargetMode="Externa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5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hyperlink" Target="http://www.m62.net/presentation-theory/bullet-points-dont-work/beyond-bullet-points/" TargetMode="External"/><Relationship Id="rId10" Type="http://schemas.openxmlformats.org/officeDocument/2006/relationships/slideLayout" Target="../slideLayouts/slideLayout43.xml"/><Relationship Id="rId19" Type="http://schemas.openxmlformats.org/officeDocument/2006/relationships/hyperlink" Target="http://www.m62.net/powerpoint-training/" TargetMode="Externa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4" name="Picture 18" descr="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5FC783C7-A2EC-41E9-AA7B-F0D50F3E0A8B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82" name="Picture 2" descr="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pic>
        <p:nvPicPr>
          <p:cNvPr id="276488" name="Picture 8" descr="M62FB&amp;F006 cop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64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27648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764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2764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2764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63DEADC0-C932-46E8-BB52-CC605D59CE20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4434" name="Picture 2" descr="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pic>
        <p:nvPicPr>
          <p:cNvPr id="274440" name="Picture 8" descr="M62FB&amp;F006 cop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44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2744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744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2744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2744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46953A54-48A6-4925-9BE1-F6898663E197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4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4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81603" name="Rectangle 3"/>
          <p:cNvSpPr>
            <a:spLocks noChangeArrowheads="1"/>
          </p:cNvSpPr>
          <p:nvPr/>
        </p:nvSpPr>
        <p:spPr bwMode="auto">
          <a:xfrm>
            <a:off x="-93663" y="6453188"/>
            <a:ext cx="85328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/>
            <a:r>
              <a:rPr lang="en-AU" sz="1200">
                <a:solidFill>
                  <a:srgbClr val="4D4D4D"/>
                </a:solidFill>
                <a:latin typeface="Neo Sans" pitchFamily="34" charset="0"/>
              </a:rPr>
              <a:t>m62 visualcommunications is the global leader in presentation effectiveness, from offices in the UK, USA, and Singapore</a:t>
            </a:r>
          </a:p>
        </p:txBody>
      </p:sp>
      <p:pic>
        <p:nvPicPr>
          <p:cNvPr id="281604" name="Picture 4" descr="m62-log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502650" y="6484938"/>
            <a:ext cx="381000" cy="257175"/>
          </a:xfrm>
          <a:prstGeom prst="rect">
            <a:avLst/>
          </a:prstGeom>
          <a:noFill/>
        </p:spPr>
      </p:pic>
      <p:pic>
        <p:nvPicPr>
          <p:cNvPr id="281605" name="Picture 5" descr="1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60350" y="777875"/>
            <a:ext cx="2000250" cy="1457325"/>
          </a:xfrm>
          <a:prstGeom prst="rect">
            <a:avLst/>
          </a:prstGeom>
          <a:noFill/>
        </p:spPr>
      </p:pic>
      <p:pic>
        <p:nvPicPr>
          <p:cNvPr id="281606" name="Picture 6" descr="2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87338" y="2673350"/>
            <a:ext cx="2000250" cy="1457325"/>
          </a:xfrm>
          <a:prstGeom prst="rect">
            <a:avLst/>
          </a:prstGeom>
          <a:noFill/>
        </p:spPr>
      </p:pic>
      <p:pic>
        <p:nvPicPr>
          <p:cNvPr id="281607" name="Picture 7" descr="3">
            <a:hlinkClick r:id="rId19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87338" y="4568825"/>
            <a:ext cx="2000250" cy="1457325"/>
          </a:xfrm>
          <a:prstGeom prst="rect">
            <a:avLst/>
          </a:prstGeom>
          <a:noFill/>
        </p:spPr>
      </p:pic>
      <p:sp>
        <p:nvSpPr>
          <p:cNvPr id="281608" name="Text Box 8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379413" y="2290763"/>
            <a:ext cx="16367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Beyond Bullet Points</a:t>
            </a:r>
          </a:p>
        </p:txBody>
      </p:sp>
      <p:sp>
        <p:nvSpPr>
          <p:cNvPr id="281609" name="Text Box 9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379413" y="4189413"/>
            <a:ext cx="1417637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PowerPoint Slides</a:t>
            </a:r>
          </a:p>
        </p:txBody>
      </p:sp>
      <p:sp>
        <p:nvSpPr>
          <p:cNvPr id="281610" name="Text Box 10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379413" y="6084888"/>
            <a:ext cx="15986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PowerPoint Training</a:t>
            </a:r>
          </a:p>
        </p:txBody>
      </p:sp>
      <p:pic>
        <p:nvPicPr>
          <p:cNvPr id="281611" name="Picture 11" descr="b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520950" y="777875"/>
            <a:ext cx="6362700" cy="5248275"/>
          </a:xfrm>
          <a:prstGeom prst="rect">
            <a:avLst/>
          </a:prstGeom>
          <a:noFill/>
        </p:spPr>
      </p:pic>
      <p:sp>
        <p:nvSpPr>
          <p:cNvPr id="281612" name="Text Box 12"/>
          <p:cNvSpPr txBox="1">
            <a:spLocks noChangeArrowheads="1"/>
          </p:cNvSpPr>
          <p:nvPr/>
        </p:nvSpPr>
        <p:spPr bwMode="auto">
          <a:xfrm>
            <a:off x="28575" y="188913"/>
            <a:ext cx="91154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It’s not the </a:t>
            </a:r>
            <a:r>
              <a:rPr lang="en-AU" sz="2100" b="1">
                <a:solidFill>
                  <a:srgbClr val="333333"/>
                </a:solidFill>
                <a:latin typeface="Neo Sans" pitchFamily="34" charset="0"/>
              </a:rPr>
              <a:t>design</a:t>
            </a:r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 of your template, it’s what you </a:t>
            </a:r>
            <a:r>
              <a:rPr lang="en-AU" sz="2100" b="1">
                <a:solidFill>
                  <a:srgbClr val="333333"/>
                </a:solidFill>
                <a:latin typeface="Neo Sans" pitchFamily="34" charset="0"/>
              </a:rPr>
              <a:t>do with it</a:t>
            </a:r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 that counts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620688"/>
            <a:ext cx="8999538" cy="723900"/>
          </a:xfrm>
          <a:ln/>
        </p:spPr>
        <p:txBody>
          <a:bodyPr/>
          <a:lstStyle/>
          <a:p>
            <a:r>
              <a:rPr lang="en-AU" dirty="0" smtClean="0"/>
              <a:t>4.5 The Role of Foreign Direct Investment (FDI)</a:t>
            </a:r>
            <a:endParaRPr lang="en-US" dirty="0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	</a:t>
            </a:r>
          </a:p>
          <a:p>
            <a:endParaRPr lang="en-AU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46881" y="5683345"/>
            <a:ext cx="8999538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9pPr>
          </a:lstStyle>
          <a:p>
            <a:endParaRPr lang="en-US" sz="3200" kern="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388" y="1921621"/>
            <a:ext cx="7613818" cy="386407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Role of Foreign Direct Investment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507661" cy="4525962"/>
          </a:xfrm>
        </p:spPr>
        <p:txBody>
          <a:bodyPr/>
          <a:lstStyle/>
          <a:p>
            <a:r>
              <a:rPr lang="en-AU" b="1" dirty="0" smtClean="0"/>
              <a:t>Define FDI</a:t>
            </a:r>
          </a:p>
          <a:p>
            <a:endParaRPr lang="en-AU" b="1" dirty="0"/>
          </a:p>
          <a:p>
            <a:r>
              <a:rPr lang="en-AU" dirty="0" smtClean="0"/>
              <a:t>Include at least two of the following (from IB mark scheme)</a:t>
            </a:r>
          </a:p>
          <a:p>
            <a:pPr marL="1519238" indent="-349250">
              <a:buFont typeface="Arial" panose="020B0604020202020204" pitchFamily="34" charset="0"/>
              <a:buChar char="•"/>
            </a:pPr>
            <a:r>
              <a:rPr lang="en-AU" dirty="0" smtClean="0"/>
              <a:t>Long-term investment in another country</a:t>
            </a:r>
          </a:p>
          <a:p>
            <a:pPr marL="1519238" indent="-349250">
              <a:buFont typeface="Arial" panose="020B0604020202020204" pitchFamily="34" charset="0"/>
              <a:buChar char="•"/>
            </a:pPr>
            <a:r>
              <a:rPr lang="en-AU" dirty="0" smtClean="0"/>
              <a:t>Investment by a multinational corporation</a:t>
            </a:r>
          </a:p>
          <a:p>
            <a:pPr marL="1519238" indent="-349250">
              <a:buFont typeface="Arial" panose="020B0604020202020204" pitchFamily="34" charset="0"/>
              <a:buChar char="•"/>
            </a:pPr>
            <a:r>
              <a:rPr lang="en-AU" dirty="0" smtClean="0"/>
              <a:t>Investment representing at least 10% ownership</a:t>
            </a:r>
          </a:p>
          <a:p>
            <a:pPr marL="1519238" indent="-349250">
              <a:buFont typeface="Arial" panose="020B0604020202020204" pitchFamily="34" charset="0"/>
              <a:buChar char="•"/>
            </a:pPr>
            <a:endParaRPr lang="en-AU" dirty="0"/>
          </a:p>
          <a:p>
            <a:pPr marL="0" indent="0"/>
            <a:r>
              <a:rPr lang="en-AU" b="1" dirty="0" smtClean="0"/>
              <a:t>Why does FDI happen?</a:t>
            </a:r>
          </a:p>
          <a:p>
            <a:pPr marL="1519238" indent="-349250">
              <a:buFont typeface="Arial" panose="020B0604020202020204" pitchFamily="34" charset="0"/>
              <a:buChar char="•"/>
            </a:pPr>
            <a:r>
              <a:rPr lang="en-AU" dirty="0" smtClean="0"/>
              <a:t>Abundant resources</a:t>
            </a:r>
          </a:p>
          <a:p>
            <a:pPr marL="1519238" indent="-349250">
              <a:buFont typeface="Arial" panose="020B0604020202020204" pitchFamily="34" charset="0"/>
              <a:buChar char="•"/>
            </a:pPr>
            <a:r>
              <a:rPr lang="en-AU" dirty="0" smtClean="0"/>
              <a:t>Low-cost labour</a:t>
            </a:r>
          </a:p>
          <a:p>
            <a:pPr marL="1519238" indent="-349250">
              <a:buFont typeface="Arial" panose="020B0604020202020204" pitchFamily="34" charset="0"/>
              <a:buChar char="•"/>
            </a:pPr>
            <a:r>
              <a:rPr lang="en-AU" dirty="0" smtClean="0"/>
              <a:t>Low-cost regulation</a:t>
            </a:r>
          </a:p>
          <a:p>
            <a:pPr marL="1519238" indent="-349250">
              <a:buFont typeface="Arial" panose="020B0604020202020204" pitchFamily="34" charset="0"/>
              <a:buChar char="•"/>
            </a:pPr>
            <a:r>
              <a:rPr lang="en-AU" dirty="0" smtClean="0"/>
              <a:t>Access to emerging markets (protection by-pass)</a:t>
            </a:r>
          </a:p>
          <a:p>
            <a:pPr marL="0" indent="0"/>
            <a:endParaRPr lang="en-AU" b="1" dirty="0" smtClean="0"/>
          </a:p>
        </p:txBody>
      </p:sp>
    </p:spTree>
    <p:extLst>
      <p:ext uri="{BB962C8B-B14F-4D97-AF65-F5344CB8AC3E}">
        <p14:creationId xmlns:p14="http://schemas.microsoft.com/office/powerpoint/2010/main" val="23450057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Role of Foreign Direct Investment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80728"/>
            <a:ext cx="8075613" cy="4525962"/>
          </a:xfrm>
        </p:spPr>
        <p:txBody>
          <a:bodyPr/>
          <a:lstStyle/>
          <a:p>
            <a:r>
              <a:rPr lang="en-AU" b="1" dirty="0" smtClean="0"/>
              <a:t>Which LDCs receive FDI?</a:t>
            </a:r>
          </a:p>
          <a:p>
            <a:pPr marL="806450">
              <a:buFont typeface="Arial" panose="020B0604020202020204" pitchFamily="34" charset="0"/>
              <a:buChar char="•"/>
            </a:pPr>
            <a:r>
              <a:rPr lang="en-AU" dirty="0" smtClean="0"/>
              <a:t>Low cost</a:t>
            </a:r>
          </a:p>
          <a:p>
            <a:pPr marL="806450">
              <a:buFont typeface="Arial" panose="020B0604020202020204" pitchFamily="34" charset="0"/>
              <a:buChar char="•"/>
            </a:pPr>
            <a:r>
              <a:rPr lang="en-AU" dirty="0" smtClean="0"/>
              <a:t>Low tax</a:t>
            </a:r>
          </a:p>
          <a:p>
            <a:pPr marL="806450">
              <a:buFont typeface="Arial" panose="020B0604020202020204" pitchFamily="34" charset="0"/>
              <a:buChar char="•"/>
            </a:pPr>
            <a:r>
              <a:rPr lang="en-AU" dirty="0" smtClean="0"/>
              <a:t>Infrastructure</a:t>
            </a:r>
          </a:p>
          <a:p>
            <a:pPr marL="806450">
              <a:buFont typeface="Arial" panose="020B0604020202020204" pitchFamily="34" charset="0"/>
              <a:buChar char="•"/>
            </a:pPr>
            <a:r>
              <a:rPr lang="en-AU" dirty="0" smtClean="0"/>
              <a:t>Education</a:t>
            </a:r>
          </a:p>
          <a:p>
            <a:pPr marL="806450">
              <a:buFont typeface="Arial" panose="020B0604020202020204" pitchFamily="34" charset="0"/>
              <a:buChar char="•"/>
            </a:pPr>
            <a:r>
              <a:rPr lang="en-AU" dirty="0" smtClean="0"/>
              <a:t>Regulation </a:t>
            </a:r>
            <a:r>
              <a:rPr lang="en-AU" sz="2000" dirty="0" smtClean="0"/>
              <a:t>(foreign ownership rules, exchange controls)</a:t>
            </a:r>
          </a:p>
          <a:p>
            <a:pPr marL="806450">
              <a:buFont typeface="Arial" panose="020B0604020202020204" pitchFamily="34" charset="0"/>
              <a:buChar char="•"/>
            </a:pPr>
            <a:r>
              <a:rPr lang="en-AU" dirty="0" smtClean="0"/>
              <a:t>Stable economic environment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425710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Role of Foreign Direct Investment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80728"/>
            <a:ext cx="8075613" cy="4525962"/>
          </a:xfrm>
        </p:spPr>
        <p:txBody>
          <a:bodyPr/>
          <a:lstStyle/>
          <a:p>
            <a:r>
              <a:rPr lang="en-AU" b="1" dirty="0" smtClean="0"/>
              <a:t>How does it help development?</a:t>
            </a:r>
          </a:p>
          <a:p>
            <a:endParaRPr lang="en-AU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Circular flow injection.  Investment, leading to exports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↑ </a:t>
            </a:r>
            <a:r>
              <a:rPr lang="en-AU" dirty="0" smtClean="0"/>
              <a:t>Financial</a:t>
            </a:r>
            <a:r>
              <a:rPr lang="en-AU" dirty="0" smtClean="0"/>
              <a:t> </a:t>
            </a:r>
            <a:r>
              <a:rPr lang="en-AU" dirty="0" smtClean="0"/>
              <a:t>account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MNCs often invest in infrastructure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Technology, knowledge transfer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Tax revenues – income, corporate, indirect</a:t>
            </a:r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782151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Role of Foreign Direct Investment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836712"/>
            <a:ext cx="8075613" cy="4525962"/>
          </a:xfrm>
        </p:spPr>
        <p:txBody>
          <a:bodyPr/>
          <a:lstStyle/>
          <a:p>
            <a:r>
              <a:rPr lang="en-AU" b="1" dirty="0" smtClean="0"/>
              <a:t>What drawbacks exist?</a:t>
            </a:r>
          </a:p>
          <a:p>
            <a:endParaRPr lang="en-AU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Will the jobs only be short-term? </a:t>
            </a:r>
            <a:r>
              <a:rPr lang="en-AU" sz="1800" dirty="0" smtClean="0"/>
              <a:t>(Construction, long-term investment, guest workers)</a:t>
            </a:r>
            <a:endParaRPr lang="en-AU" sz="1800" dirty="0"/>
          </a:p>
          <a:p>
            <a:pPr>
              <a:buFont typeface="Arial" panose="020B0604020202020204" pitchFamily="34" charset="0"/>
              <a:buChar char="•"/>
            </a:pPr>
            <a:endParaRPr lang="en-AU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MNC influence – standards, tax policy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Technology investment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Fair return for resources?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Environmental costs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Net tax benefit?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1991345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62-black-currency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m62-black-currenc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62-black-currenc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2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3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2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2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It’s not the design of your template">
  <a:themeElements>
    <a:clrScheme name="1_It’s not the design of your 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135971"/>
      </a:hlink>
      <a:folHlink>
        <a:srgbClr val="99CC00"/>
      </a:folHlink>
    </a:clrScheme>
    <a:fontScheme name="1_It’s not the design of your template">
      <a:majorFont>
        <a:latin typeface="Neo San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It’s not the design of you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135971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m62-black-currency</Template>
  <TotalTime>14910</TotalTime>
  <Words>184</Words>
  <Application>Microsoft Office PowerPoint</Application>
  <PresentationFormat>On-screen Show (4:3)</PresentationFormat>
  <Paragraphs>51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Neo Sans</vt:lpstr>
      <vt:lpstr>m62-black-currency</vt:lpstr>
      <vt:lpstr>3_2</vt:lpstr>
      <vt:lpstr>2_2</vt:lpstr>
      <vt:lpstr>1_It’s not the design of your template</vt:lpstr>
      <vt:lpstr>4.5 The Role of Foreign Direct Investment (FDI)</vt:lpstr>
      <vt:lpstr>The Role of Foreign Direct Investment</vt:lpstr>
      <vt:lpstr>The Role of Foreign Direct Investment</vt:lpstr>
      <vt:lpstr>The Role of Foreign Direct Investment</vt:lpstr>
      <vt:lpstr>The Role of Foreign Direct Investment</vt:lpstr>
    </vt:vector>
  </TitlesOfParts>
  <Company>The University of Adelaide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MIC2307-16</dc:subject>
  <dc:creator>a1077144</dc:creator>
  <cp:lastModifiedBy>Richard BAUM</cp:lastModifiedBy>
  <cp:revision>277</cp:revision>
  <dcterms:created xsi:type="dcterms:W3CDTF">2013-11-05T23:10:43Z</dcterms:created>
  <dcterms:modified xsi:type="dcterms:W3CDTF">2016-05-25T23:14:44Z</dcterms:modified>
</cp:coreProperties>
</file>