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9"/>
  </p:notesMasterIdLst>
  <p:handoutMasterIdLst>
    <p:handoutMasterId r:id="rId20"/>
  </p:handoutMasterIdLst>
  <p:sldIdLst>
    <p:sldId id="259" r:id="rId5"/>
    <p:sldId id="553" r:id="rId6"/>
    <p:sldId id="677" r:id="rId7"/>
    <p:sldId id="690" r:id="rId8"/>
    <p:sldId id="678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2" r:id="rId18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3EA911-E12F-4236-9863-8FD8FB9AA546}">
          <p14:sldIdLst>
            <p14:sldId id="259"/>
            <p14:sldId id="553"/>
            <p14:sldId id="677"/>
            <p14:sldId id="690"/>
            <p14:sldId id="678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</p14:sldIdLst>
        </p14:section>
        <p14:section name="Untitled Section" id="{E1E8E4D5-60A0-452A-850B-CC087E5469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5405" autoAdjust="0"/>
  </p:normalViewPr>
  <p:slideViewPr>
    <p:cSldViewPr>
      <p:cViewPr varScale="1">
        <p:scale>
          <a:sx n="75" d="100"/>
          <a:sy n="75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PvlQOCfAQ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2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4.6 The Role of Foreign Aid and Multilateral Development Assistance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5" y="1778580"/>
            <a:ext cx="5832648" cy="38845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573516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Aid vs trade – compare and contrast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What can trade do that aid struggles to?</a:t>
            </a:r>
          </a:p>
          <a:p>
            <a:endParaRPr lang="en-AU" b="1" dirty="0"/>
          </a:p>
          <a:p>
            <a:r>
              <a:rPr lang="en-AU" b="1" dirty="0" smtClean="0"/>
              <a:t>What can aid do that trade struggles to?</a:t>
            </a:r>
          </a:p>
          <a:p>
            <a:endParaRPr lang="en-AU" b="1" dirty="0"/>
          </a:p>
          <a:p>
            <a:r>
              <a:rPr lang="en-AU" b="1" dirty="0" smtClean="0"/>
              <a:t>Which is better at promoting development?</a:t>
            </a:r>
          </a:p>
          <a:p>
            <a:endParaRPr lang="en-AU" b="1" dirty="0"/>
          </a:p>
          <a:p>
            <a:endParaRPr lang="en-AU" b="1" dirty="0" smtClean="0"/>
          </a:p>
          <a:p>
            <a:pPr marL="0" indent="0"/>
            <a:r>
              <a:rPr lang="en-AU" i="1" dirty="0" smtClean="0"/>
              <a:t>“Aid without trade is a lullaby – a song you sing to children to get them to sleep.” </a:t>
            </a:r>
          </a:p>
          <a:p>
            <a:r>
              <a:rPr lang="en-AU" sz="2000" i="1" dirty="0"/>
              <a:t>	</a:t>
            </a:r>
            <a:r>
              <a:rPr lang="en-AU" sz="2000" i="1" dirty="0" smtClean="0"/>
              <a:t>			</a:t>
            </a:r>
            <a:r>
              <a:rPr lang="en-AU" sz="2000" dirty="0" err="1" smtClean="0"/>
              <a:t>Yoweri</a:t>
            </a:r>
            <a:r>
              <a:rPr lang="en-AU" sz="2000" dirty="0" smtClean="0"/>
              <a:t> Museveni, Ugandan President</a:t>
            </a:r>
            <a:endParaRPr lang="en-AU" sz="2000" i="1" dirty="0" smtClean="0"/>
          </a:p>
          <a:p>
            <a:endParaRPr lang="en-AU" b="1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31502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Multilateral development assistance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Aid given through international institutions such as the World Bank and IMF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" y="5570511"/>
            <a:ext cx="1370460" cy="68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8" y="4297783"/>
            <a:ext cx="1464044" cy="974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71701"/>
            <a:ext cx="1401272" cy="953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5899"/>
            <a:ext cx="1398092" cy="6990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195736" y="2575422"/>
            <a:ext cx="1872208" cy="10728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15292" y="3602180"/>
            <a:ext cx="1952652" cy="1868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55514" y="3934650"/>
            <a:ext cx="1912430" cy="7624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175625" y="4124772"/>
            <a:ext cx="1820311" cy="17883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88" y="2954156"/>
            <a:ext cx="2314575" cy="19812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6581991" y="3789040"/>
            <a:ext cx="582297" cy="63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0" name="TextBox 19"/>
          <p:cNvSpPr txBox="1"/>
          <p:nvPr/>
        </p:nvSpPr>
        <p:spPr>
          <a:xfrm>
            <a:off x="7243697" y="3527430"/>
            <a:ext cx="150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LDCs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6860408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Multilateral development assistance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1462" y="764704"/>
            <a:ext cx="8075613" cy="4525962"/>
          </a:xfrm>
        </p:spPr>
        <p:txBody>
          <a:bodyPr/>
          <a:lstStyle/>
          <a:p>
            <a:pPr marL="2514600" indent="0"/>
            <a:r>
              <a:rPr lang="en-AU" dirty="0" smtClean="0"/>
              <a:t>Loans and debt rescheduling to countries experiencing difficulties.</a:t>
            </a:r>
          </a:p>
          <a:p>
            <a:pPr marL="2514600" indent="0"/>
            <a:endParaRPr lang="en-AU" dirty="0"/>
          </a:p>
          <a:p>
            <a:pPr marL="2514600" indent="0"/>
            <a:r>
              <a:rPr lang="en-AU" b="1" dirty="0" smtClean="0"/>
              <a:t>Conditionality</a:t>
            </a:r>
          </a:p>
          <a:p>
            <a:pPr marL="2514600" indent="0"/>
            <a:endParaRPr lang="en-AU" b="1" dirty="0"/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Removal of exchange restrictions</a:t>
            </a:r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Low inflation</a:t>
            </a:r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Budget balance</a:t>
            </a:r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Removal of limits on FDI</a:t>
            </a:r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Free-market policies – removal of price controls, subsidies, privatisation</a:t>
            </a:r>
          </a:p>
          <a:p>
            <a:pPr marL="43180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AU" dirty="0" smtClean="0"/>
              <a:t>Removal of trade barriers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2" y="90872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74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IMF criticisms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“</a:t>
            </a:r>
            <a:r>
              <a:rPr lang="en-AU" i="1" dirty="0" smtClean="0"/>
              <a:t>The main IMF prescription has been budgetary belt tightening for patients much too poor to own belts.”</a:t>
            </a:r>
          </a:p>
          <a:p>
            <a:r>
              <a:rPr lang="en-AU" i="1" dirty="0"/>
              <a:t>	</a:t>
            </a:r>
            <a:r>
              <a:rPr lang="en-AU" i="1" dirty="0" smtClean="0"/>
              <a:t>			</a:t>
            </a:r>
            <a:r>
              <a:rPr lang="en-AU" dirty="0" smtClean="0"/>
              <a:t>Jeffrey Sachs, </a:t>
            </a:r>
            <a:r>
              <a:rPr lang="en-AU" i="1" dirty="0" smtClean="0"/>
              <a:t>The End of Poverty</a:t>
            </a:r>
            <a:endParaRPr lang="en-AU" i="1" dirty="0"/>
          </a:p>
          <a:p>
            <a:endParaRPr lang="en-AU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High interest rates stifle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Budget cuts hurt development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Trade liberalisation destroys domestic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Higher food prices affect the poorest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FDI without correct frameworks can create monopolies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Non-democratic nature of 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Moral hazard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590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World Bank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dirty="0" smtClean="0"/>
              <a:t>In development terms, provider of </a:t>
            </a:r>
          </a:p>
          <a:p>
            <a:r>
              <a:rPr lang="en-AU" dirty="0" smtClean="0"/>
              <a:t>concessional loans.  </a:t>
            </a:r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Dominated by rich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Similar conditions to IMF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Environmental and social concerns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Strong US presence </a:t>
            </a:r>
            <a:r>
              <a:rPr lang="en-AU" sz="1800" dirty="0" smtClean="0"/>
              <a:t>(every World Bank President has been American)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Majority US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US has 16% of voting rights (India and China have 7% combined)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One third to half of projects are failures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06" y="836712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3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44463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Role of Foreign Aid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34076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b="1" dirty="0" smtClean="0"/>
          </a:p>
          <a:p>
            <a:r>
              <a:rPr lang="en-AU" sz="2400" b="1" dirty="0" smtClean="0"/>
              <a:t>Who gives foreign aid?</a:t>
            </a:r>
          </a:p>
          <a:p>
            <a:endParaRPr lang="en-AU" sz="2400" b="1" dirty="0"/>
          </a:p>
          <a:p>
            <a:r>
              <a:rPr lang="en-AU" sz="2400" b="1" dirty="0" smtClean="0"/>
              <a:t>What types of foreign aid exist?</a:t>
            </a:r>
          </a:p>
          <a:p>
            <a:endParaRPr lang="en-AU" sz="2400" b="1" dirty="0"/>
          </a:p>
          <a:p>
            <a:r>
              <a:rPr lang="en-AU" sz="2400" b="1" dirty="0" smtClean="0"/>
              <a:t>Why do countries give foreign aid?</a:t>
            </a:r>
          </a:p>
          <a:p>
            <a:endParaRPr lang="en-AU" sz="2400" b="1" dirty="0"/>
          </a:p>
          <a:p>
            <a:r>
              <a:rPr lang="en-AU" sz="2400" b="1" dirty="0" smtClean="0"/>
              <a:t>How effective is foreign aid?</a:t>
            </a:r>
          </a:p>
          <a:p>
            <a:endParaRPr lang="en-AU" sz="2400" b="1" dirty="0"/>
          </a:p>
          <a:p>
            <a:r>
              <a:rPr lang="en-AU" sz="2400" b="1" dirty="0" smtClean="0"/>
              <a:t>Is trade a better alternative?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gives foreign aid?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631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Developed countries </a:t>
            </a:r>
          </a:p>
          <a:p>
            <a:r>
              <a:rPr lang="en-AU" sz="2400" b="1" dirty="0" smtClean="0"/>
              <a:t>Official Development Assistance (ODA)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3" y="1914872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44340"/>
            <a:ext cx="3377404" cy="1519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2952328" cy="25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41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gives foreign aid?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588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Non-governmental organisations (NGOs)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7" y="1433513"/>
            <a:ext cx="5405351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8413" y="5373216"/>
            <a:ext cx="354804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Generally small-scale aid to reach specific development objectives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7684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types of foreign aid exist?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500" y="742288"/>
            <a:ext cx="8295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Humanitarian aid</a:t>
            </a:r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0" y="1567036"/>
            <a:ext cx="3157946" cy="209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1600"/>
            <a:ext cx="3273423" cy="2451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18588"/>
            <a:ext cx="4176464" cy="25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13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Development aid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762472"/>
            <a:ext cx="8075613" cy="4525962"/>
          </a:xfrm>
        </p:spPr>
        <p:txBody>
          <a:bodyPr/>
          <a:lstStyle/>
          <a:p>
            <a:r>
              <a:rPr lang="en-AU" dirty="0" smtClean="0"/>
              <a:t>Given in the form of…</a:t>
            </a:r>
          </a:p>
          <a:p>
            <a:endParaRPr lang="en-AU" sz="500" b="1" dirty="0"/>
          </a:p>
          <a:p>
            <a:r>
              <a:rPr lang="en-AU" b="1" dirty="0" smtClean="0"/>
              <a:t>Grants </a:t>
            </a:r>
            <a:r>
              <a:rPr lang="en-AU" dirty="0" smtClean="0"/>
              <a:t>or </a:t>
            </a:r>
            <a:r>
              <a:rPr lang="en-AU" b="1" dirty="0" smtClean="0"/>
              <a:t>Concessional long-term loans </a:t>
            </a:r>
          </a:p>
          <a:p>
            <a:endParaRPr lang="en-AU" sz="800" dirty="0" smtClean="0"/>
          </a:p>
          <a:p>
            <a:r>
              <a:rPr lang="en-AU" b="1" dirty="0" smtClean="0"/>
              <a:t>What’s the difference?</a:t>
            </a:r>
            <a:endParaRPr lang="en-AU" b="1" dirty="0"/>
          </a:p>
          <a:p>
            <a:endParaRPr lang="en-AU" dirty="0" smtClean="0"/>
          </a:p>
          <a:p>
            <a:r>
              <a:rPr lang="en-AU" dirty="0" smtClean="0"/>
              <a:t>Received as…    </a:t>
            </a:r>
            <a:r>
              <a:rPr lang="en-AU" b="1" dirty="0" smtClean="0"/>
              <a:t>Project aid</a:t>
            </a:r>
            <a:r>
              <a:rPr lang="en-AU" dirty="0" smtClean="0"/>
              <a:t> or </a:t>
            </a:r>
            <a:r>
              <a:rPr lang="en-AU" b="1" dirty="0" smtClean="0"/>
              <a:t>Programme aid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9820" y="3622755"/>
            <a:ext cx="2160240" cy="92333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Specific projects, e.g. building infrastructure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5436382"/>
            <a:ext cx="2160240" cy="12003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Support for industry or sector, e.g. agriculture, education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25144"/>
            <a:ext cx="2609902" cy="1913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5" y="33491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68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governments give aid?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Moral responsibility</a:t>
            </a:r>
          </a:p>
          <a:p>
            <a:r>
              <a:rPr lang="en-AU" dirty="0"/>
              <a:t>	</a:t>
            </a:r>
            <a:r>
              <a:rPr lang="en-AU" dirty="0" smtClean="0"/>
              <a:t>The right thing to do.  MDGs, SDGs.</a:t>
            </a:r>
          </a:p>
          <a:p>
            <a:endParaRPr lang="en-AU" dirty="0"/>
          </a:p>
          <a:p>
            <a:r>
              <a:rPr lang="en-AU" b="1" dirty="0" smtClean="0"/>
              <a:t>Strategic  and economic purposes</a:t>
            </a:r>
          </a:p>
          <a:p>
            <a:r>
              <a:rPr lang="en-AU" b="1" dirty="0"/>
              <a:t>	</a:t>
            </a:r>
            <a:r>
              <a:rPr lang="en-AU" dirty="0" smtClean="0"/>
              <a:t>Keep countries ‘on side’</a:t>
            </a:r>
            <a:endParaRPr lang="en-AU" b="1" dirty="0" smtClean="0"/>
          </a:p>
          <a:p>
            <a:r>
              <a:rPr lang="en-AU" b="1" dirty="0"/>
              <a:t>	</a:t>
            </a:r>
            <a:r>
              <a:rPr lang="en-AU" dirty="0" smtClean="0"/>
              <a:t>Set up trade networks</a:t>
            </a:r>
          </a:p>
          <a:p>
            <a:pPr marL="901700" indent="-901700"/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dirty="0" smtClean="0"/>
              <a:t>e.g. help set up export industry to access needed resources</a:t>
            </a:r>
          </a:p>
          <a:p>
            <a:pPr marL="355600" indent="-355600"/>
            <a:r>
              <a:rPr lang="en-AU" b="1" dirty="0"/>
              <a:t>	</a:t>
            </a:r>
            <a:r>
              <a:rPr lang="en-AU" dirty="0" smtClean="0"/>
              <a:t>Tied aid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016976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tied aid?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dirty="0" smtClean="0"/>
              <a:t>Aid funding given that must be spent  in the donor country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e.g. “Here’s money for a train line, but</a:t>
            </a:r>
          </a:p>
          <a:p>
            <a:r>
              <a:rPr lang="en-AU" dirty="0"/>
              <a:t> </a:t>
            </a:r>
            <a:r>
              <a:rPr lang="en-AU" dirty="0" smtClean="0"/>
              <a:t>       you have to buy Australian steel”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794">
            <a:off x="863786" y="1304522"/>
            <a:ext cx="6393128" cy="3628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945892">
            <a:off x="2024858" y="1891020"/>
            <a:ext cx="228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tied aid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 rot="1921910">
            <a:off x="4798486" y="2139817"/>
            <a:ext cx="19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tied aid</a:t>
            </a:r>
            <a:endParaRPr lang="en-AU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89" y="4510833"/>
            <a:ext cx="25908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10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Effectiveness of foreign aid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How does aid help?</a:t>
            </a:r>
          </a:p>
          <a:p>
            <a:r>
              <a:rPr lang="en-AU" b="1" dirty="0" smtClean="0"/>
              <a:t>	</a:t>
            </a:r>
            <a:r>
              <a:rPr lang="en-AU" dirty="0" smtClean="0"/>
              <a:t>Breaking the poverty cycle</a:t>
            </a:r>
          </a:p>
          <a:p>
            <a:endParaRPr lang="en-AU" b="1" dirty="0"/>
          </a:p>
          <a:p>
            <a:r>
              <a:rPr lang="en-AU" b="1" dirty="0" smtClean="0"/>
              <a:t>Limitations / criticisms</a:t>
            </a:r>
          </a:p>
          <a:p>
            <a:r>
              <a:rPr lang="en-AU" b="1" dirty="0"/>
              <a:t>	</a:t>
            </a:r>
            <a:r>
              <a:rPr lang="en-AU" dirty="0" smtClean="0"/>
              <a:t>Has it actually helped growth? </a:t>
            </a:r>
            <a:r>
              <a:rPr lang="en-AU" dirty="0" smtClean="0">
                <a:hlinkClick r:id="rId2"/>
              </a:rPr>
              <a:t>Dambisa </a:t>
            </a:r>
            <a:r>
              <a:rPr lang="en-AU" dirty="0" err="1" smtClean="0">
                <a:hlinkClick r:id="rId2"/>
              </a:rPr>
              <a:t>Moyo</a:t>
            </a:r>
            <a:endParaRPr lang="en-AU" dirty="0" smtClean="0"/>
          </a:p>
          <a:p>
            <a:r>
              <a:rPr lang="en-AU" b="1" dirty="0" smtClean="0"/>
              <a:t>	</a:t>
            </a:r>
            <a:r>
              <a:rPr lang="en-AU" dirty="0" smtClean="0"/>
              <a:t>Corruption</a:t>
            </a:r>
          </a:p>
          <a:p>
            <a:r>
              <a:rPr lang="en-AU" b="1" dirty="0"/>
              <a:t>	</a:t>
            </a:r>
            <a:r>
              <a:rPr lang="en-AU" dirty="0" smtClean="0"/>
              <a:t>Dependence</a:t>
            </a:r>
          </a:p>
          <a:p>
            <a:r>
              <a:rPr lang="en-AU" dirty="0"/>
              <a:t>	</a:t>
            </a:r>
            <a:r>
              <a:rPr lang="en-AU" dirty="0" smtClean="0"/>
              <a:t>Indebtedness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72929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42920</TotalTime>
  <Words>378</Words>
  <Application>Microsoft Office PowerPoint</Application>
  <PresentationFormat>On-screen Show (4:3)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4.6 The Role of Foreign Aid and Multilateral Development Assistance</vt:lpstr>
      <vt:lpstr>The Role of Foreign Aid </vt:lpstr>
      <vt:lpstr>Who gives foreign aid?</vt:lpstr>
      <vt:lpstr>Who gives foreign aid?</vt:lpstr>
      <vt:lpstr>What types of foreign aid exist?</vt:lpstr>
      <vt:lpstr>Development aid</vt:lpstr>
      <vt:lpstr>Why do governments give aid?</vt:lpstr>
      <vt:lpstr>What is tied aid?</vt:lpstr>
      <vt:lpstr>Effectiveness of foreign aid</vt:lpstr>
      <vt:lpstr>Aid vs trade – compare and contrast</vt:lpstr>
      <vt:lpstr>Multilateral development assistance</vt:lpstr>
      <vt:lpstr>Multilateral development assistance</vt:lpstr>
      <vt:lpstr>IMF criticisms</vt:lpstr>
      <vt:lpstr>World Bank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468</cp:revision>
  <dcterms:created xsi:type="dcterms:W3CDTF">2015-03-15T05:05:01Z</dcterms:created>
  <dcterms:modified xsi:type="dcterms:W3CDTF">2016-06-07T22:04:41Z</dcterms:modified>
</cp:coreProperties>
</file>