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5"/>
  </p:notesMasterIdLst>
  <p:handoutMasterIdLst>
    <p:handoutMasterId r:id="rId16"/>
  </p:handoutMasterIdLst>
  <p:sldIdLst>
    <p:sldId id="259" r:id="rId5"/>
    <p:sldId id="553" r:id="rId6"/>
    <p:sldId id="677" r:id="rId7"/>
    <p:sldId id="703" r:id="rId8"/>
    <p:sldId id="690" r:id="rId9"/>
    <p:sldId id="704" r:id="rId10"/>
    <p:sldId id="705" r:id="rId11"/>
    <p:sldId id="707" r:id="rId12"/>
    <p:sldId id="708" r:id="rId13"/>
    <p:sldId id="709" r:id="rId14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3EA911-E12F-4236-9863-8FD8FB9AA546}">
          <p14:sldIdLst>
            <p14:sldId id="259"/>
            <p14:sldId id="553"/>
            <p14:sldId id="677"/>
            <p14:sldId id="703"/>
            <p14:sldId id="690"/>
            <p14:sldId id="704"/>
            <p14:sldId id="705"/>
            <p14:sldId id="707"/>
            <p14:sldId id="708"/>
            <p14:sldId id="709"/>
          </p14:sldIdLst>
        </p14:section>
        <p14:section name="Untitled Section" id="{E1E8E4D5-60A0-452A-850B-CC087E54693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>
      <p:ext uri="{19B8F6BF-5375-455C-9EA6-DF929625EA0E}">
        <p15:presenceInfo xmlns:p15="http://schemas.microsoft.com/office/powerpoint/2012/main" userId="S-1-5-21-4175334262-1293257954-3937267357-5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5405" autoAdjust="0"/>
  </p:normalViewPr>
  <p:slideViewPr>
    <p:cSldViewPr>
      <p:cViewPr varScale="1">
        <p:scale>
          <a:sx n="75" d="100"/>
          <a:sy n="75" d="100"/>
        </p:scale>
        <p:origin x="1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A6B8E-B03B-43EF-AF76-2EB0EB5C4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8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7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4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701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462" y="620688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4.7 The Role </a:t>
            </a:r>
            <a:r>
              <a:rPr lang="en-AU" smtClean="0"/>
              <a:t>of International Debt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5735165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50" y="1527553"/>
            <a:ext cx="6260562" cy="402464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can be done about it?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075613" cy="4525962"/>
          </a:xfrm>
        </p:spPr>
        <p:txBody>
          <a:bodyPr/>
          <a:lstStyle/>
          <a:p>
            <a:r>
              <a:rPr lang="en-AU" b="1" dirty="0" smtClean="0"/>
              <a:t>Debt relief</a:t>
            </a:r>
          </a:p>
          <a:p>
            <a:r>
              <a:rPr lang="en-AU" dirty="0" smtClean="0"/>
              <a:t>Heavily indebted poor </a:t>
            </a:r>
          </a:p>
          <a:p>
            <a:r>
              <a:rPr lang="en-AU" dirty="0" smtClean="0"/>
              <a:t>Countries (HIPC)</a:t>
            </a:r>
          </a:p>
          <a:p>
            <a:endParaRPr lang="en-AU" dirty="0"/>
          </a:p>
          <a:p>
            <a:r>
              <a:rPr lang="en-AU" dirty="0" smtClean="0"/>
              <a:t>World Bank and IMF </a:t>
            </a:r>
          </a:p>
          <a:p>
            <a:r>
              <a:rPr lang="en-AU" dirty="0" smtClean="0"/>
              <a:t>Initiative</a:t>
            </a:r>
          </a:p>
          <a:p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Must have low GNI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Must be in a debt trap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Must follow IMF and World Bank guidelines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931" y="908720"/>
            <a:ext cx="428625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646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44463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Role of </a:t>
            </a:r>
            <a:r>
              <a:rPr lang="en-US" altLang="en-US" dirty="0" smtClean="0"/>
              <a:t>International Debt 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11560" y="1340768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What is foreign debt?</a:t>
            </a:r>
            <a:endParaRPr lang="en-AU" sz="2400" b="1" dirty="0" smtClean="0"/>
          </a:p>
          <a:p>
            <a:endParaRPr lang="en-AU" sz="2400" b="1" dirty="0"/>
          </a:p>
          <a:p>
            <a:r>
              <a:rPr lang="en-AU" sz="2400" b="1" dirty="0" smtClean="0"/>
              <a:t>How did some LDCs become so indebted?</a:t>
            </a:r>
            <a:endParaRPr lang="en-AU" sz="2400" b="1" dirty="0" smtClean="0"/>
          </a:p>
          <a:p>
            <a:endParaRPr lang="en-AU" sz="2400" b="1" dirty="0"/>
          </a:p>
          <a:p>
            <a:r>
              <a:rPr lang="en-AU" sz="2400" b="1" dirty="0" smtClean="0"/>
              <a:t>Why is the debt such an issue for development?</a:t>
            </a:r>
            <a:endParaRPr lang="en-AU" sz="2400" b="1" dirty="0" smtClean="0"/>
          </a:p>
          <a:p>
            <a:endParaRPr lang="en-AU" sz="2400" b="1" dirty="0"/>
          </a:p>
          <a:p>
            <a:r>
              <a:rPr lang="en-AU" sz="2400" b="1" dirty="0" smtClean="0"/>
              <a:t>What can be done about it?</a:t>
            </a:r>
            <a:endParaRPr lang="en-AU" sz="2400" b="1" dirty="0" smtClean="0"/>
          </a:p>
          <a:p>
            <a:endParaRPr lang="en-AU" sz="2400" b="1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247315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foreign debt?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5527" y="971600"/>
            <a:ext cx="48065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Debt held by foreign creditors</a:t>
            </a:r>
          </a:p>
          <a:p>
            <a:endParaRPr lang="en-A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Can be either public (government) or private debt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Government debt can be</a:t>
            </a:r>
          </a:p>
          <a:p>
            <a:pPr marL="990600" indent="-342900">
              <a:buFont typeface="Arial" panose="020B0604020202020204" pitchFamily="34" charset="0"/>
              <a:buChar char="•"/>
              <a:tabLst>
                <a:tab pos="1168400" algn="l"/>
              </a:tabLst>
            </a:pPr>
            <a:r>
              <a:rPr lang="en-AU" sz="2400" dirty="0" smtClean="0"/>
              <a:t>From multilateral organisations</a:t>
            </a:r>
          </a:p>
          <a:p>
            <a:pPr marL="990600" indent="-342900">
              <a:buFont typeface="Arial" panose="020B0604020202020204" pitchFamily="34" charset="0"/>
              <a:buChar char="•"/>
              <a:tabLst>
                <a:tab pos="1168400" algn="l"/>
              </a:tabLst>
            </a:pPr>
            <a:r>
              <a:rPr lang="en-AU" sz="2400" dirty="0" smtClean="0"/>
              <a:t>From foreign commercial banks</a:t>
            </a:r>
          </a:p>
          <a:p>
            <a:pPr marL="990600" indent="-342900">
              <a:buFont typeface="Arial" panose="020B0604020202020204" pitchFamily="34" charset="0"/>
              <a:buChar char="•"/>
              <a:tabLst>
                <a:tab pos="1168400" algn="l"/>
              </a:tabLst>
            </a:pPr>
            <a:r>
              <a:rPr lang="en-AU" sz="2400" dirty="0" smtClean="0"/>
              <a:t>From the sale of bonds</a:t>
            </a:r>
          </a:p>
          <a:p>
            <a:pPr marL="647700">
              <a:tabLst>
                <a:tab pos="1168400" algn="l"/>
              </a:tabLst>
            </a:pPr>
            <a:endParaRPr lang="en-AU" sz="2400" dirty="0"/>
          </a:p>
          <a:p>
            <a:pPr marL="647700">
              <a:tabLst>
                <a:tab pos="1168400" algn="l"/>
              </a:tabLst>
            </a:pPr>
            <a:endParaRPr lang="en-AU" sz="2400" dirty="0" smtClean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11" y="2093516"/>
            <a:ext cx="3545953" cy="21275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5576" y="573325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Why do LDCs need to borrow from </a:t>
            </a:r>
            <a:r>
              <a:rPr lang="en-AU" sz="2400" b="1" dirty="0" smtClean="0"/>
              <a:t>overseas?</a:t>
            </a:r>
            <a:endParaRPr lang="en-AU" sz="2400" b="1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19530412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did LDCs become so indebted?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5527" y="971600"/>
            <a:ext cx="81909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1970s</a:t>
            </a:r>
          </a:p>
          <a:p>
            <a:endParaRPr lang="en-AU" sz="2400" dirty="0"/>
          </a:p>
          <a:p>
            <a:r>
              <a:rPr lang="en-AU" sz="2400" dirty="0" smtClean="0"/>
              <a:t>Persisten</a:t>
            </a:r>
            <a:r>
              <a:rPr lang="en-AU" sz="2400" dirty="0" smtClean="0"/>
              <a:t>t CADs</a:t>
            </a:r>
          </a:p>
          <a:p>
            <a:r>
              <a:rPr lang="en-AU" sz="2400" dirty="0"/>
              <a:t>	</a:t>
            </a:r>
            <a:r>
              <a:rPr lang="en-AU" sz="2400" dirty="0"/>
              <a:t>v</a:t>
            </a:r>
            <a:r>
              <a:rPr lang="en-AU" sz="2400" dirty="0" smtClean="0"/>
              <a:t>alue of imports &gt; value of exports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financed by debt (financial account surpluses)</a:t>
            </a:r>
          </a:p>
          <a:p>
            <a:endParaRPr lang="en-AU" sz="2400" dirty="0"/>
          </a:p>
          <a:p>
            <a:r>
              <a:rPr lang="en-AU" sz="2400" dirty="0" smtClean="0"/>
              <a:t>Oil boom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$$$ for OPEC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Deposited in western banks</a:t>
            </a:r>
            <a:endParaRPr lang="en-AU" sz="2400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68" y="4387920"/>
            <a:ext cx="3578153" cy="213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9841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did LDCs become so indebted?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48060" y="971600"/>
            <a:ext cx="81909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1970s</a:t>
            </a:r>
          </a:p>
          <a:p>
            <a:endParaRPr lang="en-AU" sz="2400" dirty="0"/>
          </a:p>
          <a:p>
            <a:r>
              <a:rPr lang="en-AU" sz="2400" dirty="0" smtClean="0"/>
              <a:t>Oil crisis</a:t>
            </a:r>
            <a:endParaRPr lang="en-AU" sz="2400" dirty="0" smtClean="0"/>
          </a:p>
          <a:p>
            <a:r>
              <a:rPr lang="en-AU" sz="2400" dirty="0"/>
              <a:t>	</a:t>
            </a:r>
            <a:r>
              <a:rPr lang="en-AU" sz="2400" dirty="0" smtClean="0"/>
              <a:t>rich countries in recession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lots of loanable funds, no demand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lend to developing countries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	(low risk, won’t go bankrupt)</a:t>
            </a:r>
          </a:p>
          <a:p>
            <a:endParaRPr lang="en-AU" sz="2400" dirty="0"/>
          </a:p>
          <a:p>
            <a:r>
              <a:rPr lang="en-AU" sz="2400" dirty="0" smtClean="0"/>
              <a:t>Reagan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Huge budget deficits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↑ interest rates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↑ exchange rate</a:t>
            </a:r>
            <a:endParaRPr lang="en-AU" sz="2400" dirty="0" smtClean="0"/>
          </a:p>
          <a:p>
            <a:r>
              <a:rPr lang="en-AU" sz="2400" dirty="0"/>
              <a:t>	</a:t>
            </a:r>
            <a:endParaRPr lang="en-AU" sz="2400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7" y="3561864"/>
            <a:ext cx="2160240" cy="269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6842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did LDCs become so indebted?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23280" y="976040"/>
            <a:ext cx="81909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1970s</a:t>
            </a:r>
          </a:p>
          <a:p>
            <a:endParaRPr lang="en-AU" sz="2400" dirty="0"/>
          </a:p>
          <a:p>
            <a:r>
              <a:rPr lang="en-AU" sz="2400" dirty="0" smtClean="0"/>
              <a:t>Loans to developing countries were in US dollars</a:t>
            </a:r>
            <a:endParaRPr lang="en-AU" sz="2400" dirty="0" smtClean="0"/>
          </a:p>
          <a:p>
            <a:r>
              <a:rPr lang="en-AU" sz="2400" dirty="0"/>
              <a:t>	</a:t>
            </a:r>
            <a:r>
              <a:rPr lang="en-AU" sz="2400" b="1" dirty="0" smtClean="0"/>
              <a:t>What effect would this have?</a:t>
            </a:r>
          </a:p>
          <a:p>
            <a:r>
              <a:rPr lang="en-AU" sz="2400" dirty="0" smtClean="0"/>
              <a:t>Loans were at market rates, usually variable</a:t>
            </a:r>
          </a:p>
          <a:p>
            <a:r>
              <a:rPr lang="en-AU" sz="2400" dirty="0"/>
              <a:t>	</a:t>
            </a:r>
            <a:r>
              <a:rPr lang="en-AU" sz="2400" b="1" dirty="0" smtClean="0"/>
              <a:t>What effect would this have?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But they would be okay as long as exports pick up</a:t>
            </a:r>
          </a:p>
          <a:p>
            <a:r>
              <a:rPr lang="en-AU" sz="2400" dirty="0"/>
              <a:t>	</a:t>
            </a:r>
            <a:endParaRPr lang="en-AU" sz="2400" dirty="0" smtClean="0"/>
          </a:p>
          <a:p>
            <a:r>
              <a:rPr lang="en-AU" sz="2400" dirty="0"/>
              <a:t>	</a:t>
            </a:r>
            <a:r>
              <a:rPr lang="en-AU" sz="2400" dirty="0" smtClean="0"/>
              <a:t>↓ commodity prices</a:t>
            </a:r>
          </a:p>
          <a:p>
            <a:r>
              <a:rPr lang="en-AU" sz="2400" dirty="0"/>
              <a:t>	</a:t>
            </a:r>
            <a:endParaRPr lang="en-AU" sz="2400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77072"/>
            <a:ext cx="3275856" cy="233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7018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did LDCs become so indebted?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5527" y="971600"/>
            <a:ext cx="81909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The IMF and World Bank helped out</a:t>
            </a:r>
          </a:p>
          <a:p>
            <a:endParaRPr lang="en-AU" sz="2400" dirty="0"/>
          </a:p>
          <a:p>
            <a:endParaRPr lang="en-AU" sz="2400" dirty="0" smtClean="0"/>
          </a:p>
          <a:p>
            <a:endParaRPr lang="en-AU" sz="2400" dirty="0"/>
          </a:p>
          <a:p>
            <a:endParaRPr lang="en-AU" sz="2400" dirty="0" smtClean="0"/>
          </a:p>
          <a:p>
            <a:endParaRPr lang="en-AU" sz="2400" dirty="0"/>
          </a:p>
          <a:p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Bailouts, debt rescheduling</a:t>
            </a:r>
          </a:p>
          <a:p>
            <a:endParaRPr lang="en-AU" sz="2400" dirty="0"/>
          </a:p>
          <a:p>
            <a:r>
              <a:rPr lang="en-AU" sz="2400" dirty="0" smtClean="0"/>
              <a:t>With their usual conditions: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Fiscal discipline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Deficit reduction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Deregulation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Privatisation 	</a:t>
            </a:r>
            <a:endParaRPr lang="en-AU" sz="2400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42815"/>
            <a:ext cx="2457450" cy="1866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642815"/>
            <a:ext cx="2314575" cy="198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7984" y="4941168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/>
              <a:t>Reduced protectionism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/>
              <a:t>Freely floating exchange rates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026543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is debt such a problem?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075613" cy="4525962"/>
          </a:xfrm>
        </p:spPr>
        <p:txBody>
          <a:bodyPr/>
          <a:lstStyle/>
          <a:p>
            <a:r>
              <a:rPr lang="en-AU" b="1" dirty="0" smtClean="0"/>
              <a:t>Fund diversion</a:t>
            </a:r>
          </a:p>
          <a:p>
            <a:r>
              <a:rPr lang="en-AU" dirty="0" smtClean="0"/>
              <a:t>So much money goes to debt servicing</a:t>
            </a:r>
          </a:p>
          <a:p>
            <a:r>
              <a:rPr lang="en-AU" dirty="0"/>
              <a:t>	</a:t>
            </a:r>
            <a:r>
              <a:rPr lang="en-AU" b="1" dirty="0" smtClean="0"/>
              <a:t>Where else could it go to help development?</a:t>
            </a:r>
          </a:p>
          <a:p>
            <a:endParaRPr lang="en-AU" b="1" dirty="0"/>
          </a:p>
          <a:p>
            <a:r>
              <a:rPr lang="en-AU" dirty="0" smtClean="0"/>
              <a:t>In around 30 countries…</a:t>
            </a:r>
          </a:p>
          <a:p>
            <a:r>
              <a:rPr lang="en-AU" dirty="0"/>
              <a:t>	</a:t>
            </a:r>
            <a:r>
              <a:rPr lang="en-AU" dirty="0" smtClean="0"/>
              <a:t>	Debt servicing – 20% of government budget</a:t>
            </a:r>
          </a:p>
          <a:p>
            <a:r>
              <a:rPr lang="en-AU" dirty="0"/>
              <a:t>	</a:t>
            </a:r>
            <a:r>
              <a:rPr lang="en-AU" dirty="0" smtClean="0"/>
              <a:t>	Education	  -- 13 % of government budget</a:t>
            </a:r>
          </a:p>
          <a:p>
            <a:r>
              <a:rPr lang="en-AU" dirty="0"/>
              <a:t>	</a:t>
            </a:r>
            <a:r>
              <a:rPr lang="en-AU" dirty="0" smtClean="0"/>
              <a:t>	Healthcare	  -- 6% of government budget</a:t>
            </a:r>
          </a:p>
          <a:p>
            <a:endParaRPr lang="en-AU" dirty="0" smtClean="0"/>
          </a:p>
          <a:p>
            <a:r>
              <a:rPr lang="en-AU" dirty="0" smtClean="0"/>
              <a:t>During the ‘90s…</a:t>
            </a:r>
          </a:p>
          <a:p>
            <a:pPr marL="901700" indent="-901700"/>
            <a:r>
              <a:rPr lang="en-AU" dirty="0"/>
              <a:t>	</a:t>
            </a:r>
            <a:r>
              <a:rPr lang="en-AU" dirty="0" smtClean="0"/>
              <a:t>	Africa spent four times more on debt servicing than health care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00449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is debt such a problem?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075613" cy="4525962"/>
          </a:xfrm>
        </p:spPr>
        <p:txBody>
          <a:bodyPr/>
          <a:lstStyle/>
          <a:p>
            <a:r>
              <a:rPr lang="en-AU" b="1" dirty="0" smtClean="0"/>
              <a:t>Debt </a:t>
            </a:r>
            <a:r>
              <a:rPr lang="en-AU" b="1" dirty="0" smtClean="0">
                <a:sym typeface="Wingdings" panose="05000000000000000000" pitchFamily="2" charset="2"/>
              </a:rPr>
              <a:t> debt</a:t>
            </a:r>
          </a:p>
          <a:p>
            <a:endParaRPr lang="en-AU" b="1" dirty="0">
              <a:sym typeface="Wingdings" panose="05000000000000000000" pitchFamily="2" charset="2"/>
            </a:endParaRPr>
          </a:p>
          <a:p>
            <a:r>
              <a:rPr lang="en-AU" dirty="0" smtClean="0">
                <a:sym typeface="Wingdings" panose="05000000000000000000" pitchFamily="2" charset="2"/>
              </a:rPr>
              <a:t>Loans to service debt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r>
              <a:rPr lang="en-AU" b="1" dirty="0" smtClean="0">
                <a:sym typeface="Wingdings" panose="05000000000000000000" pitchFamily="2" charset="2"/>
              </a:rPr>
              <a:t>IMF ‘assistance’</a:t>
            </a:r>
          </a:p>
          <a:p>
            <a:endParaRPr lang="en-AU" b="1" dirty="0">
              <a:sym typeface="Wingdings" panose="05000000000000000000" pitchFamily="2" charset="2"/>
            </a:endParaRPr>
          </a:p>
          <a:p>
            <a:r>
              <a:rPr lang="en-AU" dirty="0" smtClean="0"/>
              <a:t>Structural adjustment programs (SAPs) were harsh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1963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43124</TotalTime>
  <Words>234</Words>
  <Application>Microsoft Office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Neo Sans</vt:lpstr>
      <vt:lpstr>Wingdings</vt:lpstr>
      <vt:lpstr>m62-black-currency</vt:lpstr>
      <vt:lpstr>3_2</vt:lpstr>
      <vt:lpstr>2_2</vt:lpstr>
      <vt:lpstr>1_It’s not the design of your template</vt:lpstr>
      <vt:lpstr>4.7 The Role of International Debt</vt:lpstr>
      <vt:lpstr>The Role of International Debt </vt:lpstr>
      <vt:lpstr>What is foreign debt?</vt:lpstr>
      <vt:lpstr>How did LDCs become so indebted?</vt:lpstr>
      <vt:lpstr>How did LDCs become so indebted?</vt:lpstr>
      <vt:lpstr>How did LDCs become so indebted?</vt:lpstr>
      <vt:lpstr>How did LDCs become so indebted?</vt:lpstr>
      <vt:lpstr>Why is debt such a problem?</vt:lpstr>
      <vt:lpstr>Why is debt such a problem?</vt:lpstr>
      <vt:lpstr>What can be done about it?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477</cp:revision>
  <dcterms:created xsi:type="dcterms:W3CDTF">2015-03-15T05:05:01Z</dcterms:created>
  <dcterms:modified xsi:type="dcterms:W3CDTF">2016-06-08T01:28:02Z</dcterms:modified>
</cp:coreProperties>
</file>