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4"/>
  </p:notesMasterIdLst>
  <p:handoutMasterIdLst>
    <p:handoutMasterId r:id="rId25"/>
  </p:handoutMasterIdLst>
  <p:sldIdLst>
    <p:sldId id="259" r:id="rId5"/>
    <p:sldId id="553" r:id="rId6"/>
    <p:sldId id="677" r:id="rId7"/>
    <p:sldId id="710" r:id="rId8"/>
    <p:sldId id="711" r:id="rId9"/>
    <p:sldId id="712" r:id="rId10"/>
    <p:sldId id="715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6" r:id="rId21"/>
    <p:sldId id="727" r:id="rId22"/>
    <p:sldId id="728" r:id="rId23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3EA911-E12F-4236-9863-8FD8FB9AA546}">
          <p14:sldIdLst>
            <p14:sldId id="259"/>
            <p14:sldId id="553"/>
            <p14:sldId id="677"/>
            <p14:sldId id="710"/>
            <p14:sldId id="711"/>
            <p14:sldId id="712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6"/>
            <p14:sldId id="727"/>
            <p14:sldId id="728"/>
          </p14:sldIdLst>
        </p14:section>
        <p14:section name="Untitled Section" id="{E1E8E4D5-60A0-452A-850B-CC087E5469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5405" autoAdjust="0"/>
  </p:normalViewPr>
  <p:slideViewPr>
    <p:cSldViewPr>
      <p:cViewPr varScale="1">
        <p:scale>
          <a:sx n="75" d="100"/>
          <a:sy n="75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2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4.8 The Balance Between Markets and Intervention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573516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054833" cy="44773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Lack of strong institutions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" y="1734874"/>
            <a:ext cx="3522590" cy="2846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80" y="2852935"/>
            <a:ext cx="3796148" cy="28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599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Infrastructure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5" y="1628800"/>
            <a:ext cx="3462680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95" y="1124744"/>
            <a:ext cx="3593220" cy="236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01216"/>
            <a:ext cx="3546277" cy="26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67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Human capital investment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 smtClean="0"/>
              <a:t>Employer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4" y="1545735"/>
            <a:ext cx="3794463" cy="284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770662"/>
            <a:ext cx="3651290" cy="3651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22890"/>
            <a:ext cx="3675281" cy="20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39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Economic management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43" y="1700808"/>
            <a:ext cx="455358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313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Social security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760640" cy="38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25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Inefficiency 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r>
              <a:rPr lang="en-AU" sz="2400" b="1" dirty="0" smtClean="0"/>
              <a:t>						Corruption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7" y="2114600"/>
            <a:ext cx="4311922" cy="4311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5" y="764704"/>
            <a:ext cx="3994784" cy="188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90" y="3789040"/>
            <a:ext cx="393055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66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Indebtedness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 smtClean="0"/>
              <a:t>						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260562" cy="40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62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Government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Poor planning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 smtClean="0"/>
              <a:t>						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4681529" cy="52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What’s the answer?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9" y="971600"/>
            <a:ext cx="8424936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Good governance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Participation</a:t>
            </a:r>
            <a:r>
              <a:rPr lang="en-AU" sz="2400" dirty="0" smtClean="0"/>
              <a:t> – right to vote, join unions, form political parties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Rule of law</a:t>
            </a:r>
            <a:r>
              <a:rPr lang="en-AU" sz="2400" dirty="0" smtClean="0"/>
              <a:t> – fair and impartial laws, enforced impartially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Transparency</a:t>
            </a:r>
            <a:r>
              <a:rPr lang="en-AU" sz="2400" dirty="0" smtClean="0"/>
              <a:t> – information is available to all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Consensus orientated</a:t>
            </a:r>
            <a:r>
              <a:rPr lang="en-AU" sz="2400" dirty="0" smtClean="0"/>
              <a:t> – all opinions considered, government as mediator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Equity</a:t>
            </a:r>
            <a:r>
              <a:rPr lang="en-AU" sz="2400" dirty="0" smtClean="0"/>
              <a:t> – fair opportunities, equals in the eyes of government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Effectiveness</a:t>
            </a:r>
            <a:r>
              <a:rPr lang="en-AU" sz="2400" dirty="0" smtClean="0"/>
              <a:t> – produce the agreed results</a:t>
            </a:r>
          </a:p>
          <a:p>
            <a:pPr>
              <a:lnSpc>
                <a:spcPct val="150000"/>
              </a:lnSpc>
            </a:pPr>
            <a:r>
              <a:rPr lang="en-AU" sz="2400" u="sng" dirty="0" smtClean="0"/>
              <a:t>Accountability</a:t>
            </a:r>
            <a:r>
              <a:rPr lang="en-AU" sz="2400" dirty="0" smtClean="0"/>
              <a:t> - </a:t>
            </a:r>
            <a:endParaRPr lang="en-AU" sz="2400" u="sng" dirty="0" smtClean="0"/>
          </a:p>
          <a:p>
            <a:endParaRPr lang="en-AU" sz="2400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1392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What’s the answer?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9" y="971600"/>
            <a:ext cx="842493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Why not the best of both government intervention and market-oriented policies?</a:t>
            </a:r>
          </a:p>
          <a:p>
            <a:endParaRPr lang="en-AU" sz="2400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5808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44463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Balance Between Markets and Intervention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34076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How do free market policies help development?</a:t>
            </a:r>
          </a:p>
          <a:p>
            <a:endParaRPr lang="en-AU" sz="2400" b="1" dirty="0"/>
          </a:p>
          <a:p>
            <a:r>
              <a:rPr lang="en-AU" sz="2400" b="1" dirty="0" smtClean="0"/>
              <a:t>How do free market policies hinder development?</a:t>
            </a:r>
          </a:p>
          <a:p>
            <a:endParaRPr lang="en-AU" sz="2400" b="1" dirty="0"/>
          </a:p>
          <a:p>
            <a:r>
              <a:rPr lang="en-AU" sz="2400" b="1" dirty="0" smtClean="0"/>
              <a:t>How does government intervention help development?</a:t>
            </a:r>
          </a:p>
          <a:p>
            <a:endParaRPr lang="en-AU" sz="2400" b="1" dirty="0"/>
          </a:p>
          <a:p>
            <a:r>
              <a:rPr lang="en-AU" sz="2400" b="1" dirty="0" smtClean="0"/>
              <a:t>How does government intervention hinder development?</a:t>
            </a:r>
          </a:p>
          <a:p>
            <a:endParaRPr lang="en-AU" sz="2400" b="1" dirty="0"/>
          </a:p>
          <a:p>
            <a:r>
              <a:rPr lang="en-AU" sz="2400" b="1" dirty="0" smtClean="0"/>
              <a:t>How do the two complement each other?</a:t>
            </a:r>
          </a:p>
          <a:p>
            <a:endParaRPr lang="en-AU" sz="2400" b="1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are free market policies, in development terms?</a:t>
            </a:r>
          </a:p>
          <a:p>
            <a:endParaRPr lang="en-AU" sz="2400" dirty="0"/>
          </a:p>
          <a:p>
            <a:r>
              <a:rPr lang="en-AU" sz="2400" b="1" dirty="0" smtClean="0"/>
              <a:t>Resource allocation</a:t>
            </a:r>
          </a:p>
          <a:p>
            <a:r>
              <a:rPr lang="en-AU" sz="2400" b="1" dirty="0"/>
              <a:t>		</a:t>
            </a:r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42150"/>
            <a:ext cx="4896544" cy="2756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38412"/>
            <a:ext cx="5137696" cy="24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41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Competition, profit incentive</a:t>
            </a:r>
            <a:r>
              <a:rPr lang="en-AU" sz="2400" b="1" dirty="0"/>
              <a:t>		</a:t>
            </a:r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7" y="1554759"/>
            <a:ext cx="4576771" cy="25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46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Reduction of government involvement attracts FDI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357579" cy="27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6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Freer trade = larger markets</a:t>
            </a:r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02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Who provides the infrastructure?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r>
              <a:rPr lang="en-AU" sz="2400" b="1" dirty="0" smtClean="0"/>
              <a:t>How are health, education funded?</a:t>
            </a:r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1"/>
            <a:ext cx="3534938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1473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9713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08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Market failure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r>
              <a:rPr lang="en-AU" sz="2400" b="1" dirty="0" smtClean="0"/>
              <a:t>Income inequality</a:t>
            </a:r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9632"/>
            <a:ext cx="3463841" cy="1889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04369"/>
            <a:ext cx="4032448" cy="2016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3" y="4124966"/>
            <a:ext cx="6115904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89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Disadvantages of Free Markets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527" y="971600"/>
            <a:ext cx="8262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Reliance on Free Trade</a:t>
            </a:r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  <a:p>
            <a:endParaRPr lang="en-AU" sz="2400" b="1" dirty="0"/>
          </a:p>
          <a:p>
            <a:endParaRPr lang="en-AU" sz="2400" b="1" dirty="0" smtClean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95" y="1628800"/>
            <a:ext cx="4572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50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44199</TotalTime>
  <Words>257</Words>
  <Application>Microsoft Office PowerPoint</Application>
  <PresentationFormat>On-screen Show (4:3)</PresentationFormat>
  <Paragraphs>229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4.8 The Balance Between Markets and Intervention</vt:lpstr>
      <vt:lpstr>The Balance Between Markets and Intervention</vt:lpstr>
      <vt:lpstr>Advantages of Free Markets</vt:lpstr>
      <vt:lpstr>Advantages of Free Markets</vt:lpstr>
      <vt:lpstr>Advantages of Free Markets</vt:lpstr>
      <vt:lpstr>Advantages of Free Markets</vt:lpstr>
      <vt:lpstr>Disadvantages of Free Markets</vt:lpstr>
      <vt:lpstr>Disadvantages of Free Markets</vt:lpstr>
      <vt:lpstr>Disadvantages of Free Markets</vt:lpstr>
      <vt:lpstr>Disadvantages of Free Markets</vt:lpstr>
      <vt:lpstr>Advantages of Government Intervention</vt:lpstr>
      <vt:lpstr>Advantages of Government Intervention</vt:lpstr>
      <vt:lpstr>Advantages of Government Intervention</vt:lpstr>
      <vt:lpstr>Advantages of Government Intervention</vt:lpstr>
      <vt:lpstr>Disadvantages of Government Intervention</vt:lpstr>
      <vt:lpstr>Disadvantages of Government Intervention</vt:lpstr>
      <vt:lpstr>Disadvantages of Government Intervention</vt:lpstr>
      <vt:lpstr>What’s the answer?</vt:lpstr>
      <vt:lpstr>What’s the answer?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493</cp:revision>
  <dcterms:created xsi:type="dcterms:W3CDTF">2015-03-15T05:05:01Z</dcterms:created>
  <dcterms:modified xsi:type="dcterms:W3CDTF">2016-06-15T04:06:04Z</dcterms:modified>
</cp:coreProperties>
</file>