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62"/>
  </p:notesMasterIdLst>
  <p:handoutMasterIdLst>
    <p:handoutMasterId r:id="rId63"/>
  </p:handoutMasterIdLst>
  <p:sldIdLst>
    <p:sldId id="259" r:id="rId5"/>
    <p:sldId id="471" r:id="rId6"/>
    <p:sldId id="472" r:id="rId7"/>
    <p:sldId id="473" r:id="rId8"/>
    <p:sldId id="474" r:id="rId9"/>
    <p:sldId id="478" r:id="rId10"/>
    <p:sldId id="481" r:id="rId11"/>
    <p:sldId id="482" r:id="rId12"/>
    <p:sldId id="483" r:id="rId13"/>
    <p:sldId id="484" r:id="rId14"/>
    <p:sldId id="487" r:id="rId15"/>
    <p:sldId id="488" r:id="rId16"/>
    <p:sldId id="489" r:id="rId17"/>
    <p:sldId id="491" r:id="rId18"/>
    <p:sldId id="492" r:id="rId19"/>
    <p:sldId id="493" r:id="rId20"/>
    <p:sldId id="494" r:id="rId21"/>
    <p:sldId id="495" r:id="rId22"/>
    <p:sldId id="496" r:id="rId23"/>
    <p:sldId id="498" r:id="rId24"/>
    <p:sldId id="500" r:id="rId25"/>
    <p:sldId id="501" r:id="rId26"/>
    <p:sldId id="502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80" r:id="rId35"/>
    <p:sldId id="581" r:id="rId36"/>
    <p:sldId id="582" r:id="rId37"/>
    <p:sldId id="583" r:id="rId38"/>
    <p:sldId id="584" r:id="rId39"/>
    <p:sldId id="585" r:id="rId40"/>
    <p:sldId id="647" r:id="rId41"/>
    <p:sldId id="586" r:id="rId42"/>
    <p:sldId id="587" r:id="rId43"/>
    <p:sldId id="588" r:id="rId44"/>
    <p:sldId id="589" r:id="rId45"/>
    <p:sldId id="590" r:id="rId46"/>
    <p:sldId id="591" r:id="rId47"/>
    <p:sldId id="649" r:id="rId48"/>
    <p:sldId id="650" r:id="rId49"/>
    <p:sldId id="594" r:id="rId50"/>
    <p:sldId id="596" r:id="rId51"/>
    <p:sldId id="597" r:id="rId52"/>
    <p:sldId id="598" r:id="rId53"/>
    <p:sldId id="599" r:id="rId54"/>
    <p:sldId id="600" r:id="rId55"/>
    <p:sldId id="601" r:id="rId56"/>
    <p:sldId id="602" r:id="rId57"/>
    <p:sldId id="603" r:id="rId58"/>
    <p:sldId id="604" r:id="rId59"/>
    <p:sldId id="605" r:id="rId60"/>
    <p:sldId id="606" r:id="rId61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8" autoAdjust="0"/>
  </p:normalViewPr>
  <p:slideViewPr>
    <p:cSldViewPr>
      <p:cViewPr varScale="1">
        <p:scale>
          <a:sx n="66" d="100"/>
          <a:sy n="66" d="100"/>
        </p:scale>
        <p:origin x="130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25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53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7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329A2-C7EC-4D77-A9B7-A7E7DFB28A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C3BC6-4054-40D4-A4B5-5A568663E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5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3" r:id="rId12"/>
    <p:sldLayoutId id="214748370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hambrothers.com/one-pass-plow-cotton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AU" dirty="0" smtClean="0"/>
              <a:t>IB 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ChangeArrowheads="1"/>
          </p:cNvSpPr>
          <p:nvPr/>
        </p:nvSpPr>
        <p:spPr bwMode="auto">
          <a:xfrm>
            <a:off x="3352800" y="22098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2 Bikes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38100" y="2641600"/>
            <a:ext cx="3927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2.The opportunity cost of moving from b to d is…</a:t>
            </a:r>
          </a:p>
        </p:txBody>
      </p:sp>
      <p:sp>
        <p:nvSpPr>
          <p:cNvPr id="21508" name="Rectangle 1028"/>
          <p:cNvSpPr>
            <a:spLocks noChangeArrowheads="1"/>
          </p:cNvSpPr>
          <p:nvPr/>
        </p:nvSpPr>
        <p:spPr bwMode="auto">
          <a:xfrm>
            <a:off x="38100" y="4394200"/>
            <a:ext cx="456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4.The opportunity cost of moving from f to c is…</a:t>
            </a:r>
          </a:p>
        </p:txBody>
      </p:sp>
      <p:sp>
        <p:nvSpPr>
          <p:cNvPr id="21509" name="Rectangle 1029"/>
          <p:cNvSpPr>
            <a:spLocks noChangeArrowheads="1"/>
          </p:cNvSpPr>
          <p:nvPr/>
        </p:nvSpPr>
        <p:spPr bwMode="auto">
          <a:xfrm>
            <a:off x="38100" y="3505200"/>
            <a:ext cx="395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3.The opportunity cost of moving from d to b is…</a:t>
            </a:r>
          </a:p>
        </p:txBody>
      </p:sp>
      <p:sp>
        <p:nvSpPr>
          <p:cNvPr id="78854" name="Rectangle 1030"/>
          <p:cNvSpPr>
            <a:spLocks noChangeArrowheads="1"/>
          </p:cNvSpPr>
          <p:nvPr/>
        </p:nvSpPr>
        <p:spPr bwMode="auto">
          <a:xfrm>
            <a:off x="3505200" y="2971800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 Bikes</a:t>
            </a:r>
          </a:p>
        </p:txBody>
      </p:sp>
      <p:sp>
        <p:nvSpPr>
          <p:cNvPr id="78855" name="Rectangle 1031"/>
          <p:cNvSpPr>
            <a:spLocks noChangeArrowheads="1"/>
          </p:cNvSpPr>
          <p:nvPr/>
        </p:nvSpPr>
        <p:spPr bwMode="auto">
          <a:xfrm>
            <a:off x="3429000" y="3810000"/>
            <a:ext cx="159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 Computer</a:t>
            </a:r>
          </a:p>
        </p:txBody>
      </p:sp>
      <p:sp>
        <p:nvSpPr>
          <p:cNvPr id="78856" name="Rectangle 1032"/>
          <p:cNvSpPr>
            <a:spLocks noChangeArrowheads="1"/>
          </p:cNvSpPr>
          <p:nvPr/>
        </p:nvSpPr>
        <p:spPr bwMode="auto">
          <a:xfrm>
            <a:off x="3352800" y="4648200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0 Computers</a:t>
            </a:r>
          </a:p>
        </p:txBody>
      </p:sp>
      <p:pic>
        <p:nvPicPr>
          <p:cNvPr id="21513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9" b="7956"/>
          <a:stretch>
            <a:fillRect/>
          </a:stretch>
        </p:blipFill>
        <p:spPr bwMode="auto">
          <a:xfrm>
            <a:off x="5181600" y="1447800"/>
            <a:ext cx="396557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1034"/>
          <p:cNvSpPr>
            <a:spLocks noChangeArrowheads="1"/>
          </p:cNvSpPr>
          <p:nvPr/>
        </p:nvSpPr>
        <p:spPr bwMode="auto">
          <a:xfrm>
            <a:off x="0" y="5143500"/>
            <a:ext cx="495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5.What can you say about point G?</a:t>
            </a:r>
          </a:p>
        </p:txBody>
      </p:sp>
      <p:sp>
        <p:nvSpPr>
          <p:cNvPr id="78859" name="Rectangle 1035"/>
          <p:cNvSpPr>
            <a:spLocks noChangeArrowheads="1"/>
          </p:cNvSpPr>
          <p:nvPr/>
        </p:nvSpPr>
        <p:spPr bwMode="auto">
          <a:xfrm>
            <a:off x="1498600" y="5470525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Unattainable</a:t>
            </a:r>
          </a:p>
        </p:txBody>
      </p:sp>
      <p:sp>
        <p:nvSpPr>
          <p:cNvPr id="21516" name="Rectangle 1036"/>
          <p:cNvSpPr>
            <a:spLocks noChangeArrowheads="1"/>
          </p:cNvSpPr>
          <p:nvPr/>
        </p:nvSpPr>
        <p:spPr bwMode="auto">
          <a:xfrm>
            <a:off x="0" y="18161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1. The opportunity cost of moving from a to b is…</a:t>
            </a:r>
          </a:p>
        </p:txBody>
      </p:sp>
      <p:sp>
        <p:nvSpPr>
          <p:cNvPr id="21517" name="Rectangle 1037"/>
          <p:cNvSpPr>
            <a:spLocks noChangeArrowheads="1"/>
          </p:cNvSpPr>
          <p:nvPr/>
        </p:nvSpPr>
        <p:spPr bwMode="auto">
          <a:xfrm>
            <a:off x="279400" y="12954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Example:</a:t>
            </a:r>
          </a:p>
        </p:txBody>
      </p:sp>
      <p:sp>
        <p:nvSpPr>
          <p:cNvPr id="21518" name="Rectangle 1038"/>
          <p:cNvSpPr>
            <a:spLocks noChangeArrowheads="1"/>
          </p:cNvSpPr>
          <p:nvPr/>
        </p:nvSpPr>
        <p:spPr bwMode="auto">
          <a:xfrm>
            <a:off x="-2196752" y="117840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Opportunity Cost</a:t>
            </a:r>
          </a:p>
        </p:txBody>
      </p:sp>
      <p:pic>
        <p:nvPicPr>
          <p:cNvPr id="21519" name="Picture 1039" descr="see saw hap fac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478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4" grpId="0" autoUpdateAnimBg="0"/>
      <p:bldP spid="78855" grpId="0" autoUpdateAnimBg="0"/>
      <p:bldP spid="78856" grpId="0" autoUpdateAnimBg="0"/>
      <p:bldP spid="788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1029"/>
          <p:cNvSpPr>
            <a:spLocks noChangeArrowheads="1"/>
          </p:cNvSpPr>
          <p:nvPr/>
        </p:nvSpPr>
        <p:spPr bwMode="auto">
          <a:xfrm>
            <a:off x="1066800" y="1752600"/>
            <a:ext cx="6819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PIZZA		0	1	2	3	4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0358" name="Rectangle 1030"/>
          <p:cNvSpPr>
            <a:spLocks noChangeArrowheads="1"/>
          </p:cNvSpPr>
          <p:nvPr/>
        </p:nvSpPr>
        <p:spPr bwMode="auto">
          <a:xfrm>
            <a:off x="1066800" y="1295400"/>
            <a:ext cx="6819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CALZONES	4	3	2	1	0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0359" name="Rectangle 1031"/>
          <p:cNvSpPr>
            <a:spLocks noChangeArrowheads="1"/>
          </p:cNvSpPr>
          <p:nvPr/>
        </p:nvSpPr>
        <p:spPr bwMode="auto">
          <a:xfrm>
            <a:off x="228600" y="2514600"/>
            <a:ext cx="8915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ea typeface="MS PGothic" panose="020B0600070205080204" pitchFamily="34" charset="-128"/>
              </a:rPr>
              <a:t>List the Opportunity Cost of moving from a-b, b-c, c-d, and d-e.</a:t>
            </a:r>
            <a:endParaRPr lang="en-US" altLang="en-US" b="1" dirty="0">
              <a:solidFill>
                <a:srgbClr val="990000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990000"/>
                </a:solidFill>
                <a:ea typeface="MS PGothic" panose="020B0600070205080204" pitchFamily="34" charset="-128"/>
              </a:rPr>
              <a:t>Constant Opportunity Cost</a:t>
            </a:r>
            <a:r>
              <a:rPr lang="en-US" altLang="en-US" b="1" dirty="0">
                <a:solidFill>
                  <a:srgbClr val="000099"/>
                </a:solidFill>
                <a:ea typeface="MS PGothic" panose="020B0600070205080204" pitchFamily="34" charset="-128"/>
              </a:rPr>
              <a:t>- Resources are easily adaptable for producing either good.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b="1" dirty="0" smtClean="0">
                <a:solidFill>
                  <a:srgbClr val="000099"/>
                </a:solidFill>
                <a:ea typeface="MS PGothic" panose="020B0600070205080204" pitchFamily="34" charset="-128"/>
              </a:rPr>
              <a:t>traight </a:t>
            </a:r>
            <a:r>
              <a:rPr lang="en-US" altLang="en-US" b="1" dirty="0">
                <a:solidFill>
                  <a:srgbClr val="000099"/>
                </a:solidFill>
                <a:ea typeface="MS PGothic" panose="020B0600070205080204" pitchFamily="34" charset="-128"/>
              </a:rPr>
              <a:t>line PPC (not common)</a:t>
            </a:r>
          </a:p>
        </p:txBody>
      </p:sp>
      <p:sp>
        <p:nvSpPr>
          <p:cNvPr id="25605" name="Rectangle 1032"/>
          <p:cNvSpPr>
            <a:spLocks noChangeArrowheads="1"/>
          </p:cNvSpPr>
          <p:nvPr/>
        </p:nvSpPr>
        <p:spPr bwMode="auto">
          <a:xfrm>
            <a:off x="-1836712" y="163218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Possibilities</a:t>
            </a:r>
          </a:p>
        </p:txBody>
      </p:sp>
      <p:sp>
        <p:nvSpPr>
          <p:cNvPr id="100361" name="Rectangle 1033"/>
          <p:cNvSpPr>
            <a:spLocks noChangeArrowheads="1"/>
          </p:cNvSpPr>
          <p:nvPr/>
        </p:nvSpPr>
        <p:spPr bwMode="auto">
          <a:xfrm>
            <a:off x="1066800" y="762000"/>
            <a:ext cx="7239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		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A	B	C	 D     E</a:t>
            </a:r>
            <a:endParaRPr lang="en-US" altLang="en-US" sz="1800" b="1">
              <a:solidFill>
                <a:srgbClr val="00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5608" name="Picture 12" descr="cartoon_piz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8288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 descr="calzone_photosculpture-p153041851095598963tro3_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8635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  <p:bldP spid="100358" grpId="0" autoUpdateAnimBg="0"/>
      <p:bldP spid="100359" grpId="0" build="p" autoUpdateAnimBg="0"/>
      <p:bldP spid="1003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905000" y="990600"/>
            <a:ext cx="7239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PIZZA	       20    19    16     10     0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905000" y="1447800"/>
            <a:ext cx="6819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ROBOTS		0	1	2	 3	4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2133600"/>
            <a:ext cx="89154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List the Opportunity Cost of moving from a-b, b-c, c-d, and d-e.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Law of Increasing Opportunity Cost</a:t>
            </a:r>
            <a:r>
              <a:rPr lang="en-US" altLang="en-US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-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Char char="•"/>
            </a:pPr>
            <a:r>
              <a:rPr lang="en-US" altLang="en-US" sz="3200" dirty="0">
                <a:latin typeface="+mn-lt"/>
                <a:ea typeface="MS PGothic" panose="020B0600070205080204" pitchFamily="34" charset="-128"/>
              </a:rPr>
              <a:t>As you produce more of any good, the opportunity cost (forgone production of another good) will increase.</a:t>
            </a:r>
          </a:p>
          <a:p>
            <a:pPr marL="457200" lvl="1" indent="0" eaLnBrk="1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3200" b="1" dirty="0" smtClean="0">
                <a:latin typeface="+mn-lt"/>
                <a:ea typeface="MS PGothic" panose="020B0600070205080204" pitchFamily="34" charset="-128"/>
              </a:rPr>
              <a:t>	Why would this be?</a:t>
            </a:r>
            <a:endParaRPr lang="en-US" altLang="en-US" sz="3200" b="1" dirty="0">
              <a:latin typeface="+mn-lt"/>
              <a:ea typeface="MS PGothic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Result is a </a:t>
            </a:r>
            <a:r>
              <a:rPr lang="en-US" altLang="en-US" u="sng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bowed out</a:t>
            </a:r>
            <a:r>
              <a:rPr lang="en-US" altLang="en-US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 (Concave) PPC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905000" y="563563"/>
            <a:ext cx="7239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		</a:t>
            </a:r>
            <a:r>
              <a:rPr lang="en-US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	A	B	C	 D     E</a:t>
            </a:r>
            <a:endParaRPr lang="en-US" altLang="en-US" sz="1800" b="1" dirty="0">
              <a:solidFill>
                <a:srgbClr val="00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6630" name="Picture 11" descr="93cb6960884f6a7fcbff48a5ed70dd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685800"/>
            <a:ext cx="1047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-1836712" y="163218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880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  <p:bldP spid="51206" grpId="0" autoUpdateAnimBg="0"/>
      <p:bldP spid="51207" grpId="0" build="p" bldLvl="2" autoUpdateAnimBg="0"/>
      <p:bldP spid="5120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8" name="Line 46"/>
          <p:cNvSpPr>
            <a:spLocks noChangeShapeType="1"/>
          </p:cNvSpPr>
          <p:nvPr/>
        </p:nvSpPr>
        <p:spPr bwMode="auto">
          <a:xfrm flipH="1">
            <a:off x="5410200" y="36576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 flipH="1">
            <a:off x="5410200" y="3429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 flipH="1">
            <a:off x="1143000" y="4572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1143000" y="4038600"/>
            <a:ext cx="2819400" cy="19812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4" name="Rectangle 1032"/>
          <p:cNvSpPr>
            <a:spLocks noChangeArrowheads="1"/>
          </p:cNvSpPr>
          <p:nvPr/>
        </p:nvSpPr>
        <p:spPr bwMode="auto">
          <a:xfrm>
            <a:off x="-108520" y="134938"/>
            <a:ext cx="79248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Constant vs. Increasing Opportunity Cost</a:t>
            </a:r>
          </a:p>
        </p:txBody>
      </p:sp>
      <p:sp>
        <p:nvSpPr>
          <p:cNvPr id="64520" name="Arc 24"/>
          <p:cNvSpPr>
            <a:spLocks/>
          </p:cNvSpPr>
          <p:nvPr/>
        </p:nvSpPr>
        <p:spPr bwMode="auto">
          <a:xfrm>
            <a:off x="5486400" y="3352800"/>
            <a:ext cx="2590800" cy="2627313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cap="rnd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7656" name="Group 27"/>
          <p:cNvGrpSpPr>
            <a:grpSpLocks/>
          </p:cNvGrpSpPr>
          <p:nvPr/>
        </p:nvGrpSpPr>
        <p:grpSpPr bwMode="auto">
          <a:xfrm>
            <a:off x="1143000" y="2971800"/>
            <a:ext cx="3048000" cy="3043238"/>
            <a:chOff x="1755" y="922"/>
            <a:chExt cx="3070" cy="2775"/>
          </a:xfrm>
        </p:grpSpPr>
        <p:sp>
          <p:nvSpPr>
            <p:cNvPr id="27691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7692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7657" name="Rectangle 32"/>
          <p:cNvSpPr>
            <a:spLocks noChangeArrowheads="1"/>
          </p:cNvSpPr>
          <p:nvPr/>
        </p:nvSpPr>
        <p:spPr bwMode="auto">
          <a:xfrm>
            <a:off x="0" y="2362200"/>
            <a:ext cx="24717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Corn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8" name="Rectangle 33"/>
          <p:cNvSpPr>
            <a:spLocks noChangeArrowheads="1"/>
          </p:cNvSpPr>
          <p:nvPr/>
        </p:nvSpPr>
        <p:spPr bwMode="auto">
          <a:xfrm>
            <a:off x="2057400" y="6096000"/>
            <a:ext cx="28765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Wheat 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7659" name="Group 27"/>
          <p:cNvGrpSpPr>
            <a:grpSpLocks/>
          </p:cNvGrpSpPr>
          <p:nvPr/>
        </p:nvGrpSpPr>
        <p:grpSpPr bwMode="auto">
          <a:xfrm>
            <a:off x="5410200" y="2971800"/>
            <a:ext cx="3048000" cy="3043238"/>
            <a:chOff x="1755" y="922"/>
            <a:chExt cx="3070" cy="2775"/>
          </a:xfrm>
        </p:grpSpPr>
        <p:sp>
          <p:nvSpPr>
            <p:cNvPr id="27689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7690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7660" name="Rectangle 32"/>
          <p:cNvSpPr>
            <a:spLocks noChangeArrowheads="1"/>
          </p:cNvSpPr>
          <p:nvPr/>
        </p:nvSpPr>
        <p:spPr bwMode="auto">
          <a:xfrm>
            <a:off x="4419600" y="2362200"/>
            <a:ext cx="13700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Cactus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61" name="Rectangle 33"/>
          <p:cNvSpPr>
            <a:spLocks noChangeArrowheads="1"/>
          </p:cNvSpPr>
          <p:nvPr/>
        </p:nvSpPr>
        <p:spPr bwMode="auto">
          <a:xfrm>
            <a:off x="6613525" y="6096000"/>
            <a:ext cx="20605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Pineapples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0" y="1295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  <a:ea typeface="MS PGothic" panose="020B0600070205080204" pitchFamily="34" charset="-128"/>
              </a:rPr>
              <a:t>Identify which product would have a straight line PPC and which would be bowed out?</a:t>
            </a:r>
          </a:p>
        </p:txBody>
      </p:sp>
      <p:sp>
        <p:nvSpPr>
          <p:cNvPr id="64535" name="Oval 51"/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36" name="Oval 51"/>
          <p:cNvSpPr>
            <a:spLocks noChangeArrowheads="1"/>
          </p:cNvSpPr>
          <p:nvPr/>
        </p:nvSpPr>
        <p:spPr bwMode="auto">
          <a:xfrm>
            <a:off x="1066800" y="3962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39" name="Oval 51"/>
          <p:cNvSpPr>
            <a:spLocks noChangeArrowheads="1"/>
          </p:cNvSpPr>
          <p:nvPr/>
        </p:nvSpPr>
        <p:spPr bwMode="auto">
          <a:xfrm>
            <a:off x="1752600" y="4419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40" name="AutoShape 28"/>
          <p:cNvSpPr>
            <a:spLocks/>
          </p:cNvSpPr>
          <p:nvPr/>
        </p:nvSpPr>
        <p:spPr bwMode="auto">
          <a:xfrm>
            <a:off x="762000" y="41910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42" name="Oval 51"/>
          <p:cNvSpPr>
            <a:spLocks noChangeArrowheads="1"/>
          </p:cNvSpPr>
          <p:nvPr/>
        </p:nvSpPr>
        <p:spPr bwMode="auto">
          <a:xfrm>
            <a:off x="8001000" y="5867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H="1">
            <a:off x="1143000" y="50292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flipH="1">
            <a:off x="1219200" y="55626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5" name="AutoShape 33"/>
          <p:cNvSpPr>
            <a:spLocks/>
          </p:cNvSpPr>
          <p:nvPr/>
        </p:nvSpPr>
        <p:spPr bwMode="auto">
          <a:xfrm>
            <a:off x="762000" y="46482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46" name="AutoShape 34"/>
          <p:cNvSpPr>
            <a:spLocks/>
          </p:cNvSpPr>
          <p:nvPr/>
        </p:nvSpPr>
        <p:spPr bwMode="auto">
          <a:xfrm>
            <a:off x="762000" y="51054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47" name="AutoShape 35"/>
          <p:cNvSpPr>
            <a:spLocks/>
          </p:cNvSpPr>
          <p:nvPr/>
        </p:nvSpPr>
        <p:spPr bwMode="auto">
          <a:xfrm>
            <a:off x="762000" y="5562600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48" name="Line 36"/>
          <p:cNvSpPr>
            <a:spLocks noChangeShapeType="1"/>
          </p:cNvSpPr>
          <p:nvPr/>
        </p:nvSpPr>
        <p:spPr bwMode="auto">
          <a:xfrm flipH="1">
            <a:off x="1828800" y="45720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9" name="Line 37"/>
          <p:cNvSpPr>
            <a:spLocks noChangeShapeType="1"/>
          </p:cNvSpPr>
          <p:nvPr/>
        </p:nvSpPr>
        <p:spPr bwMode="auto">
          <a:xfrm flipH="1">
            <a:off x="2514600" y="50292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50" name="Line 38"/>
          <p:cNvSpPr>
            <a:spLocks noChangeShapeType="1"/>
          </p:cNvSpPr>
          <p:nvPr/>
        </p:nvSpPr>
        <p:spPr bwMode="auto">
          <a:xfrm flipH="1">
            <a:off x="3276600" y="5562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7" name="Oval 51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38" name="Oval 51"/>
          <p:cNvSpPr>
            <a:spLocks noChangeArrowheads="1"/>
          </p:cNvSpPr>
          <p:nvPr/>
        </p:nvSpPr>
        <p:spPr bwMode="auto">
          <a:xfrm>
            <a:off x="24384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 flipH="1">
            <a:off x="6019800" y="34290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 flipH="1">
            <a:off x="6705600" y="3733800"/>
            <a:ext cx="0" cy="2209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 flipH="1">
            <a:off x="7467600" y="42672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55" name="Oval 51"/>
          <p:cNvSpPr>
            <a:spLocks noChangeArrowheads="1"/>
          </p:cNvSpPr>
          <p:nvPr/>
        </p:nvSpPr>
        <p:spPr bwMode="auto">
          <a:xfrm>
            <a:off x="73914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56" name="Oval 51"/>
          <p:cNvSpPr>
            <a:spLocks noChangeArrowheads="1"/>
          </p:cNvSpPr>
          <p:nvPr/>
        </p:nvSpPr>
        <p:spPr bwMode="auto">
          <a:xfrm>
            <a:off x="6629400" y="3581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51" name="Oval 51"/>
          <p:cNvSpPr>
            <a:spLocks noChangeArrowheads="1"/>
          </p:cNvSpPr>
          <p:nvPr/>
        </p:nvSpPr>
        <p:spPr bwMode="auto">
          <a:xfrm>
            <a:off x="5943600" y="3352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H="1">
            <a:off x="5410200" y="42672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60" name="AutoShape 48"/>
          <p:cNvSpPr>
            <a:spLocks/>
          </p:cNvSpPr>
          <p:nvPr/>
        </p:nvSpPr>
        <p:spPr bwMode="auto">
          <a:xfrm>
            <a:off x="4953000" y="3352800"/>
            <a:ext cx="304800" cy="762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61" name="AutoShape 49"/>
          <p:cNvSpPr>
            <a:spLocks/>
          </p:cNvSpPr>
          <p:nvPr/>
        </p:nvSpPr>
        <p:spPr bwMode="auto">
          <a:xfrm>
            <a:off x="4953000" y="3505200"/>
            <a:ext cx="304800" cy="1524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62" name="AutoShape 50"/>
          <p:cNvSpPr>
            <a:spLocks/>
          </p:cNvSpPr>
          <p:nvPr/>
        </p:nvSpPr>
        <p:spPr bwMode="auto">
          <a:xfrm>
            <a:off x="4953000" y="3733800"/>
            <a:ext cx="304800" cy="533400"/>
          </a:xfrm>
          <a:prstGeom prst="leftBrace">
            <a:avLst>
              <a:gd name="adj1" fmla="val 14583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64563" name="AutoShape 51"/>
          <p:cNvSpPr>
            <a:spLocks/>
          </p:cNvSpPr>
          <p:nvPr/>
        </p:nvSpPr>
        <p:spPr bwMode="auto">
          <a:xfrm>
            <a:off x="4953000" y="43434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2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57" grpId="0" animBg="1"/>
      <p:bldP spid="64541" grpId="0" animBg="1"/>
      <p:bldP spid="64533" grpId="0" animBg="1"/>
      <p:bldP spid="64520" grpId="0" animBg="1"/>
      <p:bldP spid="64534" grpId="0"/>
      <p:bldP spid="64535" grpId="0" animBg="1"/>
      <p:bldP spid="64536" grpId="0" animBg="1"/>
      <p:bldP spid="64539" grpId="0" animBg="1"/>
      <p:bldP spid="64540" grpId="0" animBg="1"/>
      <p:bldP spid="64542" grpId="0" animBg="1"/>
      <p:bldP spid="64543" grpId="0" animBg="1"/>
      <p:bldP spid="64544" grpId="0" animBg="1"/>
      <p:bldP spid="64545" grpId="0" animBg="1"/>
      <p:bldP spid="64546" grpId="0" animBg="1"/>
      <p:bldP spid="64547" grpId="0" animBg="1"/>
      <p:bldP spid="64548" grpId="0" animBg="1"/>
      <p:bldP spid="64549" grpId="0" animBg="1"/>
      <p:bldP spid="64550" grpId="0" animBg="1"/>
      <p:bldP spid="64537" grpId="0" animBg="1"/>
      <p:bldP spid="64538" grpId="0" animBg="1"/>
      <p:bldP spid="64552" grpId="0" animBg="1"/>
      <p:bldP spid="64553" grpId="0" animBg="1"/>
      <p:bldP spid="64554" grpId="0" animBg="1"/>
      <p:bldP spid="64555" grpId="0" animBg="1"/>
      <p:bldP spid="64556" grpId="0" animBg="1"/>
      <p:bldP spid="64551" grpId="0" animBg="1"/>
      <p:bldP spid="64559" grpId="0" animBg="1"/>
      <p:bldP spid="64560" grpId="0" animBg="1"/>
      <p:bldP spid="64561" grpId="0" animBg="1"/>
      <p:bldP spid="64562" grpId="0" animBg="1"/>
      <p:bldP spid="645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7523" name="Rectangle 1027"/>
          <p:cNvSpPr>
            <a:spLocks noChangeArrowheads="1"/>
          </p:cNvSpPr>
          <p:nvPr/>
        </p:nvSpPr>
        <p:spPr bwMode="auto">
          <a:xfrm>
            <a:off x="0" y="2667000"/>
            <a:ext cx="8915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The Production Possibilities Curve and Efficiency</a:t>
            </a:r>
          </a:p>
        </p:txBody>
      </p:sp>
    </p:spTree>
    <p:extLst>
      <p:ext uri="{BB962C8B-B14F-4D97-AF65-F5344CB8AC3E}">
        <p14:creationId xmlns:p14="http://schemas.microsoft.com/office/powerpoint/2010/main" val="9443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1" name="Rectangle 1037"/>
          <p:cNvSpPr>
            <a:spLocks noChangeArrowheads="1"/>
          </p:cNvSpPr>
          <p:nvPr/>
        </p:nvSpPr>
        <p:spPr bwMode="auto">
          <a:xfrm>
            <a:off x="228600" y="990600"/>
            <a:ext cx="8915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Productive Efficiency</a:t>
            </a:r>
            <a:r>
              <a:rPr lang="en-US" altLang="en-US" sz="3600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-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3600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Products are being produced in the least costly way.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3600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This is any point ON the Production Possibilities Curve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Allocative Efficiency</a:t>
            </a:r>
            <a:r>
              <a:rPr lang="en-US" altLang="en-US" sz="3600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-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3600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The products being produced are the ones most desired by society</a:t>
            </a:r>
            <a:r>
              <a:rPr lang="en-US" altLang="en-US" sz="3600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.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+mn-lt"/>
                <a:ea typeface="MS PGothic" panose="020B0600070205080204" pitchFamily="34" charset="-128"/>
              </a:rPr>
              <a:t>	</a:t>
            </a:r>
            <a:r>
              <a:rPr lang="en-US" altLang="en-US" sz="3600" b="1" dirty="0" smtClean="0">
                <a:latin typeface="+mn-lt"/>
                <a:ea typeface="MS PGothic" panose="020B0600070205080204" pitchFamily="34" charset="-128"/>
              </a:rPr>
              <a:t>Where would this be on a PPC?</a:t>
            </a:r>
            <a:endParaRPr lang="en-US" altLang="en-US" sz="36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0723" name="Rectangle 1042"/>
          <p:cNvSpPr>
            <a:spLocks noChangeArrowheads="1"/>
          </p:cNvSpPr>
          <p:nvPr/>
        </p:nvSpPr>
        <p:spPr bwMode="auto">
          <a:xfrm>
            <a:off x="-2844824" y="116632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Efficiency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3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reeform 39"/>
          <p:cNvSpPr>
            <a:spLocks/>
          </p:cNvSpPr>
          <p:nvPr/>
        </p:nvSpPr>
        <p:spPr bwMode="auto">
          <a:xfrm>
            <a:off x="1371600" y="2362200"/>
            <a:ext cx="2743200" cy="3352800"/>
          </a:xfrm>
          <a:custGeom>
            <a:avLst/>
            <a:gdLst>
              <a:gd name="T0" fmla="*/ 0 w 1728"/>
              <a:gd name="T1" fmla="*/ 0 h 2112"/>
              <a:gd name="T2" fmla="*/ 2147483646 w 1728"/>
              <a:gd name="T3" fmla="*/ 2147483646 h 2112"/>
              <a:gd name="T4" fmla="*/ 2147483646 w 1728"/>
              <a:gd name="T5" fmla="*/ 2147483646 h 2112"/>
              <a:gd name="T6" fmla="*/ 2147483646 w 1728"/>
              <a:gd name="T7" fmla="*/ 2147483646 h 2112"/>
              <a:gd name="T8" fmla="*/ 2147483646 w 1728"/>
              <a:gd name="T9" fmla="*/ 2147483646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2112"/>
              <a:gd name="T17" fmla="*/ 1728 w 1728"/>
              <a:gd name="T18" fmla="*/ 2112 h 2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2112">
                <a:moveTo>
                  <a:pt x="0" y="0"/>
                </a:moveTo>
                <a:cubicBezTo>
                  <a:pt x="204" y="100"/>
                  <a:pt x="408" y="200"/>
                  <a:pt x="576" y="336"/>
                </a:cubicBezTo>
                <a:cubicBezTo>
                  <a:pt x="744" y="472"/>
                  <a:pt x="872" y="648"/>
                  <a:pt x="1008" y="816"/>
                </a:cubicBezTo>
                <a:cubicBezTo>
                  <a:pt x="1144" y="984"/>
                  <a:pt x="1272" y="1128"/>
                  <a:pt x="1392" y="1344"/>
                </a:cubicBezTo>
                <a:cubicBezTo>
                  <a:pt x="1512" y="1560"/>
                  <a:pt x="1672" y="1984"/>
                  <a:pt x="1728" y="211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1748" name="Group 40"/>
          <p:cNvGrpSpPr>
            <a:grpSpLocks/>
          </p:cNvGrpSpPr>
          <p:nvPr/>
        </p:nvGrpSpPr>
        <p:grpSpPr bwMode="auto">
          <a:xfrm>
            <a:off x="1357313" y="1905000"/>
            <a:ext cx="4873625" cy="3887788"/>
            <a:chOff x="1755" y="922"/>
            <a:chExt cx="3070" cy="2775"/>
          </a:xfrm>
        </p:grpSpPr>
        <p:sp>
          <p:nvSpPr>
            <p:cNvPr id="31771" name="Line 41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1772" name="Line 42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1749" name="Rectangle 43"/>
          <p:cNvSpPr>
            <a:spLocks noChangeArrowheads="1"/>
          </p:cNvSpPr>
          <p:nvPr/>
        </p:nvSpPr>
        <p:spPr bwMode="auto">
          <a:xfrm rot="-5400000">
            <a:off x="-96043" y="3499643"/>
            <a:ext cx="12636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Bikes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50" name="Rectangle 44"/>
          <p:cNvSpPr>
            <a:spLocks noChangeArrowheads="1"/>
          </p:cNvSpPr>
          <p:nvPr/>
        </p:nvSpPr>
        <p:spPr bwMode="auto">
          <a:xfrm>
            <a:off x="2743200" y="6096000"/>
            <a:ext cx="2324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Computers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51" name="Rectangle 45"/>
          <p:cNvSpPr>
            <a:spLocks noChangeArrowheads="1"/>
          </p:cNvSpPr>
          <p:nvPr/>
        </p:nvSpPr>
        <p:spPr bwMode="auto">
          <a:xfrm>
            <a:off x="914400" y="1447800"/>
            <a:ext cx="4064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12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31752" name="Rectangle 46"/>
          <p:cNvSpPr>
            <a:spLocks noChangeArrowheads="1"/>
          </p:cNvSpPr>
          <p:nvPr/>
        </p:nvSpPr>
        <p:spPr bwMode="auto">
          <a:xfrm>
            <a:off x="1350963" y="5884863"/>
            <a:ext cx="37544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0        2        4       6       8       10</a:t>
            </a:r>
          </a:p>
        </p:txBody>
      </p:sp>
      <p:sp>
        <p:nvSpPr>
          <p:cNvPr id="31753" name="Oval 47"/>
          <p:cNvSpPr>
            <a:spLocks noChangeArrowheads="1"/>
          </p:cNvSpPr>
          <p:nvPr/>
        </p:nvSpPr>
        <p:spPr bwMode="auto">
          <a:xfrm>
            <a:off x="2209800" y="2819400"/>
            <a:ext cx="157163" cy="157163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54" name="Oval 48"/>
          <p:cNvSpPr>
            <a:spLocks noChangeArrowheads="1"/>
          </p:cNvSpPr>
          <p:nvPr/>
        </p:nvSpPr>
        <p:spPr bwMode="auto">
          <a:xfrm>
            <a:off x="3429000" y="4267200"/>
            <a:ext cx="157163" cy="157163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55" name="Oval 49"/>
          <p:cNvSpPr>
            <a:spLocks noChangeArrowheads="1"/>
          </p:cNvSpPr>
          <p:nvPr/>
        </p:nvSpPr>
        <p:spPr bwMode="auto">
          <a:xfrm>
            <a:off x="3352800" y="5181600"/>
            <a:ext cx="157163" cy="157163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56" name="Oval 50"/>
          <p:cNvSpPr>
            <a:spLocks noChangeArrowheads="1"/>
          </p:cNvSpPr>
          <p:nvPr/>
        </p:nvSpPr>
        <p:spPr bwMode="auto">
          <a:xfrm>
            <a:off x="1295400" y="2286000"/>
            <a:ext cx="157163" cy="157163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57" name="Oval 51"/>
          <p:cNvSpPr>
            <a:spLocks noChangeArrowheads="1"/>
          </p:cNvSpPr>
          <p:nvPr/>
        </p:nvSpPr>
        <p:spPr bwMode="auto">
          <a:xfrm>
            <a:off x="1981200" y="4038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58" name="Rectangle 52"/>
          <p:cNvSpPr>
            <a:spLocks noChangeArrowheads="1"/>
          </p:cNvSpPr>
          <p:nvPr/>
        </p:nvSpPr>
        <p:spPr bwMode="auto">
          <a:xfrm>
            <a:off x="1371600" y="19812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31759" name="Rectangle 53"/>
          <p:cNvSpPr>
            <a:spLocks noChangeArrowheads="1"/>
          </p:cNvSpPr>
          <p:nvPr/>
        </p:nvSpPr>
        <p:spPr bwMode="auto">
          <a:xfrm>
            <a:off x="2286000" y="24384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B</a:t>
            </a:r>
          </a:p>
        </p:txBody>
      </p:sp>
      <p:sp>
        <p:nvSpPr>
          <p:cNvPr id="31760" name="Rectangle 54"/>
          <p:cNvSpPr>
            <a:spLocks noChangeArrowheads="1"/>
          </p:cNvSpPr>
          <p:nvPr/>
        </p:nvSpPr>
        <p:spPr bwMode="auto">
          <a:xfrm>
            <a:off x="3429000" y="38862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31761" name="Rectangle 55"/>
          <p:cNvSpPr>
            <a:spLocks noChangeArrowheads="1"/>
          </p:cNvSpPr>
          <p:nvPr/>
        </p:nvSpPr>
        <p:spPr bwMode="auto">
          <a:xfrm>
            <a:off x="4191000" y="52578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</a:p>
        </p:txBody>
      </p:sp>
      <p:sp>
        <p:nvSpPr>
          <p:cNvPr id="31762" name="Rectangle 56"/>
          <p:cNvSpPr>
            <a:spLocks noChangeArrowheads="1"/>
          </p:cNvSpPr>
          <p:nvPr/>
        </p:nvSpPr>
        <p:spPr bwMode="auto">
          <a:xfrm>
            <a:off x="3200400" y="4800600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F</a:t>
            </a:r>
          </a:p>
        </p:txBody>
      </p:sp>
      <p:sp>
        <p:nvSpPr>
          <p:cNvPr id="31763" name="Rectangle 57"/>
          <p:cNvSpPr>
            <a:spLocks noChangeArrowheads="1"/>
          </p:cNvSpPr>
          <p:nvPr/>
        </p:nvSpPr>
        <p:spPr bwMode="auto">
          <a:xfrm>
            <a:off x="2209800" y="4038600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31764" name="Rectangle 59"/>
          <p:cNvSpPr>
            <a:spLocks noChangeArrowheads="1"/>
          </p:cNvSpPr>
          <p:nvPr/>
        </p:nvSpPr>
        <p:spPr bwMode="auto">
          <a:xfrm>
            <a:off x="990600" y="685800"/>
            <a:ext cx="7086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MS PGothic" panose="020B0600070205080204" pitchFamily="34" charset="-128"/>
              </a:rPr>
              <a:t>Which points are productively efficient?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MS PGothic" panose="020B0600070205080204" pitchFamily="34" charset="-128"/>
              </a:rPr>
              <a:t>Which are </a:t>
            </a:r>
            <a:r>
              <a:rPr lang="en-US" altLang="en-US" sz="2800" b="1" dirty="0" err="1">
                <a:latin typeface="Arial" panose="020B0604020202020204" pitchFamily="34" charset="0"/>
                <a:ea typeface="MS PGothic" panose="020B0600070205080204" pitchFamily="34" charset="-128"/>
              </a:rPr>
              <a:t>allocatively</a:t>
            </a:r>
            <a:r>
              <a:rPr lang="en-US" altLang="en-US" sz="2800" b="1" dirty="0">
                <a:latin typeface="Arial" panose="020B0604020202020204" pitchFamily="34" charset="0"/>
                <a:ea typeface="MS PGothic" panose="020B0600070205080204" pitchFamily="34" charset="-128"/>
              </a:rPr>
              <a:t> efficient?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65" name="Oval 63"/>
          <p:cNvSpPr>
            <a:spLocks noChangeArrowheads="1"/>
          </p:cNvSpPr>
          <p:nvPr/>
        </p:nvSpPr>
        <p:spPr bwMode="auto">
          <a:xfrm>
            <a:off x="4038600" y="5638800"/>
            <a:ext cx="157163" cy="157163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66" name="Oval 64"/>
          <p:cNvSpPr>
            <a:spLocks noChangeArrowheads="1"/>
          </p:cNvSpPr>
          <p:nvPr/>
        </p:nvSpPr>
        <p:spPr bwMode="auto">
          <a:xfrm>
            <a:off x="3276600" y="2895600"/>
            <a:ext cx="157163" cy="157163"/>
          </a:xfrm>
          <a:prstGeom prst="ellipse">
            <a:avLst/>
          </a:prstGeom>
          <a:solidFill>
            <a:srgbClr val="FFFF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1767" name="Rectangle 65"/>
          <p:cNvSpPr>
            <a:spLocks noChangeArrowheads="1"/>
          </p:cNvSpPr>
          <p:nvPr/>
        </p:nvSpPr>
        <p:spPr bwMode="auto">
          <a:xfrm>
            <a:off x="3276600" y="2514600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9" name="Rectangle 1042"/>
          <p:cNvSpPr>
            <a:spLocks noChangeArrowheads="1"/>
          </p:cNvSpPr>
          <p:nvPr/>
        </p:nvSpPr>
        <p:spPr bwMode="auto">
          <a:xfrm>
            <a:off x="-2844824" y="116632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Efficiency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9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3048000" y="4162425"/>
            <a:ext cx="3810000" cy="20574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71" name="Rectangle 1032"/>
          <p:cNvSpPr>
            <a:spLocks noChangeArrowheads="1"/>
          </p:cNvSpPr>
          <p:nvPr/>
        </p:nvSpPr>
        <p:spPr bwMode="auto">
          <a:xfrm>
            <a:off x="-1620688" y="152267"/>
            <a:ext cx="91440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Why two types of efficiency?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2867025"/>
            <a:ext cx="4343400" cy="3352800"/>
            <a:chOff x="1755" y="922"/>
            <a:chExt cx="3070" cy="2775"/>
          </a:xfrm>
        </p:grpSpPr>
        <p:sp>
          <p:nvSpPr>
            <p:cNvPr id="32778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2779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3735" name="Rectangle 32"/>
          <p:cNvSpPr>
            <a:spLocks noChangeArrowheads="1"/>
          </p:cNvSpPr>
          <p:nvPr/>
        </p:nvSpPr>
        <p:spPr bwMode="auto">
          <a:xfrm>
            <a:off x="457200" y="2362200"/>
            <a:ext cx="3505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Size 20 running shoes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736" name="Rectangle 33"/>
          <p:cNvSpPr>
            <a:spLocks noChangeArrowheads="1"/>
          </p:cNvSpPr>
          <p:nvPr/>
        </p:nvSpPr>
        <p:spPr bwMode="auto">
          <a:xfrm>
            <a:off x="3276600" y="6219825"/>
            <a:ext cx="4953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Size 10 running shoes </a:t>
            </a:r>
            <a:endParaRPr lang="en-US" altLang="en-US" sz="2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737" name="Oval 51"/>
          <p:cNvSpPr>
            <a:spLocks noChangeArrowheads="1"/>
          </p:cNvSpPr>
          <p:nvPr/>
        </p:nvSpPr>
        <p:spPr bwMode="auto">
          <a:xfrm>
            <a:off x="3200400" y="4191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3738" name="Rectangle 53"/>
          <p:cNvSpPr>
            <a:spLocks noChangeArrowheads="1"/>
          </p:cNvSpPr>
          <p:nvPr/>
        </p:nvSpPr>
        <p:spPr bwMode="auto">
          <a:xfrm>
            <a:off x="3429000" y="3657600"/>
            <a:ext cx="438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8382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  <a:ea typeface="MS PGothic" panose="020B0600070205080204" pitchFamily="34" charset="-128"/>
              </a:rPr>
              <a:t>Is combination “A” efficient</a:t>
            </a:r>
            <a:r>
              <a:rPr lang="en-US" altLang="en-US" b="1" dirty="0" smtClean="0">
                <a:latin typeface="+mn-lt"/>
                <a:ea typeface="MS PGothic" panose="020B0600070205080204" pitchFamily="34" charset="-128"/>
              </a:rPr>
              <a:t>?</a:t>
            </a:r>
            <a:endParaRPr lang="en-US" altLang="en-US" b="1" dirty="0">
              <a:latin typeface="+mn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9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5" grpId="0"/>
      <p:bldP spid="73736" grpId="0"/>
      <p:bldP spid="73737" grpId="0" animBg="1"/>
      <p:bldP spid="73738" grpId="0"/>
      <p:bldP spid="737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2667000"/>
            <a:ext cx="8915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Shifting the Production Possibilities Curve</a:t>
            </a:r>
          </a:p>
        </p:txBody>
      </p:sp>
    </p:spTree>
    <p:extLst>
      <p:ext uri="{BB962C8B-B14F-4D97-AF65-F5344CB8AC3E}">
        <p14:creationId xmlns:p14="http://schemas.microsoft.com/office/powerpoint/2010/main" val="11525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-19744" y="980728"/>
            <a:ext cx="9163744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</a:rPr>
              <a:t>What if there is a change?</a:t>
            </a:r>
            <a:endParaRPr lang="en-US" altLang="en-US" sz="1200" b="1" dirty="0">
              <a:latin typeface="+mn-lt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Three </a:t>
            </a:r>
            <a:r>
              <a:rPr lang="en-US" altLang="en-US" sz="4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Shifters of the PPC</a:t>
            </a:r>
          </a:p>
          <a:p>
            <a:pPr marL="971550" lvl="1" indent="-514350">
              <a:spcBef>
                <a:spcPct val="0"/>
              </a:spcBef>
              <a:buFontTx/>
              <a:buAutoNum type="arabicPeriod"/>
            </a:pPr>
            <a:r>
              <a:rPr lang="en-US" altLang="en-US" sz="34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Change </a:t>
            </a:r>
            <a:r>
              <a:rPr lang="en-US" altLang="en-US" sz="34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in resource quantity </a:t>
            </a:r>
            <a:endParaRPr lang="en-US" altLang="en-US" sz="3400" b="1" dirty="0" smtClean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  <a:p>
            <a:pPr marL="971550" lvl="1" indent="-514350">
              <a:spcBef>
                <a:spcPct val="0"/>
              </a:spcBef>
              <a:buFontTx/>
              <a:buAutoNum type="arabicPeriod"/>
            </a:pPr>
            <a:r>
              <a:rPr lang="en-US" altLang="en-US" sz="34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Change in resource</a:t>
            </a:r>
            <a:r>
              <a:rPr lang="en-US" altLang="en-US" sz="34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altLang="en-US" sz="34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quality 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2. Change in </a:t>
            </a:r>
            <a:r>
              <a:rPr lang="en-US" altLang="en-US" sz="3400" b="1" dirty="0" smtClean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Technology</a:t>
            </a:r>
            <a:endParaRPr lang="en-US" altLang="en-US" sz="2400" b="1" dirty="0">
              <a:solidFill>
                <a:srgbClr val="000099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4821" name="Rectangle 1032"/>
          <p:cNvSpPr>
            <a:spLocks noChangeArrowheads="1"/>
          </p:cNvSpPr>
          <p:nvPr/>
        </p:nvSpPr>
        <p:spPr bwMode="auto">
          <a:xfrm>
            <a:off x="-1836712" y="116632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20364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1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188640" y="-889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0099"/>
                </a:solidFill>
                <a:latin typeface="+mj-lt"/>
              </a:rPr>
              <a:t>5 Key Economic Assumptions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5900" y="825500"/>
            <a:ext cx="8601075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5000"/>
              </a:spcBef>
              <a:buFontTx/>
              <a:buAutoNum type="arabicPeriod"/>
            </a:pPr>
            <a:r>
              <a:rPr lang="en-US" altLang="en-US" sz="2800" b="1" dirty="0">
                <a:cs typeface="Times New Roman" panose="02020603050405020304" pitchFamily="18" charset="0"/>
              </a:rPr>
              <a:t>Society’s wants are unlimited, but  ALL resources are limited (</a:t>
            </a: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scarcity</a:t>
            </a:r>
            <a:r>
              <a:rPr lang="en-US" altLang="en-US" sz="2800" b="1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spcBef>
                <a:spcPct val="35000"/>
              </a:spcBef>
              <a:buFontTx/>
              <a:buAutoNum type="arabicPeriod"/>
            </a:pPr>
            <a:r>
              <a:rPr lang="en-US" altLang="en-US" sz="2800" b="1" dirty="0">
                <a:cs typeface="Times New Roman" panose="02020603050405020304" pitchFamily="18" charset="0"/>
              </a:rPr>
              <a:t>Due to scarcity, choices must be made. Every choice has a cost (a </a:t>
            </a: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trade-off</a:t>
            </a:r>
            <a:r>
              <a:rPr lang="en-US" altLang="en-US" sz="2800" b="1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spcBef>
                <a:spcPct val="35000"/>
              </a:spcBef>
              <a:buFontTx/>
              <a:buAutoNum type="arabicPeriod"/>
            </a:pPr>
            <a:r>
              <a:rPr lang="en-US" altLang="en-US" sz="2800" b="1" dirty="0">
                <a:cs typeface="Times New Roman" panose="02020603050405020304" pitchFamily="18" charset="0"/>
              </a:rPr>
              <a:t>Everyone’s goal is to make choices that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maximise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their satisfaction. Everyone acts in their own 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‘self-interest’.</a:t>
            </a:r>
            <a:endParaRPr lang="en-US" altLang="en-US" sz="2800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35000"/>
              </a:spcBef>
              <a:buFontTx/>
              <a:buAutoNum type="arabicPeriod"/>
            </a:pPr>
            <a:r>
              <a:rPr lang="en-US" altLang="en-US" sz="2800" b="1" dirty="0">
                <a:cs typeface="Times New Roman" panose="02020603050405020304" pitchFamily="18" charset="0"/>
              </a:rPr>
              <a:t>Everyone makes decisions by comparing the </a:t>
            </a: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marginal costs</a:t>
            </a:r>
            <a:r>
              <a:rPr lang="en-US" altLang="en-US" sz="2800" b="1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990000"/>
                </a:solidFill>
                <a:cs typeface="Times New Roman" panose="02020603050405020304" pitchFamily="18" charset="0"/>
              </a:rPr>
              <a:t>marginal benefits</a:t>
            </a:r>
            <a:r>
              <a:rPr lang="en-US" altLang="en-US" sz="2800" b="1" dirty="0">
                <a:cs typeface="Times New Roman" panose="02020603050405020304" pitchFamily="18" charset="0"/>
              </a:rPr>
              <a:t> of every choice.</a:t>
            </a:r>
          </a:p>
          <a:p>
            <a:pPr eaLnBrk="1" hangingPunct="1">
              <a:spcBef>
                <a:spcPct val="35000"/>
              </a:spcBef>
              <a:buFontTx/>
              <a:buAutoNum type="arabicPeriod"/>
            </a:pPr>
            <a:r>
              <a:rPr lang="en-US" altLang="en-US" sz="2800" b="1" dirty="0">
                <a:cs typeface="Times New Roman" panose="02020603050405020304" pitchFamily="18" charset="0"/>
              </a:rPr>
              <a:t>Real-life situations can be explained and </a:t>
            </a:r>
            <a:r>
              <a:rPr lang="en-US" altLang="en-US" sz="2800" b="1" dirty="0" err="1" smtClean="0">
                <a:cs typeface="Times New Roman" panose="02020603050405020304" pitchFamily="18" charset="0"/>
              </a:rPr>
              <a:t>analysed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Times New Roman" panose="02020603050405020304" pitchFamily="18" charset="0"/>
              </a:rPr>
              <a:t>through simplified models and graphs.</a:t>
            </a:r>
          </a:p>
        </p:txBody>
      </p:sp>
    </p:spTree>
    <p:extLst>
      <p:ext uri="{BB962C8B-B14F-4D97-AF65-F5344CB8AC3E}">
        <p14:creationId xmlns:p14="http://schemas.microsoft.com/office/powerpoint/2010/main" val="1997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rc 24"/>
          <p:cNvSpPr>
            <a:spLocks/>
          </p:cNvSpPr>
          <p:nvPr/>
        </p:nvSpPr>
        <p:spPr bwMode="auto">
          <a:xfrm>
            <a:off x="2286000" y="1828800"/>
            <a:ext cx="3200400" cy="38862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6867" name="Arc 24"/>
          <p:cNvSpPr>
            <a:spLocks/>
          </p:cNvSpPr>
          <p:nvPr/>
        </p:nvSpPr>
        <p:spPr bwMode="auto">
          <a:xfrm>
            <a:off x="2286000" y="2667000"/>
            <a:ext cx="2206625" cy="3084513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6868" name="Group 27"/>
          <p:cNvGrpSpPr>
            <a:grpSpLocks/>
          </p:cNvGrpSpPr>
          <p:nvPr/>
        </p:nvGrpSpPr>
        <p:grpSpPr bwMode="auto">
          <a:xfrm>
            <a:off x="2273300" y="1381125"/>
            <a:ext cx="4873625" cy="4405313"/>
            <a:chOff x="1755" y="922"/>
            <a:chExt cx="3070" cy="2775"/>
          </a:xfrm>
        </p:grpSpPr>
        <p:sp>
          <p:nvSpPr>
            <p:cNvPr id="36875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876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6869" name="Rectangle 32"/>
          <p:cNvSpPr>
            <a:spLocks noChangeArrowheads="1"/>
          </p:cNvSpPr>
          <p:nvPr/>
        </p:nvSpPr>
        <p:spPr bwMode="auto">
          <a:xfrm rot="-5400000">
            <a:off x="1099344" y="3167856"/>
            <a:ext cx="1577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Robots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70" name="Rectangle 33"/>
          <p:cNvSpPr>
            <a:spLocks noChangeArrowheads="1"/>
          </p:cNvSpPr>
          <p:nvPr/>
        </p:nvSpPr>
        <p:spPr bwMode="auto">
          <a:xfrm>
            <a:off x="3886200" y="5791200"/>
            <a:ext cx="142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Pizzas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71" name="Rectangle 54"/>
          <p:cNvSpPr>
            <a:spLocks noChangeArrowheads="1"/>
          </p:cNvSpPr>
          <p:nvPr/>
        </p:nvSpPr>
        <p:spPr bwMode="auto">
          <a:xfrm>
            <a:off x="4038600" y="990600"/>
            <a:ext cx="4760913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What happens if there is an increase in </a:t>
            </a:r>
            <a:r>
              <a:rPr lang="en-US" altLang="en-US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population?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990000"/>
              </a:solidFill>
              <a:ea typeface="MS PGothic" panose="020B0600070205080204" pitchFamily="34" charset="-128"/>
            </a:endParaRPr>
          </a:p>
        </p:txBody>
      </p:sp>
      <p:sp>
        <p:nvSpPr>
          <p:cNvPr id="36872" name="Slide Number Placeholder 1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16FC94-B131-40A8-AB51-CC451C893317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-2281487">
            <a:off x="3965575" y="3121025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>
            <a:off x="-1836712" y="116632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7914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1" grpId="0"/>
      <p:bldP spid="368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rc 24"/>
          <p:cNvSpPr>
            <a:spLocks/>
          </p:cNvSpPr>
          <p:nvPr/>
        </p:nvSpPr>
        <p:spPr bwMode="auto">
          <a:xfrm>
            <a:off x="2362200" y="2667000"/>
            <a:ext cx="3429000" cy="3084513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8915" name="Arc 24"/>
          <p:cNvSpPr>
            <a:spLocks/>
          </p:cNvSpPr>
          <p:nvPr/>
        </p:nvSpPr>
        <p:spPr bwMode="auto">
          <a:xfrm>
            <a:off x="2286000" y="2667000"/>
            <a:ext cx="2206625" cy="3084513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8916" name="Group 27"/>
          <p:cNvGrpSpPr>
            <a:grpSpLocks/>
          </p:cNvGrpSpPr>
          <p:nvPr/>
        </p:nvGrpSpPr>
        <p:grpSpPr bwMode="auto">
          <a:xfrm>
            <a:off x="2273300" y="1381125"/>
            <a:ext cx="4873625" cy="4405313"/>
            <a:chOff x="1755" y="922"/>
            <a:chExt cx="3070" cy="2775"/>
          </a:xfrm>
        </p:grpSpPr>
        <p:sp>
          <p:nvSpPr>
            <p:cNvPr id="38923" name="Line 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8924" name="Line 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8917" name="Rectangle 32"/>
          <p:cNvSpPr>
            <a:spLocks noChangeArrowheads="1"/>
          </p:cNvSpPr>
          <p:nvPr/>
        </p:nvSpPr>
        <p:spPr bwMode="auto">
          <a:xfrm rot="-5400000">
            <a:off x="1099344" y="3167856"/>
            <a:ext cx="1577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Robots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8" name="Rectangle 33"/>
          <p:cNvSpPr>
            <a:spLocks noChangeArrowheads="1"/>
          </p:cNvSpPr>
          <p:nvPr/>
        </p:nvSpPr>
        <p:spPr bwMode="auto">
          <a:xfrm>
            <a:off x="3886200" y="5791200"/>
            <a:ext cx="142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Pizzas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9" name="Rectangle 54"/>
          <p:cNvSpPr>
            <a:spLocks noChangeArrowheads="1"/>
          </p:cNvSpPr>
          <p:nvPr/>
        </p:nvSpPr>
        <p:spPr bwMode="auto">
          <a:xfrm>
            <a:off x="3657600" y="1066800"/>
            <a:ext cx="5294313" cy="20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What if there is a technology improvement in pizza </a:t>
            </a:r>
            <a:r>
              <a:rPr lang="en-US" altLang="en-US" b="1" dirty="0" smtClean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ovens?</a:t>
            </a:r>
            <a:r>
              <a:rPr lang="en-US" altLang="en-US" sz="1800" dirty="0" smtClean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 </a:t>
            </a:r>
            <a:endParaRPr lang="en-US" altLang="en-US" sz="2800" b="1" dirty="0">
              <a:solidFill>
                <a:srgbClr val="990000"/>
              </a:solidFill>
              <a:latin typeface="+mn-lt"/>
              <a:ea typeface="MS PGothic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990000"/>
              </a:solidFill>
              <a:ea typeface="MS PGothic" panose="020B0600070205080204" pitchFamily="34" charset="-128"/>
            </a:endParaRPr>
          </a:p>
        </p:txBody>
      </p:sp>
      <p:sp>
        <p:nvSpPr>
          <p:cNvPr id="38920" name="Slide Number Placeholder 1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2D2DF14-C033-4A53-957E-EA84D6ED2B43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38922" name="AutoShape 19"/>
          <p:cNvSpPr>
            <a:spLocks noChangeArrowheads="1"/>
          </p:cNvSpPr>
          <p:nvPr/>
        </p:nvSpPr>
        <p:spPr bwMode="auto">
          <a:xfrm rot="-770978">
            <a:off x="4557713" y="4516438"/>
            <a:ext cx="685800" cy="317500"/>
          </a:xfrm>
          <a:prstGeom prst="rightArrow">
            <a:avLst>
              <a:gd name="adj1" fmla="val 38898"/>
              <a:gd name="adj2" fmla="val 85760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>
            <a:off x="-1836712" y="116632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3161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9" grpId="0"/>
      <p:bldP spid="389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rc 2"/>
          <p:cNvSpPr>
            <a:spLocks/>
          </p:cNvSpPr>
          <p:nvPr/>
        </p:nvSpPr>
        <p:spPr bwMode="auto">
          <a:xfrm>
            <a:off x="5562600" y="3124200"/>
            <a:ext cx="2057400" cy="23082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8547" name="Arc 3"/>
          <p:cNvSpPr>
            <a:spLocks/>
          </p:cNvSpPr>
          <p:nvPr/>
        </p:nvSpPr>
        <p:spPr bwMode="auto">
          <a:xfrm>
            <a:off x="957263" y="3192463"/>
            <a:ext cx="1304925" cy="22542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1600200"/>
            <a:ext cx="4173538" cy="10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  <a:ea typeface="MS PGothic" panose="020B0600070205080204" pitchFamily="34" charset="-128"/>
              </a:rPr>
              <a:t>Panama – Favors Consumer Goods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76800" y="1600200"/>
            <a:ext cx="4084638" cy="10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+mn-lt"/>
                <a:ea typeface="MS PGothic" panose="020B0600070205080204" pitchFamily="34" charset="-128"/>
              </a:rPr>
              <a:t>Mexico – Favors Capital Goods</a:t>
            </a:r>
          </a:p>
        </p:txBody>
      </p:sp>
      <p:sp>
        <p:nvSpPr>
          <p:cNvPr id="39942" name="Arc 6"/>
          <p:cNvSpPr>
            <a:spLocks/>
          </p:cNvSpPr>
          <p:nvPr/>
        </p:nvSpPr>
        <p:spPr bwMode="auto">
          <a:xfrm>
            <a:off x="976313" y="3530600"/>
            <a:ext cx="852487" cy="19256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5715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922338" y="3132138"/>
            <a:ext cx="2692400" cy="2343150"/>
            <a:chOff x="1353" y="2216"/>
            <a:chExt cx="1696" cy="1476"/>
          </a:xfrm>
        </p:grpSpPr>
        <p:sp>
          <p:nvSpPr>
            <p:cNvPr id="39971" name="Line 8"/>
            <p:cNvSpPr>
              <a:spLocks noChangeShapeType="1"/>
            </p:cNvSpPr>
            <p:nvPr/>
          </p:nvSpPr>
          <p:spPr bwMode="auto">
            <a:xfrm>
              <a:off x="1373" y="2216"/>
              <a:ext cx="0" cy="14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972" name="Line 9"/>
            <p:cNvSpPr>
              <a:spLocks noChangeShapeType="1"/>
            </p:cNvSpPr>
            <p:nvPr/>
          </p:nvSpPr>
          <p:spPr bwMode="auto">
            <a:xfrm>
              <a:off x="1353" y="3683"/>
              <a:ext cx="169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825500" y="5486400"/>
            <a:ext cx="22938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+mn-lt"/>
                <a:ea typeface="MS PGothic" panose="020B0600070205080204" pitchFamily="34" charset="-128"/>
              </a:rPr>
              <a:t>Consumer goods</a:t>
            </a: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 rot="-5400000">
            <a:off x="-242649" y="4110497"/>
            <a:ext cx="19203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+mn-lt"/>
                <a:ea typeface="MS PGothic" panose="020B0600070205080204" pitchFamily="34" charset="-128"/>
              </a:rPr>
              <a:t>Capital Goods</a:t>
            </a:r>
          </a:p>
        </p:txBody>
      </p:sp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1799282" y="2937827"/>
            <a:ext cx="117981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Current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PPC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2596034" y="3785552"/>
            <a:ext cx="105157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  <a:ea typeface="MS PGothic" panose="020B0600070205080204" pitchFamily="34" charset="-128"/>
              </a:rPr>
              <a:t>Future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  <a:ea typeface="MS PGothic" panose="020B0600070205080204" pitchFamily="34" charset="-128"/>
              </a:rPr>
              <a:t>PPC</a:t>
            </a: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H="1">
            <a:off x="2082800" y="4117975"/>
            <a:ext cx="528638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 flipH="1">
            <a:off x="1293813" y="3282950"/>
            <a:ext cx="49847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8560" name="Arc 16"/>
          <p:cNvSpPr>
            <a:spLocks/>
          </p:cNvSpPr>
          <p:nvPr/>
        </p:nvSpPr>
        <p:spPr bwMode="auto">
          <a:xfrm>
            <a:off x="5572125" y="3484563"/>
            <a:ext cx="922338" cy="19764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5715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5513388" y="3138488"/>
            <a:ext cx="2692400" cy="2343150"/>
            <a:chOff x="3682" y="2222"/>
            <a:chExt cx="1696" cy="1476"/>
          </a:xfrm>
        </p:grpSpPr>
        <p:sp>
          <p:nvSpPr>
            <p:cNvPr id="39969" name="Line 18"/>
            <p:cNvSpPr>
              <a:spLocks noChangeShapeType="1"/>
            </p:cNvSpPr>
            <p:nvPr/>
          </p:nvSpPr>
          <p:spPr bwMode="auto">
            <a:xfrm>
              <a:off x="3702" y="2222"/>
              <a:ext cx="0" cy="14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970" name="Line 19"/>
            <p:cNvSpPr>
              <a:spLocks noChangeShapeType="1"/>
            </p:cNvSpPr>
            <p:nvPr/>
          </p:nvSpPr>
          <p:spPr bwMode="auto">
            <a:xfrm>
              <a:off x="3682" y="3689"/>
              <a:ext cx="169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9952" name="Rectangle 20"/>
          <p:cNvSpPr>
            <a:spLocks noChangeArrowheads="1"/>
          </p:cNvSpPr>
          <p:nvPr/>
        </p:nvSpPr>
        <p:spPr bwMode="auto">
          <a:xfrm>
            <a:off x="5473701" y="5486400"/>
            <a:ext cx="22938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+mn-lt"/>
                <a:ea typeface="MS PGothic" panose="020B0600070205080204" pitchFamily="34" charset="-128"/>
              </a:rPr>
              <a:t>Consumer goods</a:t>
            </a:r>
          </a:p>
        </p:txBody>
      </p:sp>
      <p:sp>
        <p:nvSpPr>
          <p:cNvPr id="39953" name="Rectangle 21"/>
          <p:cNvSpPr>
            <a:spLocks noChangeArrowheads="1"/>
          </p:cNvSpPr>
          <p:nvPr/>
        </p:nvSpPr>
        <p:spPr bwMode="auto">
          <a:xfrm rot="-5400000">
            <a:off x="4288076" y="4581985"/>
            <a:ext cx="19203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+mn-lt"/>
                <a:ea typeface="MS PGothic" panose="020B0600070205080204" pitchFamily="34" charset="-128"/>
              </a:rPr>
              <a:t>Capital Goods</a:t>
            </a:r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7626821" y="3048000"/>
            <a:ext cx="105157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  <a:ea typeface="MS PGothic" panose="020B0600070205080204" pitchFamily="34" charset="-128"/>
              </a:rPr>
              <a:t>Future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  <a:ea typeface="MS PGothic" panose="020B0600070205080204" pitchFamily="34" charset="-128"/>
              </a:rPr>
              <a:t>PPC</a:t>
            </a:r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flipH="1">
            <a:off x="7239000" y="3810000"/>
            <a:ext cx="528638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7669857" y="4343400"/>
            <a:ext cx="117981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Current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+mn-lt"/>
                <a:ea typeface="MS PGothic" panose="020B0600070205080204" pitchFamily="34" charset="-128"/>
              </a:rPr>
              <a:t>PPC</a:t>
            </a:r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 flipH="1">
            <a:off x="6496050" y="4800600"/>
            <a:ext cx="1276350" cy="26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9958" name="Rectangle 26"/>
          <p:cNvSpPr>
            <a:spLocks noChangeArrowheads="1"/>
          </p:cNvSpPr>
          <p:nvPr/>
        </p:nvSpPr>
        <p:spPr bwMode="auto">
          <a:xfrm>
            <a:off x="-934952" y="141857"/>
            <a:ext cx="85534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n-lt"/>
                <a:ea typeface="MS PGothic" panose="020B0600070205080204" pitchFamily="34" charset="-128"/>
              </a:rPr>
              <a:t>Capital Goods and Future Growth</a:t>
            </a:r>
          </a:p>
        </p:txBody>
      </p:sp>
      <p:sp>
        <p:nvSpPr>
          <p:cNvPr id="34839" name="Line 27"/>
          <p:cNvSpPr>
            <a:spLocks noChangeShapeType="1"/>
          </p:cNvSpPr>
          <p:nvPr/>
        </p:nvSpPr>
        <p:spPr bwMode="auto">
          <a:xfrm flipH="1">
            <a:off x="977900" y="4875213"/>
            <a:ext cx="7953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840" name="Line 28"/>
          <p:cNvSpPr>
            <a:spLocks noChangeShapeType="1"/>
          </p:cNvSpPr>
          <p:nvPr/>
        </p:nvSpPr>
        <p:spPr bwMode="auto">
          <a:xfrm>
            <a:off x="1758950" y="4891088"/>
            <a:ext cx="0" cy="539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4841" name="Oval 29"/>
          <p:cNvSpPr>
            <a:spLocks noChangeArrowheads="1"/>
          </p:cNvSpPr>
          <p:nvPr/>
        </p:nvSpPr>
        <p:spPr bwMode="auto">
          <a:xfrm>
            <a:off x="1724025" y="4813300"/>
            <a:ext cx="142875" cy="142875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 flipH="1">
            <a:off x="5559425" y="3717925"/>
            <a:ext cx="4048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8575" name="Line 31"/>
          <p:cNvSpPr>
            <a:spLocks noChangeShapeType="1"/>
          </p:cNvSpPr>
          <p:nvPr/>
        </p:nvSpPr>
        <p:spPr bwMode="auto">
          <a:xfrm>
            <a:off x="5978525" y="3717925"/>
            <a:ext cx="0" cy="17240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8576" name="Oval 32"/>
          <p:cNvSpPr>
            <a:spLocks noChangeArrowheads="1"/>
          </p:cNvSpPr>
          <p:nvPr/>
        </p:nvSpPr>
        <p:spPr bwMode="auto">
          <a:xfrm>
            <a:off x="5900738" y="3640138"/>
            <a:ext cx="142875" cy="142875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39965" name="Text Box 33"/>
          <p:cNvSpPr txBox="1">
            <a:spLocks noChangeArrowheads="1"/>
          </p:cNvSpPr>
          <p:nvPr/>
        </p:nvSpPr>
        <p:spPr bwMode="auto">
          <a:xfrm>
            <a:off x="6100878" y="5867400"/>
            <a:ext cx="1749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+mn-lt"/>
                <a:ea typeface="MS PGothic" panose="020B0600070205080204" pitchFamily="34" charset="-128"/>
              </a:rPr>
              <a:t>Mexico</a:t>
            </a:r>
          </a:p>
        </p:txBody>
      </p:sp>
      <p:sp>
        <p:nvSpPr>
          <p:cNvPr id="39966" name="Text Box 34"/>
          <p:cNvSpPr txBox="1">
            <a:spLocks noChangeArrowheads="1"/>
          </p:cNvSpPr>
          <p:nvPr/>
        </p:nvSpPr>
        <p:spPr bwMode="auto">
          <a:xfrm>
            <a:off x="1216736" y="5867400"/>
            <a:ext cx="1954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</a:rPr>
              <a:t>Panama</a:t>
            </a: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228600" y="685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Countries that produce more capital goods will have more growth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14513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  <p:bldP spid="108547" grpId="0" animBg="1"/>
      <p:bldP spid="108557" grpId="0" autoUpdateAnimBg="0"/>
      <p:bldP spid="108558" grpId="0" animBg="1"/>
      <p:bldP spid="108560" grpId="0" animBg="1"/>
      <p:bldP spid="108566" grpId="0" autoUpdateAnimBg="0"/>
      <p:bldP spid="108567" grpId="0" animBg="1"/>
      <p:bldP spid="108568" grpId="0" autoUpdateAnimBg="0"/>
      <p:bldP spid="108569" grpId="0" animBg="1"/>
      <p:bldP spid="34839" grpId="0" animBg="1"/>
      <p:bldP spid="34840" grpId="0" animBg="1"/>
      <p:bldP spid="34841" grpId="0" animBg="1"/>
      <p:bldP spid="108574" grpId="0" animBg="1"/>
      <p:bldP spid="108575" grpId="0" animBg="1"/>
      <p:bldP spid="1085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-2628800" y="-20638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PPC Practice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81000" y="609600"/>
            <a:ext cx="84582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Draw a PPC showing changes for each of the following: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Pizza and Robots (3)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		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New robot making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technology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	 2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Decrease in the demand for pizza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Mad cow disease kills 85% of cows</a:t>
            </a:r>
          </a:p>
          <a:p>
            <a:pPr lvl="4" algn="ctr" eaLnBrk="1" hangingPunct="1">
              <a:lnSpc>
                <a:spcPct val="90000"/>
              </a:lnSpc>
              <a:buFontTx/>
              <a:buNone/>
            </a:pPr>
            <a:endParaRPr lang="en-US" altLang="en-US" sz="900" b="1" dirty="0"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Consumer goods and Capital Goods (4)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Destruction of power plants leads to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		     severe electricity 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shortage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Faster computer hardware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Many workers unemployed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. Significant increases in education</a:t>
            </a:r>
          </a:p>
        </p:txBody>
      </p:sp>
    </p:spTree>
    <p:extLst>
      <p:ext uri="{BB962C8B-B14F-4D97-AF65-F5344CB8AC3E}">
        <p14:creationId xmlns:p14="http://schemas.microsoft.com/office/powerpoint/2010/main" val="4023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9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9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2" name="Arc 2"/>
          <p:cNvSpPr>
            <a:spLocks/>
          </p:cNvSpPr>
          <p:nvPr/>
        </p:nvSpPr>
        <p:spPr bwMode="auto">
          <a:xfrm>
            <a:off x="1981200" y="1828800"/>
            <a:ext cx="2590800" cy="38862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87" name="Arc 2"/>
          <p:cNvSpPr>
            <a:spLocks/>
          </p:cNvSpPr>
          <p:nvPr/>
        </p:nvSpPr>
        <p:spPr bwMode="auto">
          <a:xfrm>
            <a:off x="1925638" y="2971800"/>
            <a:ext cx="2646362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90600" y="609600"/>
            <a:ext cx="7123113" cy="11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</a:rPr>
              <a:t>New robot making technology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1998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1999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 rot="-5400000">
            <a:off x="302419" y="3496469"/>
            <a:ext cx="1577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Robots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3425825" y="6075363"/>
            <a:ext cx="15351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Pizzas 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-3888965">
            <a:off x="2286000" y="2438400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41995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#1</a:t>
            </a:r>
          </a:p>
        </p:txBody>
      </p:sp>
      <p:sp>
        <p:nvSpPr>
          <p:cNvPr id="41996" name="Slide Number Placeholder 2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A15826-607D-42C7-8EA1-80E603050617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4343400" y="251460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A shift only for Robots  </a:t>
            </a:r>
          </a:p>
        </p:txBody>
      </p:sp>
    </p:spTree>
    <p:extLst>
      <p:ext uri="{BB962C8B-B14F-4D97-AF65-F5344CB8AC3E}">
        <p14:creationId xmlns:p14="http://schemas.microsoft.com/office/powerpoint/2010/main" val="25730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 animBg="1"/>
      <p:bldP spid="101395" grpId="0" animBg="1" autoUpdateAnimBg="0"/>
      <p:bldP spid="553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rc 2"/>
          <p:cNvSpPr>
            <a:spLocks/>
          </p:cNvSpPr>
          <p:nvPr/>
        </p:nvSpPr>
        <p:spPr bwMode="auto">
          <a:xfrm>
            <a:off x="1925638" y="2971800"/>
            <a:ext cx="2646362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066800" y="685800"/>
            <a:ext cx="6781800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  <a:ea typeface="MS PGothic" panose="020B0600070205080204" pitchFamily="34" charset="-128"/>
              </a:rPr>
              <a:t>Decrease in the demand for pizza</a:t>
            </a:r>
            <a:endParaRPr lang="en-US" altLang="en-US" sz="4400" b="1" dirty="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3023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3024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3015" name="Rectangle 10"/>
          <p:cNvSpPr>
            <a:spLocks noChangeArrowheads="1"/>
          </p:cNvSpPr>
          <p:nvPr/>
        </p:nvSpPr>
        <p:spPr bwMode="auto">
          <a:xfrm rot="-5400000">
            <a:off x="302419" y="3496469"/>
            <a:ext cx="1577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Robots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6" name="Rectangle 11"/>
          <p:cNvSpPr>
            <a:spLocks noChangeArrowheads="1"/>
          </p:cNvSpPr>
          <p:nvPr/>
        </p:nvSpPr>
        <p:spPr bwMode="auto">
          <a:xfrm>
            <a:off x="3425825" y="6075363"/>
            <a:ext cx="15351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Pizzas 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-8168875">
            <a:off x="3505200" y="3581400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43019" name="Slide Number Placeholder 2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55D09C-E82E-44AE-AF5A-33A63F3F628F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54287" name="Oval 51"/>
          <p:cNvSpPr>
            <a:spLocks noChangeArrowheads="1"/>
          </p:cNvSpPr>
          <p:nvPr/>
        </p:nvSpPr>
        <p:spPr bwMode="auto">
          <a:xfrm>
            <a:off x="4038600" y="4114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54288" name="Oval 51"/>
          <p:cNvSpPr>
            <a:spLocks noChangeArrowheads="1"/>
          </p:cNvSpPr>
          <p:nvPr/>
        </p:nvSpPr>
        <p:spPr bwMode="auto">
          <a:xfrm>
            <a:off x="3200400" y="3276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4267200" y="1676400"/>
            <a:ext cx="441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The curve doesn’t shift!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A change in demand doesn’t shift the curve  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#2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5" grpId="0" animBg="1" autoUpdateAnimBg="0"/>
      <p:bldP spid="54287" grpId="0" animBg="1"/>
      <p:bldP spid="54288" grpId="0" animBg="1"/>
      <p:bldP spid="542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rc 2"/>
          <p:cNvSpPr>
            <a:spLocks/>
          </p:cNvSpPr>
          <p:nvPr/>
        </p:nvSpPr>
        <p:spPr bwMode="auto">
          <a:xfrm>
            <a:off x="1905000" y="2971800"/>
            <a:ext cx="2722563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76" name="Arc 2"/>
          <p:cNvSpPr>
            <a:spLocks/>
          </p:cNvSpPr>
          <p:nvPr/>
        </p:nvSpPr>
        <p:spPr bwMode="auto">
          <a:xfrm>
            <a:off x="1981200" y="2971800"/>
            <a:ext cx="2646363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685800"/>
            <a:ext cx="7885113" cy="140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</a:rPr>
              <a:t>Mad cow disease kills 85% of cows</a:t>
            </a:r>
            <a:endParaRPr lang="en-US" altLang="en-US" sz="5400" b="1" dirty="0">
              <a:latin typeface="+mn-lt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4800" b="1" dirty="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4047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4048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 rot="-5400000">
            <a:off x="302419" y="3496469"/>
            <a:ext cx="1577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Robots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3425825" y="6075363"/>
            <a:ext cx="15351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Pizzas 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10330802">
            <a:off x="3810000" y="4953000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44044" name="Slide Number Placeholder 2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39F53F-6CF4-4C41-A8EE-D272FBD5BFDC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53273" name="Arc 2"/>
          <p:cNvSpPr>
            <a:spLocks/>
          </p:cNvSpPr>
          <p:nvPr/>
        </p:nvSpPr>
        <p:spPr bwMode="auto">
          <a:xfrm>
            <a:off x="1981200" y="2971800"/>
            <a:ext cx="1600200" cy="27432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4343400" y="251460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A shift inward only for Pizza  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#3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6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6" grpId="0" animBg="1"/>
      <p:bldP spid="101395" grpId="0" animBg="1" autoUpdateAnimBg="0"/>
      <p:bldP spid="53273" grpId="0" animBg="1"/>
      <p:bldP spid="532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rc 2"/>
          <p:cNvSpPr>
            <a:spLocks/>
          </p:cNvSpPr>
          <p:nvPr/>
        </p:nvSpPr>
        <p:spPr bwMode="auto">
          <a:xfrm>
            <a:off x="1981200" y="2362200"/>
            <a:ext cx="3657600" cy="33528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6337" name="Arc 2"/>
          <p:cNvSpPr>
            <a:spLocks/>
          </p:cNvSpPr>
          <p:nvPr/>
        </p:nvSpPr>
        <p:spPr bwMode="auto">
          <a:xfrm>
            <a:off x="1981200" y="2362200"/>
            <a:ext cx="3657600" cy="33528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bg1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6322" name="Arc 2"/>
          <p:cNvSpPr>
            <a:spLocks/>
          </p:cNvSpPr>
          <p:nvPr/>
        </p:nvSpPr>
        <p:spPr bwMode="auto">
          <a:xfrm>
            <a:off x="1925638" y="2971800"/>
            <a:ext cx="2646362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914400" y="685800"/>
            <a:ext cx="7275513" cy="5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latin typeface="+mn-lt"/>
                <a:ea typeface="MS PGothic" panose="020B0600070205080204" pitchFamily="34" charset="-128"/>
              </a:rPr>
              <a:t>Destruction of power plants</a:t>
            </a:r>
            <a:endParaRPr lang="en-US" altLang="en-US" sz="9800" b="1" dirty="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5062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5071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5072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 rot="-5400000">
            <a:off x="-500394" y="3487145"/>
            <a:ext cx="3186771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Capital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  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2206404" y="6075363"/>
            <a:ext cx="398506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Consumer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  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8083361">
            <a:off x="3965575" y="3425825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343400" y="1905000"/>
            <a:ext cx="441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Decrease in resources decrease production possibilities for both  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#4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1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animBg="1"/>
      <p:bldP spid="56322" grpId="0" animBg="1"/>
      <p:bldP spid="101395" grpId="0" animBg="1" autoUpdateAnimBg="0"/>
      <p:bldP spid="563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rc 2"/>
          <p:cNvSpPr>
            <a:spLocks/>
          </p:cNvSpPr>
          <p:nvPr/>
        </p:nvSpPr>
        <p:spPr bwMode="auto">
          <a:xfrm>
            <a:off x="1981200" y="2362200"/>
            <a:ext cx="3657600" cy="33528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6083" name="Arc 2"/>
          <p:cNvSpPr>
            <a:spLocks/>
          </p:cNvSpPr>
          <p:nvPr/>
        </p:nvSpPr>
        <p:spPr bwMode="auto">
          <a:xfrm>
            <a:off x="1925638" y="2971800"/>
            <a:ext cx="2646362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62000" y="672326"/>
            <a:ext cx="7580313" cy="5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</a:rPr>
              <a:t>Faster computer hardware</a:t>
            </a:r>
            <a:endParaRPr lang="en-US" altLang="en-US" sz="9800" b="1" dirty="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6094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6095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 rot="-5400000">
            <a:off x="-443487" y="3487145"/>
            <a:ext cx="3072958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Capital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9" name="Rectangle 11"/>
          <p:cNvSpPr>
            <a:spLocks noChangeArrowheads="1"/>
          </p:cNvSpPr>
          <p:nvPr/>
        </p:nvSpPr>
        <p:spPr bwMode="auto">
          <a:xfrm>
            <a:off x="2206405" y="6075363"/>
            <a:ext cx="398506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Consumer Goods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-3070770">
            <a:off x="3660775" y="3197225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46092" name="Slide Number Placeholder 2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5F4C9AD-F7A3-421C-9DCC-F4B677DC9C2C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4343400" y="1510526"/>
            <a:ext cx="441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Quality of a resource improves shifting the curve outward 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#5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9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101395" grpId="0" animBg="1" autoUpdateAnimBg="0"/>
      <p:bldP spid="573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rc 2"/>
          <p:cNvSpPr>
            <a:spLocks/>
          </p:cNvSpPr>
          <p:nvPr/>
        </p:nvSpPr>
        <p:spPr bwMode="auto">
          <a:xfrm>
            <a:off x="1981200" y="2362200"/>
            <a:ext cx="3657600" cy="33528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62000" y="609600"/>
            <a:ext cx="7580313" cy="5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>
                <a:latin typeface="+mn-lt"/>
                <a:ea typeface="MS PGothic" panose="020B0600070205080204" pitchFamily="34" charset="-128"/>
              </a:rPr>
              <a:t>Many workers unemployed</a:t>
            </a:r>
            <a:endParaRPr lang="en-US" altLang="en-US" sz="3600" b="1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7119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7120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 rot="-5400000">
            <a:off x="-443487" y="3487145"/>
            <a:ext cx="3072958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Capital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2263309" y="6075363"/>
            <a:ext cx="387125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Consumer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 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8000922">
            <a:off x="3698875" y="3540125"/>
            <a:ext cx="692150" cy="317500"/>
          </a:xfrm>
          <a:prstGeom prst="rightArrow">
            <a:avLst>
              <a:gd name="adj1" fmla="val 50000"/>
              <a:gd name="adj2" fmla="val 109010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47115" name="Slide Number Placeholder 2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B28620-2329-4BB4-B9E1-5558A6B63E47}" type="slidenum">
              <a:rPr lang="en-US" altLang="en-US" sz="1400"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ea typeface="MS PGothic" panose="020B0600070205080204" pitchFamily="34" charset="-128"/>
            </a:endParaRPr>
          </a:p>
        </p:txBody>
      </p:sp>
      <p:sp>
        <p:nvSpPr>
          <p:cNvPr id="58384" name="Oval 51"/>
          <p:cNvSpPr>
            <a:spLocks noChangeArrowheads="1"/>
          </p:cNvSpPr>
          <p:nvPr/>
        </p:nvSpPr>
        <p:spPr bwMode="auto">
          <a:xfrm>
            <a:off x="3505200" y="4038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4495800" y="1600200"/>
            <a:ext cx="441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The curve doesn’t shift!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Unemployment is just a point inside the curve</a:t>
            </a:r>
          </a:p>
        </p:txBody>
      </p:sp>
      <p:sp>
        <p:nvSpPr>
          <p:cNvPr id="58386" name="Oval 51"/>
          <p:cNvSpPr>
            <a:spLocks noChangeArrowheads="1"/>
          </p:cNvSpPr>
          <p:nvPr/>
        </p:nvSpPr>
        <p:spPr bwMode="auto">
          <a:xfrm>
            <a:off x="4419600" y="3200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#6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3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5" grpId="0" animBg="1" autoUpdateAnimBg="0"/>
      <p:bldP spid="58384" grpId="0" animBg="1"/>
      <p:bldP spid="58385" grpId="0"/>
      <p:bldP spid="583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57200" y="4495800"/>
            <a:ext cx="838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b="1" dirty="0">
                <a:solidFill>
                  <a:srgbClr val="990000"/>
                </a:solidFill>
                <a:latin typeface="+mn-lt"/>
              </a:rPr>
              <a:t>Would you see the movie three times?</a:t>
            </a:r>
          </a:p>
          <a:p>
            <a:pPr algn="ctr"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b="1" dirty="0">
                <a:solidFill>
                  <a:srgbClr val="000099"/>
                </a:solidFill>
                <a:latin typeface="+mn-lt"/>
              </a:rPr>
              <a:t>Notice that the total benefit is more than the total cost but you would NOT watch the movie the 3</a:t>
            </a:r>
            <a:r>
              <a:rPr kumimoji="1" lang="en-US" altLang="en-US" b="1" baseline="30000" dirty="0">
                <a:solidFill>
                  <a:srgbClr val="000099"/>
                </a:solidFill>
                <a:latin typeface="+mn-lt"/>
              </a:rPr>
              <a:t>rd</a:t>
            </a:r>
            <a:r>
              <a:rPr kumimoji="1" lang="en-US" altLang="en-US" b="1" dirty="0">
                <a:solidFill>
                  <a:srgbClr val="000099"/>
                </a:solidFill>
                <a:latin typeface="+mn-lt"/>
              </a:rPr>
              <a:t> time.  </a:t>
            </a:r>
            <a:endParaRPr kumimoji="1" lang="en-US" altLang="en-U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Thinking at the Margin</a:t>
            </a:r>
          </a:p>
        </p:txBody>
      </p:sp>
      <p:graphicFrame>
        <p:nvGraphicFramePr>
          <p:cNvPr id="88068" name="Group 4"/>
          <p:cNvGraphicFramePr>
            <a:graphicFrameLocks noGrp="1"/>
          </p:cNvGraphicFramePr>
          <p:nvPr/>
        </p:nvGraphicFramePr>
        <p:xfrm>
          <a:off x="1524000" y="1397000"/>
          <a:ext cx="6096000" cy="28098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7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# Times Watching Movie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Benefit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Cost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1st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3rd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$50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$30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6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rc 2"/>
          <p:cNvSpPr>
            <a:spLocks/>
          </p:cNvSpPr>
          <p:nvPr/>
        </p:nvSpPr>
        <p:spPr bwMode="auto">
          <a:xfrm>
            <a:off x="1981200" y="2362200"/>
            <a:ext cx="3657600" cy="33528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8131" name="Arc 2"/>
          <p:cNvSpPr>
            <a:spLocks/>
          </p:cNvSpPr>
          <p:nvPr/>
        </p:nvSpPr>
        <p:spPr bwMode="auto">
          <a:xfrm>
            <a:off x="1925638" y="2971800"/>
            <a:ext cx="2646362" cy="2819400"/>
          </a:xfrm>
          <a:custGeom>
            <a:avLst/>
            <a:gdLst>
              <a:gd name="T0" fmla="*/ 0 w 21600"/>
              <a:gd name="T1" fmla="*/ 0 h 21668"/>
              <a:gd name="T2" fmla="*/ 2147483646 w 21600"/>
              <a:gd name="T3" fmla="*/ 2147483646 h 21668"/>
              <a:gd name="T4" fmla="*/ 0 w 21600"/>
              <a:gd name="T5" fmla="*/ 2147483646 h 21668"/>
              <a:gd name="T6" fmla="*/ 0 60000 65536"/>
              <a:gd name="T7" fmla="*/ 0 60000 65536"/>
              <a:gd name="T8" fmla="*/ 0 60000 65536"/>
              <a:gd name="T9" fmla="*/ 0 w 21600"/>
              <a:gd name="T10" fmla="*/ 0 h 21668"/>
              <a:gd name="T11" fmla="*/ 21600 w 21600"/>
              <a:gd name="T12" fmla="*/ 21668 h 2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</a:path>
              <a:path w="21600" h="2166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2"/>
                  <a:pt x="21599" y="21645"/>
                  <a:pt x="21599" y="2166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66"/>
          </a:solidFill>
          <a:ln w="7620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81000" y="685800"/>
            <a:ext cx="83058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</a:rPr>
              <a:t>Significant increases in education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b="1" dirty="0">
              <a:solidFill>
                <a:srgbClr val="CC0000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1912938" y="1382713"/>
            <a:ext cx="4873625" cy="4405312"/>
            <a:chOff x="1755" y="922"/>
            <a:chExt cx="3070" cy="2775"/>
          </a:xfrm>
        </p:grpSpPr>
        <p:sp>
          <p:nvSpPr>
            <p:cNvPr id="48142" name="Line 6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8143" name="Line 7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1017588" y="1190625"/>
            <a:ext cx="4968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8135" name="Rectangle 9"/>
          <p:cNvSpPr>
            <a:spLocks noChangeArrowheads="1"/>
          </p:cNvSpPr>
          <p:nvPr/>
        </p:nvSpPr>
        <p:spPr bwMode="auto">
          <a:xfrm>
            <a:off x="6940550" y="5697538"/>
            <a:ext cx="4968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Q</a:t>
            </a:r>
          </a:p>
        </p:txBody>
      </p:sp>
      <p:sp>
        <p:nvSpPr>
          <p:cNvPr id="48136" name="Rectangle 10"/>
          <p:cNvSpPr>
            <a:spLocks noChangeArrowheads="1"/>
          </p:cNvSpPr>
          <p:nvPr/>
        </p:nvSpPr>
        <p:spPr bwMode="auto">
          <a:xfrm rot="-5400000">
            <a:off x="-443487" y="3487145"/>
            <a:ext cx="3072958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Capital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2388344" y="6075363"/>
            <a:ext cx="362118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ea typeface="MS PGothic" panose="020B0600070205080204" pitchFamily="34" charset="-128"/>
              </a:rPr>
              <a:t>Consumer </a:t>
            </a:r>
            <a:r>
              <a:rPr lang="en-US" altLang="en-US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Goods</a:t>
            </a:r>
            <a:endParaRPr lang="en-US" altLang="en-US" sz="24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1395" name="AutoShape 19"/>
          <p:cNvSpPr>
            <a:spLocks noChangeArrowheads="1"/>
          </p:cNvSpPr>
          <p:nvPr/>
        </p:nvSpPr>
        <p:spPr bwMode="auto">
          <a:xfrm rot="-2865399">
            <a:off x="3965575" y="3425825"/>
            <a:ext cx="463550" cy="317500"/>
          </a:xfrm>
          <a:prstGeom prst="rightArrow">
            <a:avLst>
              <a:gd name="adj1" fmla="val 50000"/>
              <a:gd name="adj2" fmla="val 73007"/>
            </a:avLst>
          </a:prstGeom>
          <a:solidFill>
            <a:schemeClr val="tx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4495800" y="1752600"/>
            <a:ext cx="441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The quality of labor is improved. Curve shifts outward.  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-1764704" y="140772"/>
            <a:ext cx="708660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Question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#7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2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101395" grpId="0" animBg="1" autoUpdateAnimBg="0"/>
      <p:bldP spid="5940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Papyrus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91440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tx1"/>
                </a:solidFill>
              </a:rPr>
              <a:t>Scarcity Means There Is Not Enough For  Everyone</a:t>
            </a:r>
          </a:p>
        </p:txBody>
      </p:sp>
      <p:pic>
        <p:nvPicPr>
          <p:cNvPr id="11267" name="Picture 3" descr="Scar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5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 descr="Papyrus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Government must step in to help </a:t>
            </a:r>
            <a:r>
              <a:rPr lang="en-US" altLang="en-US" b="1">
                <a:solidFill>
                  <a:srgbClr val="990000"/>
                </a:solidFill>
              </a:rPr>
              <a:t>allocate </a:t>
            </a:r>
            <a:r>
              <a:rPr lang="en-US" altLang="en-US" b="1"/>
              <a:t>(distribute)</a:t>
            </a:r>
            <a:r>
              <a:rPr lang="en-US" altLang="en-US" b="1">
                <a:solidFill>
                  <a:srgbClr val="990000"/>
                </a:solidFill>
              </a:rPr>
              <a:t> </a:t>
            </a:r>
            <a:r>
              <a:rPr lang="en-US" altLang="en-US" b="1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348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66700" y="2743200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50000"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8869" y="66975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b="1" dirty="0">
                <a:latin typeface="+mn-lt"/>
              </a:rPr>
              <a:t> </a:t>
            </a:r>
            <a:r>
              <a:rPr kumimoji="1" lang="en-US" altLang="en-US" sz="2800" b="1" dirty="0">
                <a:latin typeface="+mn-lt"/>
              </a:rPr>
              <a:t>Every society must answer three questions: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99"/>
                </a:solidFill>
              </a:rPr>
              <a:t>The Three Economic Questions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23622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en-US" b="1" dirty="0" smtClean="0">
                <a:solidFill>
                  <a:srgbClr val="000099"/>
                </a:solidFill>
              </a:rPr>
              <a:t>What goods and services should be produced?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en-US" b="1" dirty="0" smtClean="0">
                <a:solidFill>
                  <a:srgbClr val="000099"/>
                </a:solidFill>
              </a:rPr>
              <a:t>How should these goods and services be produced?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99"/>
              </a:buClr>
              <a:buFontTx/>
              <a:buAutoNum type="arabicPeriod"/>
            </a:pPr>
            <a:r>
              <a:rPr lang="en-US" altLang="en-US" b="1" dirty="0" smtClean="0">
                <a:solidFill>
                  <a:srgbClr val="000099"/>
                </a:solidFill>
              </a:rPr>
              <a:t>Who consumes these goods and services?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	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74625" y="39624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800" b="1" dirty="0">
                <a:solidFill>
                  <a:srgbClr val="990000"/>
                </a:solidFill>
                <a:latin typeface="+mn-lt"/>
              </a:rPr>
              <a:t>The way these questions are answered determines the </a:t>
            </a:r>
            <a:r>
              <a:rPr kumimoji="1" lang="en-US" altLang="en-US" sz="2800" b="1" u="sng" dirty="0">
                <a:solidFill>
                  <a:srgbClr val="990000"/>
                </a:solidFill>
                <a:latin typeface="+mn-lt"/>
              </a:rPr>
              <a:t>economic system</a:t>
            </a:r>
            <a:endParaRPr kumimoji="1" lang="en-US" altLang="en-US" sz="2400" b="1" u="sng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5029200"/>
            <a:ext cx="9090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</a:rPr>
              <a:t>An </a:t>
            </a:r>
            <a:r>
              <a:rPr lang="en-US" altLang="en-US" b="1" dirty="0">
                <a:solidFill>
                  <a:schemeClr val="tx2"/>
                </a:solidFill>
                <a:latin typeface="+mn-lt"/>
              </a:rPr>
              <a:t>economic system</a:t>
            </a:r>
            <a:r>
              <a:rPr lang="en-US" altLang="en-US" b="1" dirty="0">
                <a:latin typeface="+mn-lt"/>
              </a:rPr>
              <a:t> is the method used by a society to produce and distribute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22622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autoUpdateAnimBg="0"/>
      <p:bldP spid="79877" grpId="0" build="p" bldLvl="3" autoUpdateAnimBg="0"/>
      <p:bldP spid="79878" grpId="0" autoUpdateAnimBg="0"/>
      <p:bldP spid="7987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Economic Systems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048000"/>
            <a:ext cx="6400800" cy="1752600"/>
          </a:xfrm>
        </p:spPr>
        <p:txBody>
          <a:bodyPr/>
          <a:lstStyle/>
          <a:p>
            <a:pPr marL="609600" indent="-609600" algn="l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Centrally-Planned (Command) Economy</a:t>
            </a:r>
          </a:p>
          <a:p>
            <a:pPr marL="609600" indent="-609600" algn="l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Free Market Economy</a:t>
            </a:r>
          </a:p>
          <a:p>
            <a:pPr marL="609600" indent="-609600" algn="l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Traditional Economy</a:t>
            </a:r>
          </a:p>
          <a:p>
            <a:pPr marL="609600" indent="-609600" algn="l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Mixed Economy</a:t>
            </a:r>
          </a:p>
        </p:txBody>
      </p:sp>
    </p:spTree>
    <p:extLst>
      <p:ext uri="{BB962C8B-B14F-4D97-AF65-F5344CB8AC3E}">
        <p14:creationId xmlns:p14="http://schemas.microsoft.com/office/powerpoint/2010/main" val="85904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512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2209800"/>
            <a:ext cx="857567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latin typeface="+mn-lt"/>
                <a:cs typeface="Times New Roman" panose="02020603050405020304" pitchFamily="18" charset="0"/>
              </a:rPr>
              <a:t>Centrally-Planned Economies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(aka Communism)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6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Centrally Planned Economies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1639888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In a centrally planned economy (communism) the government… 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owns all the resources.</a:t>
            </a:r>
            <a:r>
              <a:rPr lang="en-US" altLang="en-US" b="1" dirty="0" smtClean="0">
                <a:solidFill>
                  <a:srgbClr val="000099"/>
                </a:solidFill>
              </a:rPr>
              <a:t>  </a:t>
            </a:r>
          </a:p>
          <a:p>
            <a:pPr marL="914400" lvl="1" indent="-457200" eaLnBrk="1" hangingPunct="1">
              <a:lnSpc>
                <a:spcPct val="95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0099"/>
                </a:solidFill>
              </a:rPr>
              <a:t>answers the three economic questions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990000"/>
                </a:solidFill>
              </a:rPr>
              <a:t>Examples: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Cuba, North Korea, former Soviet Union, and China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4267200"/>
            <a:ext cx="9144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Why do centrally planned economies face problems of poor-quality goods, shortages, and unhappy citizens?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+mn-lt"/>
              </a:rPr>
              <a:t>NO PROFIT MEANS NO INCENTIVE TO WORK </a:t>
            </a:r>
            <a:r>
              <a:rPr lang="en-US" altLang="en-US" sz="2800" b="1" dirty="0" smtClean="0">
                <a:latin typeface="+mn-lt"/>
              </a:rPr>
              <a:t>HARDER</a:t>
            </a:r>
            <a:endParaRPr lang="en-US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8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  <p:bldP spid="8294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Irrational Soviet Production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1639888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99"/>
                </a:solidFill>
              </a:rPr>
              <a:t>Soviet companies were not guided by prices or profit. Gov’t officials determined output quotas based on quantitative measurements. 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99"/>
                </a:solidFill>
              </a:rPr>
              <a:t>Businesses were paid based on meeting these quotas.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 b="1" dirty="0" smtClean="0">
              <a:solidFill>
                <a:srgbClr val="000099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 smtClean="0"/>
              <a:t>Why did a business make desk lamps that were filled with lead that were almost too heavy to carry?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altLang="en-US" sz="2400" b="1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2400" b="1" dirty="0" smtClean="0"/>
          </a:p>
          <a:p>
            <a:pPr marL="534988" indent="-5349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 smtClean="0"/>
              <a:t>2.   Why did light bulb producers only make tiny night light size bulbs?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b="1" dirty="0" smtClean="0"/>
          </a:p>
          <a:p>
            <a:pPr marL="534988" indent="-5349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 smtClean="0"/>
              <a:t>3.   Why did oil companies drill many shallow holes when they knew that oil deposits are usually found in deep holes that require slower drilling?</a:t>
            </a:r>
            <a:r>
              <a:rPr lang="en-US" altLang="en-US" sz="2800" b="1" dirty="0" smtClean="0"/>
              <a:t> </a:t>
            </a:r>
            <a:endParaRPr lang="en-US" altLang="en-US" sz="2400" b="1" dirty="0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2283554-61EE-4A24-BA67-E49DC569DE2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957244" y="2924117"/>
            <a:ext cx="4387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+mn-lt"/>
              </a:rPr>
              <a:t>Production quota based on weight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411760" y="4031362"/>
            <a:ext cx="6441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+mn-lt"/>
              </a:rPr>
              <a:t>Production quota based number of bulbs produced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246312" y="5877272"/>
            <a:ext cx="5809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+mn-lt"/>
              </a:rPr>
              <a:t>Production quota based number of feet drilled</a:t>
            </a:r>
          </a:p>
        </p:txBody>
      </p:sp>
    </p:spTree>
    <p:extLst>
      <p:ext uri="{BB962C8B-B14F-4D97-AF65-F5344CB8AC3E}">
        <p14:creationId xmlns:p14="http://schemas.microsoft.com/office/powerpoint/2010/main" val="37858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  <p:bldP spid="46087" grpId="0"/>
      <p:bldP spid="46088" grpId="0"/>
      <p:bldP spid="460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Irrational Soviet Production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1639888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600" b="1" dirty="0" smtClean="0">
              <a:solidFill>
                <a:srgbClr val="000099"/>
              </a:solidFill>
            </a:endParaRPr>
          </a:p>
          <a:p>
            <a:pPr marL="534988" indent="-5349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 smtClean="0"/>
              <a:t>4.    Why did a construction superintendent order his workers to remove bathtubs from the first floor and install them in the third floor while he slowly lead inspectors through apartment building.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altLang="en-US" sz="2400" b="1" dirty="0" smtClean="0"/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altLang="en-US" b="1" dirty="0"/>
          </a:p>
          <a:p>
            <a:pPr marL="446088" indent="-44608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400" b="1" dirty="0" smtClean="0"/>
              <a:t>5.   Why did black market vendors sell burned out light bulbs?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267744" y="2249488"/>
            <a:ext cx="6135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+mn-lt"/>
              </a:rPr>
              <a:t>Quota on # of apartments complete at inspection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411929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990000"/>
                </a:solidFill>
                <a:latin typeface="+mn-lt"/>
              </a:rPr>
              <a:t>Business got resources before the public so workers would steal good light bulbs from work and replace them with burnt out bulbs </a:t>
            </a:r>
          </a:p>
        </p:txBody>
      </p:sp>
    </p:spTree>
    <p:extLst>
      <p:ext uri="{BB962C8B-B14F-4D97-AF65-F5344CB8AC3E}">
        <p14:creationId xmlns:p14="http://schemas.microsoft.com/office/powerpoint/2010/main" val="33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  <p:bldP spid="46090" grpId="0"/>
      <p:bldP spid="460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-1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Advantages and Disadvantages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4473575" cy="1611313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b="1" dirty="0" smtClean="0"/>
              <a:t>Low unemployment-everyone has a job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b="1" dirty="0" smtClean="0"/>
              <a:t>Great Job Security-the government doesn’t go out of business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b="1" dirty="0" smtClean="0"/>
              <a:t>Equal incomes means no extremely poor people</a:t>
            </a: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b="1" dirty="0" smtClean="0"/>
              <a:t>Free Health Care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266700" y="1082675"/>
            <a:ext cx="4152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+mn-lt"/>
              </a:rPr>
              <a:t>What is GOOD about Communism?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4576763" y="1120775"/>
            <a:ext cx="4338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+mn-lt"/>
              </a:rPr>
              <a:t>What is BAD about Communism?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4479925" y="2000250"/>
            <a:ext cx="46640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>
                <a:latin typeface="+mn-lt"/>
              </a:rPr>
              <a:t>No incentive to work harder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>
                <a:latin typeface="+mn-lt"/>
              </a:rPr>
              <a:t>No incentive to innovate or come up with good ideas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>
                <a:latin typeface="+mn-lt"/>
              </a:rPr>
              <a:t>No Competition keeps quality of goods poor.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>
                <a:latin typeface="+mn-lt"/>
              </a:rPr>
              <a:t>Corrupt leaders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b="1" dirty="0">
                <a:latin typeface="+mn-lt"/>
              </a:rPr>
              <a:t>Few individual freedoms</a:t>
            </a:r>
          </a:p>
        </p:txBody>
      </p:sp>
    </p:spTree>
    <p:extLst>
      <p:ext uri="{BB962C8B-B14F-4D97-AF65-F5344CB8AC3E}">
        <p14:creationId xmlns:p14="http://schemas.microsoft.com/office/powerpoint/2010/main" val="19957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3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3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2" autoUpdateAnimBg="0"/>
      <p:bldP spid="93197" grpId="0" autoUpdateAnimBg="0"/>
      <p:bldP spid="93198" grpId="0" autoUpdateAnimBg="0"/>
      <p:bldP spid="93199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Planned economies – Four resource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No private ownership of resources.  Commonly owned (commonly </a:t>
            </a:r>
            <a:r>
              <a:rPr lang="en-AU" dirty="0" smtClean="0">
                <a:sym typeface="Wingdings" panose="05000000000000000000" pitchFamily="2" charset="2"/>
              </a:rPr>
              <a:t> communist)</a:t>
            </a:r>
            <a:endParaRPr lang="en-AU" dirty="0" smtClean="0"/>
          </a:p>
          <a:p>
            <a:endParaRPr lang="en-AU" dirty="0"/>
          </a:p>
          <a:p>
            <a:r>
              <a:rPr lang="en-AU" b="1" dirty="0" smtClean="0"/>
              <a:t>Land</a:t>
            </a:r>
            <a:r>
              <a:rPr lang="en-AU" dirty="0" smtClean="0"/>
              <a:t> – Government decides what land is to be used for</a:t>
            </a:r>
          </a:p>
          <a:p>
            <a:endParaRPr lang="en-AU" dirty="0"/>
          </a:p>
          <a:p>
            <a:pPr marL="1347788" indent="-1347788"/>
            <a:r>
              <a:rPr lang="en-AU" b="1" dirty="0" smtClean="0"/>
              <a:t>Labour </a:t>
            </a:r>
            <a:r>
              <a:rPr lang="en-AU" dirty="0" smtClean="0"/>
              <a:t>– Government decides what labour is worth </a:t>
            </a:r>
            <a:r>
              <a:rPr lang="en-AU" sz="1800" dirty="0" smtClean="0"/>
              <a:t>(you cannot sell your labour to the highest bidder)</a:t>
            </a:r>
          </a:p>
          <a:p>
            <a:pPr marL="1347788" indent="-1347788"/>
            <a:endParaRPr lang="en-AU" sz="1800" dirty="0" smtClean="0"/>
          </a:p>
          <a:p>
            <a:pPr marL="1347788" indent="-1347788"/>
            <a:r>
              <a:rPr lang="en-AU" b="1" dirty="0" smtClean="0"/>
              <a:t>Capital</a:t>
            </a:r>
            <a:r>
              <a:rPr lang="en-AU" dirty="0" smtClean="0"/>
              <a:t> – Government controls what is to be used for</a:t>
            </a:r>
          </a:p>
          <a:p>
            <a:pPr marL="1347788" indent="-1347788"/>
            <a:endParaRPr lang="en-AU" dirty="0"/>
          </a:p>
          <a:p>
            <a:pPr marL="1347788" indent="-1347788"/>
            <a:r>
              <a:rPr lang="en-AU" b="1" dirty="0" smtClean="0"/>
              <a:t>Entrepreneurship </a:t>
            </a:r>
            <a:r>
              <a:rPr lang="en-AU" dirty="0" smtClean="0"/>
              <a:t>– does not exist in a planned economy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403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-19843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Marginal Analysis</a:t>
            </a:r>
          </a:p>
        </p:txBody>
      </p:sp>
      <p:sp>
        <p:nvSpPr>
          <p:cNvPr id="69642" name="Rectangle 2058"/>
          <p:cNvSpPr>
            <a:spLocks noChangeArrowheads="1"/>
          </p:cNvSpPr>
          <p:nvPr/>
        </p:nvSpPr>
        <p:spPr bwMode="auto">
          <a:xfrm>
            <a:off x="990600" y="1020763"/>
            <a:ext cx="7802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In economics the term marginal = additional</a:t>
            </a:r>
            <a:r>
              <a:rPr kumimoji="1" lang="en-US" altLang="en-US" sz="2400" dirty="0">
                <a:latin typeface="+mn-lt"/>
              </a:rPr>
              <a:t> </a:t>
            </a:r>
          </a:p>
        </p:txBody>
      </p:sp>
      <p:sp>
        <p:nvSpPr>
          <p:cNvPr id="69643" name="Rectangle 2059"/>
          <p:cNvSpPr>
            <a:spLocks noChangeArrowheads="1"/>
          </p:cNvSpPr>
          <p:nvPr/>
        </p:nvSpPr>
        <p:spPr bwMode="auto">
          <a:xfrm>
            <a:off x="203200" y="1752600"/>
            <a:ext cx="894080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 smtClean="0">
                <a:latin typeface="+mn-lt"/>
              </a:rPr>
              <a:t>		“</a:t>
            </a:r>
            <a:r>
              <a:rPr kumimoji="1" lang="en-US" altLang="en-US" sz="2800" b="1" dirty="0">
                <a:latin typeface="+mn-lt"/>
              </a:rPr>
              <a:t>Thinking on the margin</a:t>
            </a:r>
            <a:r>
              <a:rPr kumimoji="1" lang="en-US" altLang="en-US" sz="2800" b="1" dirty="0" smtClean="0">
                <a:latin typeface="+mn-lt"/>
              </a:rPr>
              <a:t>”</a:t>
            </a:r>
          </a:p>
          <a:p>
            <a:pPr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 smtClean="0">
                <a:latin typeface="+mn-lt"/>
              </a:rPr>
              <a:t> 	additional </a:t>
            </a:r>
            <a:r>
              <a:rPr kumimoji="1" lang="en-US" altLang="en-US" sz="2800" b="1" dirty="0">
                <a:latin typeface="+mn-lt"/>
              </a:rPr>
              <a:t>benefit vs. the additional cost.</a:t>
            </a:r>
            <a:endParaRPr kumimoji="1" lang="en-US" altLang="en-US" sz="2400" dirty="0">
              <a:latin typeface="+mn-lt"/>
            </a:endParaRPr>
          </a:p>
        </p:txBody>
      </p:sp>
      <p:sp>
        <p:nvSpPr>
          <p:cNvPr id="69644" name="Rectangle 2060"/>
          <p:cNvSpPr>
            <a:spLocks noChangeArrowheads="1"/>
          </p:cNvSpPr>
          <p:nvPr/>
        </p:nvSpPr>
        <p:spPr bwMode="auto">
          <a:xfrm>
            <a:off x="203200" y="3352800"/>
            <a:ext cx="8940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400" b="1" dirty="0">
                <a:solidFill>
                  <a:srgbClr val="990000"/>
                </a:solidFill>
                <a:latin typeface="+mn-lt"/>
              </a:rPr>
              <a:t>For Example: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400" b="1" dirty="0">
                <a:solidFill>
                  <a:srgbClr val="990000"/>
                </a:solidFill>
                <a:latin typeface="+mn-lt"/>
              </a:rPr>
              <a:t>You have been shopping </a:t>
            </a:r>
            <a:r>
              <a:rPr kumimoji="1" lang="en-US" altLang="en-US" sz="2400" b="1" dirty="0" smtClean="0">
                <a:solidFill>
                  <a:srgbClr val="990000"/>
                </a:solidFill>
                <a:latin typeface="+mn-lt"/>
              </a:rPr>
              <a:t>in Rundle Mall for half an hour, </a:t>
            </a:r>
            <a:r>
              <a:rPr kumimoji="1" lang="en-US" altLang="en-US" sz="2400" b="1" dirty="0">
                <a:solidFill>
                  <a:srgbClr val="990000"/>
                </a:solidFill>
                <a:latin typeface="+mn-lt"/>
              </a:rPr>
              <a:t>the additional benefit of shopping for an additional half-hour might outweigh the additional cost (the opportunity cost). 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400" b="1" dirty="0">
                <a:solidFill>
                  <a:srgbClr val="990000"/>
                </a:solidFill>
                <a:latin typeface="+mn-lt"/>
              </a:rPr>
              <a:t>After three hours, the additional benefit from staying an additional half-hour would likely be less than the additional cost. </a:t>
            </a:r>
            <a:endParaRPr kumimoji="1" lang="en-US" altLang="en-US" sz="2000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9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 autoUpdateAnimBg="0"/>
      <p:bldP spid="69643" grpId="0" autoUpdateAnimBg="0"/>
      <p:bldP spid="6964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Planned economy – Three economic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dirty="0" smtClean="0"/>
              <a:t>What, How and For Whom?</a:t>
            </a:r>
          </a:p>
          <a:p>
            <a:endParaRPr lang="en-AU" dirty="0"/>
          </a:p>
          <a:p>
            <a:pPr marL="2601913" indent="-2601913"/>
            <a:r>
              <a:rPr lang="en-AU" dirty="0" smtClean="0"/>
              <a:t>What to produce – Decided </a:t>
            </a:r>
            <a:r>
              <a:rPr lang="en-AU" dirty="0" smtClean="0"/>
              <a:t>centrally</a:t>
            </a:r>
          </a:p>
          <a:p>
            <a:pPr marL="2601913" indent="-2601913"/>
            <a:endParaRPr lang="en-AU" dirty="0"/>
          </a:p>
          <a:p>
            <a:pPr marL="2601913" indent="-2601913"/>
            <a:r>
              <a:rPr lang="en-AU" dirty="0" smtClean="0"/>
              <a:t>How to produce - 	Decided centrally </a:t>
            </a:r>
            <a:endParaRPr lang="en-AU" sz="1800" dirty="0"/>
          </a:p>
          <a:p>
            <a:pPr marL="2601913" indent="-2601913"/>
            <a:endParaRPr lang="en-AU" dirty="0"/>
          </a:p>
          <a:p>
            <a:pPr marL="2601913" indent="-2601913"/>
            <a:r>
              <a:rPr lang="en-AU" dirty="0" smtClean="0"/>
              <a:t>For whom to produce – Decided centrally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2lk9s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962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8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8600" y="2819400"/>
            <a:ext cx="85042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cs typeface="Times New Roman" panose="02020603050405020304" pitchFamily="18" charset="0"/>
              </a:rPr>
              <a:t>Free Market System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99"/>
                </a:solidFill>
                <a:cs typeface="Times New Roman" panose="02020603050405020304" pitchFamily="18" charset="0"/>
              </a:rPr>
              <a:t>(aka Capitalism)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89C40-F520-4ED8-98C7-844237EAE43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9036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Characteristics of Free Market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88913" y="1066800"/>
            <a:ext cx="895508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kumimoji="1" lang="en-US" altLang="en-US" b="1" dirty="0"/>
              <a:t>Little government involvement in the economy. </a:t>
            </a:r>
            <a:r>
              <a:rPr kumimoji="1" lang="en-US" altLang="en-US" b="1" dirty="0">
                <a:solidFill>
                  <a:srgbClr val="990000"/>
                </a:solidFill>
              </a:rPr>
              <a:t>(Laissez Faire = Let it be)</a:t>
            </a:r>
            <a:r>
              <a:rPr kumimoji="1" lang="en-US" altLang="en-US" dirty="0"/>
              <a:t>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1" lang="en-US" altLang="en-US" b="1" dirty="0"/>
              <a:t>Individuals OWN resources and answer the three economic questions.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1" lang="en-US" altLang="en-US" b="1" dirty="0"/>
              <a:t>The opportunity to make PROFIT gives people INCENTIVE to produce quality items efficiently.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1" lang="en-US" altLang="en-US" b="1" dirty="0"/>
              <a:t>Wide variety of goods available to consumers.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1" lang="en-US" altLang="en-US" b="1" dirty="0"/>
              <a:t>Competition and Self-Interest work together to </a:t>
            </a:r>
            <a:r>
              <a:rPr kumimoji="1" lang="en-US" altLang="en-US" b="1" u="sng" dirty="0"/>
              <a:t>regulate the economy </a:t>
            </a:r>
            <a:r>
              <a:rPr kumimoji="1" lang="en-US" altLang="en-US" b="1" dirty="0"/>
              <a:t>(keep prices down and quality up</a:t>
            </a:r>
            <a:r>
              <a:rPr kumimoji="1" lang="en-US" altLang="en-US" b="1" dirty="0" smtClean="0"/>
              <a:t>).</a:t>
            </a:r>
            <a:endParaRPr kumimoji="1"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6100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8499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Free Market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" y="838200"/>
            <a:ext cx="8577263" cy="66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b="1" dirty="0">
                <a:latin typeface="+mn-lt"/>
              </a:rPr>
              <a:t>Example of how the free market regulates itself: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If consumers want computers and only one company is making them… </a:t>
            </a:r>
            <a:endParaRPr kumimoji="1" lang="en-US" altLang="en-US" sz="2800" b="1" dirty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Firms enter market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b="1" dirty="0" smtClean="0">
                <a:solidFill>
                  <a:srgbClr val="000099"/>
                </a:solidFill>
                <a:latin typeface="+mn-lt"/>
              </a:rPr>
              <a:t>		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Competition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↓ prices, ↑ quality, </a:t>
            </a:r>
            <a:r>
              <a:rPr kumimoji="1" lang="en-US" altLang="en-US" sz="2800" dirty="0" smtClean="0">
                <a:solidFill>
                  <a:srgbClr val="000099"/>
                </a:solidFill>
              </a:rPr>
              <a:t>↑ </a:t>
            </a: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variety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productive efficiency, allocative efficiency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 smtClean="0">
              <a:solidFill>
                <a:srgbClr val="000099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345595" y="2636912"/>
            <a:ext cx="648072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345595" y="3752748"/>
            <a:ext cx="648072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345595" y="4968311"/>
            <a:ext cx="648072" cy="64807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01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uiExpand="1" build="p" autoUpdateAnimBg="0"/>
      <p:bldP spid="3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Communism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914400"/>
            <a:ext cx="8348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b="1" dirty="0">
                <a:latin typeface="+mn-lt"/>
              </a:rPr>
              <a:t>Example of why communism failed: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If consumers want computers and only one company is making them… </a:t>
            </a:r>
            <a:endParaRPr kumimoji="1" lang="en-US" altLang="en-US" sz="2800" b="1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Firms can’t enter market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1200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No competition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dirty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1200" dirty="0" smtClean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High prices, low quality limited variety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dirty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Rely on government action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kumimoji="1" lang="en-US" altLang="en-US" sz="2800" dirty="0">
              <a:solidFill>
                <a:srgbClr val="000099"/>
              </a:solidFill>
              <a:latin typeface="+mn-lt"/>
            </a:endParaRP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sz="2800" dirty="0" smtClean="0">
                <a:solidFill>
                  <a:srgbClr val="000099"/>
                </a:solidFill>
                <a:latin typeface="+mn-lt"/>
              </a:rPr>
              <a:t>Productive inefficiency, allocative inefficiency</a:t>
            </a:r>
            <a:endParaRPr kumimoji="1" lang="en-US" altLang="en-U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4345595" y="2636912"/>
            <a:ext cx="648072" cy="576064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345595" y="3610309"/>
            <a:ext cx="648072" cy="53877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4364849" y="4482311"/>
            <a:ext cx="648072" cy="45885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364849" y="5376011"/>
            <a:ext cx="648072" cy="45885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  <p:bldP spid="4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76803" name="Text Box 1027"/>
          <p:cNvSpPr txBox="1">
            <a:spLocks noChangeArrowheads="1"/>
          </p:cNvSpPr>
          <p:nvPr/>
        </p:nvSpPr>
        <p:spPr bwMode="auto">
          <a:xfrm>
            <a:off x="395536" y="736600"/>
            <a:ext cx="8610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concept that society’s goals will be met as individuals seek their own self-interest.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Example: Society wants fuel efficient cars</a:t>
            </a:r>
            <a:r>
              <a:rPr lang="en-US" altLang="en-US" sz="2800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latin typeface="+mn-lt"/>
                <a:cs typeface="Times New Roman" panose="02020603050405020304" pitchFamily="18" charset="0"/>
              </a:rPr>
              <a:t>	How will this occur in the free market?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Competition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and self-interest act as an </a:t>
            </a:r>
            <a:r>
              <a:rPr lang="en-US" altLang="en-US" sz="2800" u="sng" dirty="0">
                <a:latin typeface="+mn-lt"/>
                <a:cs typeface="Times New Roman" panose="02020603050405020304" pitchFamily="18" charset="0"/>
              </a:rPr>
              <a:t>invisible </a:t>
            </a:r>
            <a:r>
              <a:rPr lang="en-US" altLang="en-US" sz="2800" u="sng" dirty="0" smtClean="0">
                <a:latin typeface="+mn-lt"/>
                <a:cs typeface="Times New Roman" panose="02020603050405020304" pitchFamily="18" charset="0"/>
              </a:rPr>
              <a:t>hand</a:t>
            </a:r>
            <a:r>
              <a:rPr lang="en-US" altLang="en-US" sz="2800" dirty="0" smtClean="0">
                <a:latin typeface="+mn-lt"/>
                <a:cs typeface="Times New Roman" panose="02020603050405020304" pitchFamily="18" charset="0"/>
              </a:rPr>
              <a:t> (pictured below)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that regulates the free market.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65100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The Invisible Hand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6524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cs typeface="Times New Roman" panose="02020603050405020304" pitchFamily="18" charset="0"/>
            </a:endParaRPr>
          </a:p>
        </p:txBody>
      </p:sp>
      <p:sp>
        <p:nvSpPr>
          <p:cNvPr id="76803" name="Text Box 1027"/>
          <p:cNvSpPr txBox="1">
            <a:spLocks noChangeArrowheads="1"/>
          </p:cNvSpPr>
          <p:nvPr/>
        </p:nvSpPr>
        <p:spPr bwMode="auto">
          <a:xfrm>
            <a:off x="152400" y="733425"/>
            <a:ext cx="8763000" cy="41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Companies are greedy and do anything to screw over consumers!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990000"/>
                </a:solidFill>
                <a:latin typeface="+mn-lt"/>
              </a:rPr>
              <a:t>Companies </a:t>
            </a:r>
            <a:r>
              <a:rPr lang="en-US" altLang="en-US" sz="2400" dirty="0">
                <a:solidFill>
                  <a:srgbClr val="990000"/>
                </a:solidFill>
                <a:latin typeface="+mn-lt"/>
              </a:rPr>
              <a:t>have an incentive to satisfy the needs of consumers. If they don’t they will go out of business.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AutoNum type="arabicPeriod" startAt="2"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Capitalism causes companies to outsource Australian jobs overseas. Australia suffers because companies want more profit!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solidFill>
                  <a:srgbClr val="990000"/>
                </a:solidFill>
                <a:latin typeface="+mn-lt"/>
              </a:rPr>
              <a:t>How </a:t>
            </a:r>
            <a:r>
              <a:rPr lang="en-US" altLang="en-US" sz="2400" dirty="0">
                <a:solidFill>
                  <a:srgbClr val="990000"/>
                </a:solidFill>
                <a:latin typeface="+mn-lt"/>
              </a:rPr>
              <a:t>many of you benefit in the form of lower prices?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AutoNum type="arabicPeriod" startAt="3"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Capitalism only helps the rich. Large companies enslave and exploit third-world workers in sweatshops!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990000"/>
                </a:solidFill>
                <a:latin typeface="+mn-lt"/>
              </a:rPr>
              <a:t>Sweatshop workers are not forced labor. They make the decision to work there voluntarily. 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latin typeface="+mn-lt"/>
              </a:rPr>
              <a:t>Why?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36381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/>
              <a:t>Attacks against capitalism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50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27"/>
          <p:cNvSpPr txBox="1">
            <a:spLocks noChangeArrowheads="1"/>
          </p:cNvSpPr>
          <p:nvPr/>
        </p:nvSpPr>
        <p:spPr bwMode="auto">
          <a:xfrm>
            <a:off x="304800" y="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+mn-lt"/>
              </a:rPr>
              <a:t>Sweatshops</a:t>
            </a:r>
            <a:endParaRPr lang="en-US" altLang="en-US" sz="4400" b="1" dirty="0">
              <a:latin typeface="+mn-lt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4343400" y="980728"/>
            <a:ext cx="45720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Question: Who is to blame for these people being so poor?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Answer: Low productivity.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If a country doesn’t produce very much, it can’t afford to pay its workers very much.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Why do these countries have such low productivity?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Corrupt governments, inadequate physical capital and infrastructure, and underdeveloped human capital.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What does foreign investment bring to poor countries?</a:t>
            </a:r>
            <a:r>
              <a:rPr lang="en-US" altLang="en-US" sz="2400" b="1" dirty="0"/>
              <a:t>  </a:t>
            </a:r>
          </a:p>
        </p:txBody>
      </p:sp>
      <p:pic>
        <p:nvPicPr>
          <p:cNvPr id="51214" name="Picture 14" descr="t10sweat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744416" cy="3253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027"/>
          <p:cNvSpPr txBox="1">
            <a:spLocks noChangeArrowheads="1"/>
          </p:cNvSpPr>
          <p:nvPr/>
        </p:nvSpPr>
        <p:spPr bwMode="auto">
          <a:xfrm>
            <a:off x="304800" y="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+mn-lt"/>
              </a:rPr>
              <a:t>Productivity Creates Wealth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457200" y="1219200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3rd World Countries</a:t>
            </a: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4724400" y="121920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+mn-lt"/>
              </a:rPr>
              <a:t>Developed Countries</a:t>
            </a:r>
          </a:p>
        </p:txBody>
      </p:sp>
      <p:pic>
        <p:nvPicPr>
          <p:cNvPr id="66566" name="Picture 11" descr="nepal-ox-p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267200" cy="3200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13" descr="One Pass Plow - Cotton Row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9277" b="11111"/>
          <a:stretch>
            <a:fillRect/>
          </a:stretch>
        </p:blipFill>
        <p:spPr bwMode="auto">
          <a:xfrm>
            <a:off x="4648200" y="1828800"/>
            <a:ext cx="4267200" cy="3200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65100" y="5105400"/>
            <a:ext cx="89789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990000"/>
                </a:solidFill>
                <a:latin typeface="+mn-lt"/>
              </a:rPr>
              <a:t>The </a:t>
            </a:r>
            <a:r>
              <a:rPr kumimoji="1" lang="en-US" altLang="en-US" sz="2800" b="1" dirty="0" smtClean="0">
                <a:solidFill>
                  <a:srgbClr val="990000"/>
                </a:solidFill>
                <a:latin typeface="+mn-lt"/>
              </a:rPr>
              <a:t>marginal analysis approach </a:t>
            </a:r>
            <a:r>
              <a:rPr kumimoji="1" lang="en-US" altLang="en-US" sz="2800" b="1" dirty="0">
                <a:solidFill>
                  <a:srgbClr val="990000"/>
                </a:solidFill>
                <a:latin typeface="+mn-lt"/>
              </a:rPr>
              <a:t>to decision making is more </a:t>
            </a:r>
            <a:r>
              <a:rPr kumimoji="1" lang="en-US" altLang="en-US" sz="2800" b="1" dirty="0" smtClean="0">
                <a:solidFill>
                  <a:srgbClr val="990000"/>
                </a:solidFill>
                <a:latin typeface="+mn-lt"/>
              </a:rPr>
              <a:t>commonly </a:t>
            </a:r>
            <a:r>
              <a:rPr kumimoji="1" lang="en-US" altLang="en-US" sz="2800" b="1" dirty="0">
                <a:solidFill>
                  <a:srgbClr val="990000"/>
                </a:solidFill>
                <a:latin typeface="+mn-lt"/>
              </a:rPr>
              <a:t>used than the “all or nothing” approach.</a:t>
            </a:r>
            <a:endParaRPr kumimoji="1" lang="en-US" altLang="en-US" sz="24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03200" y="1117600"/>
            <a:ext cx="894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Notice that the decision making process wasn’t “should I go to </a:t>
            </a:r>
            <a:r>
              <a:rPr kumimoji="1" lang="en-US" altLang="en-US" sz="2800" b="1" dirty="0" smtClean="0">
                <a:solidFill>
                  <a:srgbClr val="000099"/>
                </a:solidFill>
                <a:latin typeface="+mn-lt"/>
              </a:rPr>
              <a:t>town for </a:t>
            </a: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3 hours or should I stay </a:t>
            </a:r>
            <a:r>
              <a:rPr kumimoji="1" lang="en-US" altLang="en-US" sz="2800" b="1" dirty="0" smtClean="0">
                <a:solidFill>
                  <a:srgbClr val="000099"/>
                </a:solidFill>
                <a:latin typeface="+mn-lt"/>
              </a:rPr>
              <a:t>home?”</a:t>
            </a:r>
            <a:endParaRPr kumimoji="1" lang="en-US" altLang="en-US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28600" y="2743200"/>
            <a:ext cx="8775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In reality the decision making process started with </a:t>
            </a:r>
            <a:r>
              <a:rPr kumimoji="1" lang="en-US" altLang="en-US" sz="2800" b="1" dirty="0">
                <a:latin typeface="+mn-lt"/>
              </a:rPr>
              <a:t>“should I go to the mall at all.”</a:t>
            </a: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Once you are there you thought </a:t>
            </a:r>
            <a:r>
              <a:rPr kumimoji="1" lang="en-US" altLang="en-US" sz="2800" b="1" dirty="0">
                <a:latin typeface="+mn-lt"/>
              </a:rPr>
              <a:t>“should I stay for an additional half hour or should I </a:t>
            </a:r>
            <a:r>
              <a:rPr kumimoji="1" lang="en-US" altLang="en-US" sz="2800" b="1" dirty="0" smtClean="0">
                <a:latin typeface="+mn-lt"/>
              </a:rPr>
              <a:t>go?”</a:t>
            </a:r>
            <a:r>
              <a:rPr kumimoji="1" lang="en-US" altLang="en-US" sz="2800" b="1" dirty="0" smtClean="0">
                <a:solidFill>
                  <a:srgbClr val="000099"/>
                </a:solidFill>
                <a:latin typeface="+mn-lt"/>
              </a:rPr>
              <a:t>  </a:t>
            </a:r>
            <a:endParaRPr kumimoji="1" lang="en-US" altLang="en-US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269" name="Rectangle 14"/>
          <p:cNvSpPr>
            <a:spLocks noGrp="1" noChangeArrowheads="1"/>
          </p:cNvSpPr>
          <p:nvPr>
            <p:ph type="title"/>
          </p:nvPr>
        </p:nvSpPr>
        <p:spPr>
          <a:xfrm>
            <a:off x="730250" y="-18811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Marginal Analysis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50850" y="116632"/>
            <a:ext cx="8445500" cy="6464300"/>
          </a:xfrm>
          <a:prstGeom prst="irregularSeal1">
            <a:avLst/>
          </a:prstGeom>
          <a:gradFill rotWithShape="0">
            <a:gsLst>
              <a:gs pos="0">
                <a:srgbClr val="0033CC"/>
              </a:gs>
              <a:gs pos="100000">
                <a:srgbClr val="00185E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0" y="2006600"/>
            <a:ext cx="45466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3000" b="1" dirty="0">
                <a:solidFill>
                  <a:srgbClr val="FFFFFF"/>
                </a:solidFill>
                <a:latin typeface="Arial" panose="020B0604020202020204" pitchFamily="34" charset="0"/>
              </a:rPr>
              <a:t>You will continue to do something until the marginal cost outweighs the marginal benefit.</a:t>
            </a:r>
          </a:p>
        </p:txBody>
      </p:sp>
    </p:spTree>
    <p:extLst>
      <p:ext uri="{BB962C8B-B14F-4D97-AF65-F5344CB8AC3E}">
        <p14:creationId xmlns:p14="http://schemas.microsoft.com/office/powerpoint/2010/main" val="10191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utoUpdateAnimBg="0"/>
      <p:bldP spid="70667" grpId="0" autoUpdateAnimBg="0"/>
      <p:bldP spid="70668" grpId="0" build="p" autoUpdateAnimBg="0"/>
      <p:bldP spid="6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2"/>
          <p:cNvSpPr>
            <a:spLocks noChangeArrowheads="1"/>
          </p:cNvSpPr>
          <p:nvPr/>
        </p:nvSpPr>
        <p:spPr bwMode="auto">
          <a:xfrm>
            <a:off x="27156" y="1455737"/>
            <a:ext cx="4152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+mn-lt"/>
              </a:rPr>
              <a:t>Communism in the Long Run</a:t>
            </a:r>
          </a:p>
        </p:txBody>
      </p:sp>
      <p:sp>
        <p:nvSpPr>
          <p:cNvPr id="67588" name="Rectangle 13"/>
          <p:cNvSpPr>
            <a:spLocks noChangeArrowheads="1"/>
          </p:cNvSpPr>
          <p:nvPr/>
        </p:nvSpPr>
        <p:spPr bwMode="auto">
          <a:xfrm>
            <a:off x="4337219" y="1493837"/>
            <a:ext cx="4338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+mn-lt"/>
              </a:rPr>
              <a:t>Free Markets in the Long Run</a:t>
            </a:r>
          </a:p>
        </p:txBody>
      </p:sp>
      <p:sp>
        <p:nvSpPr>
          <p:cNvPr id="92174" name="Arc 14"/>
          <p:cNvSpPr>
            <a:spLocks/>
          </p:cNvSpPr>
          <p:nvPr/>
        </p:nvSpPr>
        <p:spPr bwMode="auto">
          <a:xfrm>
            <a:off x="5500688" y="2438400"/>
            <a:ext cx="2057400" cy="2686050"/>
          </a:xfrm>
          <a:custGeom>
            <a:avLst/>
            <a:gdLst>
              <a:gd name="T0" fmla="*/ 0 w 21600"/>
              <a:gd name="T1" fmla="*/ 0 h 23631"/>
              <a:gd name="T2" fmla="*/ 2147483646 w 21600"/>
              <a:gd name="T3" fmla="*/ 2147483646 h 23631"/>
              <a:gd name="T4" fmla="*/ 0 w 21600"/>
              <a:gd name="T5" fmla="*/ 2147483646 h 23631"/>
              <a:gd name="T6" fmla="*/ 0 60000 65536"/>
              <a:gd name="T7" fmla="*/ 0 60000 65536"/>
              <a:gd name="T8" fmla="*/ 0 60000 65536"/>
              <a:gd name="T9" fmla="*/ 0 w 21600"/>
              <a:gd name="T10" fmla="*/ 0 h 23631"/>
              <a:gd name="T11" fmla="*/ 21600 w 21600"/>
              <a:gd name="T12" fmla="*/ 23631 h 236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3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78"/>
                  <a:pt x="21568" y="22955"/>
                  <a:pt x="21504" y="23631"/>
                </a:cubicBezTo>
              </a:path>
              <a:path w="21600" h="2363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78"/>
                  <a:pt x="21568" y="22955"/>
                  <a:pt x="21504" y="2363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175" name="Arc 15"/>
          <p:cNvSpPr>
            <a:spLocks/>
          </p:cNvSpPr>
          <p:nvPr/>
        </p:nvSpPr>
        <p:spPr bwMode="auto">
          <a:xfrm>
            <a:off x="762000" y="3070225"/>
            <a:ext cx="1176338" cy="2076450"/>
          </a:xfrm>
          <a:custGeom>
            <a:avLst/>
            <a:gdLst>
              <a:gd name="T0" fmla="*/ 2147483646 w 21600"/>
              <a:gd name="T1" fmla="*/ 0 h 21384"/>
              <a:gd name="T2" fmla="*/ 2147483646 w 21600"/>
              <a:gd name="T3" fmla="*/ 2147483646 h 21384"/>
              <a:gd name="T4" fmla="*/ 0 w 21600"/>
              <a:gd name="T5" fmla="*/ 2147483646 h 21384"/>
              <a:gd name="T6" fmla="*/ 0 60000 65536"/>
              <a:gd name="T7" fmla="*/ 0 60000 65536"/>
              <a:gd name="T8" fmla="*/ 0 60000 65536"/>
              <a:gd name="T9" fmla="*/ 0 w 21600"/>
              <a:gd name="T10" fmla="*/ 0 h 21384"/>
              <a:gd name="T11" fmla="*/ 21600 w 21600"/>
              <a:gd name="T12" fmla="*/ 21384 h 2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4" fill="none" extrusionOk="0">
                <a:moveTo>
                  <a:pt x="3048" y="0"/>
                </a:moveTo>
                <a:cubicBezTo>
                  <a:pt x="13692" y="1517"/>
                  <a:pt x="21600" y="10632"/>
                  <a:pt x="21600" y="21384"/>
                </a:cubicBezTo>
              </a:path>
              <a:path w="21600" h="21384" stroke="0" extrusionOk="0">
                <a:moveTo>
                  <a:pt x="3048" y="0"/>
                </a:moveTo>
                <a:cubicBezTo>
                  <a:pt x="13692" y="1517"/>
                  <a:pt x="21600" y="10632"/>
                  <a:pt x="21600" y="21384"/>
                </a:cubicBezTo>
                <a:lnTo>
                  <a:pt x="0" y="21384"/>
                </a:lnTo>
                <a:lnTo>
                  <a:pt x="3048" y="0"/>
                </a:lnTo>
                <a:close/>
              </a:path>
            </a:pathLst>
          </a:custGeom>
          <a:noFill/>
          <a:ln w="50800" cap="rnd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1" name="Arc 16"/>
          <p:cNvSpPr>
            <a:spLocks/>
          </p:cNvSpPr>
          <p:nvPr/>
        </p:nvSpPr>
        <p:spPr bwMode="auto">
          <a:xfrm>
            <a:off x="914400" y="3205163"/>
            <a:ext cx="852488" cy="19256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33"/>
          </a:solidFill>
          <a:ln w="5715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7592" name="Group 17"/>
          <p:cNvGrpSpPr>
            <a:grpSpLocks/>
          </p:cNvGrpSpPr>
          <p:nvPr/>
        </p:nvGrpSpPr>
        <p:grpSpPr bwMode="auto">
          <a:xfrm>
            <a:off x="860425" y="2806700"/>
            <a:ext cx="2692400" cy="2343150"/>
            <a:chOff x="1353" y="2216"/>
            <a:chExt cx="1696" cy="1476"/>
          </a:xfrm>
        </p:grpSpPr>
        <p:sp>
          <p:nvSpPr>
            <p:cNvPr id="67612" name="Line 18"/>
            <p:cNvSpPr>
              <a:spLocks noChangeShapeType="1"/>
            </p:cNvSpPr>
            <p:nvPr/>
          </p:nvSpPr>
          <p:spPr bwMode="auto">
            <a:xfrm>
              <a:off x="1373" y="2216"/>
              <a:ext cx="0" cy="14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7613" name="Line 19"/>
            <p:cNvSpPr>
              <a:spLocks noChangeShapeType="1"/>
            </p:cNvSpPr>
            <p:nvPr/>
          </p:nvSpPr>
          <p:spPr bwMode="auto">
            <a:xfrm>
              <a:off x="1353" y="3683"/>
              <a:ext cx="169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7593" name="Rectangle 20"/>
          <p:cNvSpPr>
            <a:spLocks noChangeArrowheads="1"/>
          </p:cNvSpPr>
          <p:nvPr/>
        </p:nvSpPr>
        <p:spPr bwMode="auto">
          <a:xfrm>
            <a:off x="485944" y="5245100"/>
            <a:ext cx="22938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+mn-lt"/>
              </a:rPr>
              <a:t>Consumer goods</a:t>
            </a:r>
          </a:p>
        </p:txBody>
      </p:sp>
      <p:sp>
        <p:nvSpPr>
          <p:cNvPr id="67594" name="Rectangle 21"/>
          <p:cNvSpPr>
            <a:spLocks noChangeArrowheads="1"/>
          </p:cNvSpPr>
          <p:nvPr/>
        </p:nvSpPr>
        <p:spPr bwMode="auto">
          <a:xfrm rot="-5400000">
            <a:off x="-583794" y="3421522"/>
            <a:ext cx="19203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+mn-lt"/>
              </a:rPr>
              <a:t>Capital Goods</a:t>
            </a:r>
          </a:p>
        </p:txBody>
      </p:sp>
      <p:sp>
        <p:nvSpPr>
          <p:cNvPr id="67595" name="Rectangle 22"/>
          <p:cNvSpPr>
            <a:spLocks noChangeArrowheads="1"/>
          </p:cNvSpPr>
          <p:nvPr/>
        </p:nvSpPr>
        <p:spPr bwMode="auto">
          <a:xfrm>
            <a:off x="1325731" y="2628900"/>
            <a:ext cx="1441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+mn-lt"/>
              </a:rPr>
              <a:t>CURRENT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+mn-lt"/>
              </a:rPr>
              <a:t>CURVE</a:t>
            </a:r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2167106" y="3476625"/>
            <a:ext cx="1228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FUTURE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CURVE</a:t>
            </a:r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H="1">
            <a:off x="1828800" y="3792538"/>
            <a:ext cx="720725" cy="16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8" name="Line 25"/>
          <p:cNvSpPr>
            <a:spLocks noChangeShapeType="1"/>
          </p:cNvSpPr>
          <p:nvPr/>
        </p:nvSpPr>
        <p:spPr bwMode="auto">
          <a:xfrm flipH="1">
            <a:off x="1231900" y="2957513"/>
            <a:ext cx="498475" cy="349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186" name="Arc 26"/>
          <p:cNvSpPr>
            <a:spLocks/>
          </p:cNvSpPr>
          <p:nvPr/>
        </p:nvSpPr>
        <p:spPr bwMode="auto">
          <a:xfrm>
            <a:off x="5510213" y="3159125"/>
            <a:ext cx="922337" cy="19764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99FF33"/>
          </a:solidFill>
          <a:ln w="57150" cap="rnd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7600" name="Group 27"/>
          <p:cNvGrpSpPr>
            <a:grpSpLocks/>
          </p:cNvGrpSpPr>
          <p:nvPr/>
        </p:nvGrpSpPr>
        <p:grpSpPr bwMode="auto">
          <a:xfrm>
            <a:off x="5437188" y="2413000"/>
            <a:ext cx="2706687" cy="2743200"/>
            <a:chOff x="3682" y="2222"/>
            <a:chExt cx="1696" cy="1476"/>
          </a:xfrm>
        </p:grpSpPr>
        <p:sp>
          <p:nvSpPr>
            <p:cNvPr id="67610" name="Line 28"/>
            <p:cNvSpPr>
              <a:spLocks noChangeShapeType="1"/>
            </p:cNvSpPr>
            <p:nvPr/>
          </p:nvSpPr>
          <p:spPr bwMode="auto">
            <a:xfrm>
              <a:off x="3702" y="2222"/>
              <a:ext cx="0" cy="14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7611" name="Line 29"/>
            <p:cNvSpPr>
              <a:spLocks noChangeShapeType="1"/>
            </p:cNvSpPr>
            <p:nvPr/>
          </p:nvSpPr>
          <p:spPr bwMode="auto">
            <a:xfrm>
              <a:off x="3682" y="3689"/>
              <a:ext cx="169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7601" name="Rectangle 30"/>
          <p:cNvSpPr>
            <a:spLocks noChangeArrowheads="1"/>
          </p:cNvSpPr>
          <p:nvPr/>
        </p:nvSpPr>
        <p:spPr bwMode="auto">
          <a:xfrm>
            <a:off x="5411788" y="5245100"/>
            <a:ext cx="22938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+mn-lt"/>
              </a:rPr>
              <a:t>Consumer goods</a:t>
            </a:r>
          </a:p>
        </p:txBody>
      </p:sp>
      <p:sp>
        <p:nvSpPr>
          <p:cNvPr id="67602" name="Rectangle 31"/>
          <p:cNvSpPr>
            <a:spLocks noChangeArrowheads="1"/>
          </p:cNvSpPr>
          <p:nvPr/>
        </p:nvSpPr>
        <p:spPr bwMode="auto">
          <a:xfrm rot="-5400000">
            <a:off x="4265850" y="3192922"/>
            <a:ext cx="192039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+mn-lt"/>
              </a:rPr>
              <a:t>Capital Goods</a:t>
            </a:r>
          </a:p>
        </p:txBody>
      </p:sp>
      <p:sp>
        <p:nvSpPr>
          <p:cNvPr id="92192" name="Rectangle 32"/>
          <p:cNvSpPr>
            <a:spLocks noChangeArrowheads="1"/>
          </p:cNvSpPr>
          <p:nvPr/>
        </p:nvSpPr>
        <p:spPr bwMode="auto">
          <a:xfrm>
            <a:off x="7475538" y="2806700"/>
            <a:ext cx="1228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FUTURE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CURVE</a:t>
            </a:r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 flipH="1">
            <a:off x="7262813" y="3441700"/>
            <a:ext cx="528637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7473950" y="4017963"/>
            <a:ext cx="1441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+mn-lt"/>
              </a:rPr>
              <a:t>CURRENT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+mn-lt"/>
              </a:rPr>
              <a:t>CURVE</a:t>
            </a:r>
          </a:p>
        </p:txBody>
      </p:sp>
      <p:sp>
        <p:nvSpPr>
          <p:cNvPr id="92195" name="Line 35"/>
          <p:cNvSpPr>
            <a:spLocks noChangeShapeType="1"/>
          </p:cNvSpPr>
          <p:nvPr/>
        </p:nvSpPr>
        <p:spPr bwMode="auto">
          <a:xfrm flipH="1">
            <a:off x="6434138" y="4475163"/>
            <a:ext cx="1276350" cy="26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607" name="Text Box 36"/>
          <p:cNvSpPr txBox="1">
            <a:spLocks noChangeArrowheads="1"/>
          </p:cNvSpPr>
          <p:nvPr/>
        </p:nvSpPr>
        <p:spPr bwMode="auto">
          <a:xfrm>
            <a:off x="5336664" y="5654675"/>
            <a:ext cx="2569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+mn-lt"/>
              </a:rPr>
              <a:t>Costa Rica</a:t>
            </a:r>
          </a:p>
        </p:txBody>
      </p:sp>
      <p:sp>
        <p:nvSpPr>
          <p:cNvPr id="67608" name="Text Box 37"/>
          <p:cNvSpPr txBox="1">
            <a:spLocks noChangeArrowheads="1"/>
          </p:cNvSpPr>
          <p:nvPr/>
        </p:nvSpPr>
        <p:spPr bwMode="auto">
          <a:xfrm>
            <a:off x="1184955" y="5626100"/>
            <a:ext cx="1338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+mn-lt"/>
              </a:rPr>
              <a:t>Cuba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Link to the PPC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07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5" grpId="0" animBg="1"/>
      <p:bldP spid="92183" grpId="0" autoUpdateAnimBg="0"/>
      <p:bldP spid="92184" grpId="0" animBg="1"/>
      <p:bldP spid="92186" grpId="0" animBg="1"/>
      <p:bldP spid="92192" grpId="0" autoUpdateAnimBg="0"/>
      <p:bldP spid="92193" grpId="0" animBg="1"/>
      <p:bldP spid="92194" grpId="0" autoUpdateAnimBg="0"/>
      <p:bldP spid="9219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[korea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162800" cy="53181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2400" y="5449363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The difference between North and South Korea at night.</a:t>
            </a: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North Korea's GDP is $40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South Korea's GDP is $1.3 Trillion (32 times greater).</a:t>
            </a:r>
          </a:p>
        </p:txBody>
      </p:sp>
    </p:spTree>
    <p:extLst>
      <p:ext uri="{BB962C8B-B14F-4D97-AF65-F5344CB8AC3E}">
        <p14:creationId xmlns:p14="http://schemas.microsoft.com/office/powerpoint/2010/main" val="505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economy – Four resource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Private ownership of resources.  </a:t>
            </a:r>
          </a:p>
          <a:p>
            <a:endParaRPr lang="en-AU" dirty="0"/>
          </a:p>
          <a:p>
            <a:r>
              <a:rPr lang="en-AU" b="1" dirty="0" smtClean="0"/>
              <a:t>Land</a:t>
            </a:r>
            <a:r>
              <a:rPr lang="en-AU" dirty="0" smtClean="0"/>
              <a:t> – Owners can sell to the highest bidder - rent</a:t>
            </a:r>
          </a:p>
          <a:p>
            <a:endParaRPr lang="en-AU" dirty="0"/>
          </a:p>
          <a:p>
            <a:pPr marL="1347788" indent="-1347788"/>
            <a:r>
              <a:rPr lang="en-AU" b="1" dirty="0" smtClean="0"/>
              <a:t>Labour </a:t>
            </a:r>
            <a:r>
              <a:rPr lang="en-AU" dirty="0" smtClean="0"/>
              <a:t>– Owners can sell to the highest bidder - wages</a:t>
            </a:r>
            <a:endParaRPr lang="en-AU" sz="1800" dirty="0" smtClean="0"/>
          </a:p>
          <a:p>
            <a:pPr marL="1347788" indent="-1347788"/>
            <a:endParaRPr lang="en-AU" sz="1800" dirty="0" smtClean="0"/>
          </a:p>
          <a:p>
            <a:pPr marL="1347788" indent="-1347788"/>
            <a:r>
              <a:rPr lang="en-AU" b="1" dirty="0" smtClean="0"/>
              <a:t>Capital</a:t>
            </a:r>
            <a:r>
              <a:rPr lang="en-AU" dirty="0" smtClean="0"/>
              <a:t> – Owners can sell to the highest bidder - interest</a:t>
            </a:r>
          </a:p>
          <a:p>
            <a:pPr marL="1347788" indent="-1347788"/>
            <a:endParaRPr lang="en-AU" dirty="0"/>
          </a:p>
          <a:p>
            <a:pPr marL="1347788" indent="-1347788"/>
            <a:r>
              <a:rPr lang="en-AU" b="1" dirty="0" smtClean="0"/>
              <a:t>Entrepreneurship </a:t>
            </a:r>
            <a:r>
              <a:rPr lang="en-AU" dirty="0" smtClean="0"/>
              <a:t>– organises land, labour and capital to make profit.  The profit incentive exists.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0740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economy – Three economic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dirty="0" smtClean="0"/>
              <a:t>What, How and For Whom?</a:t>
            </a:r>
          </a:p>
          <a:p>
            <a:endParaRPr lang="en-AU" dirty="0"/>
          </a:p>
          <a:p>
            <a:pPr marL="2601913" indent="-2601913"/>
            <a:r>
              <a:rPr lang="en-AU" b="1" dirty="0" smtClean="0"/>
              <a:t>What to produce </a:t>
            </a:r>
            <a:r>
              <a:rPr lang="en-AU" dirty="0"/>
              <a:t>	</a:t>
            </a:r>
            <a:r>
              <a:rPr lang="en-AU" dirty="0" smtClean="0"/>
              <a:t> 		Consumers </a:t>
            </a:r>
            <a:endParaRPr lang="en-AU" sz="1800" dirty="0"/>
          </a:p>
          <a:p>
            <a:pPr marL="2601913" indent="-2601913"/>
            <a:endParaRPr lang="en-AU" dirty="0"/>
          </a:p>
          <a:p>
            <a:pPr marL="2601913" indent="-2601913"/>
            <a:r>
              <a:rPr lang="en-AU" b="1" dirty="0" smtClean="0"/>
              <a:t>How to produce </a:t>
            </a:r>
            <a:r>
              <a:rPr lang="en-AU" dirty="0"/>
              <a:t>	</a:t>
            </a:r>
            <a:r>
              <a:rPr lang="en-AU" dirty="0" smtClean="0"/>
              <a:t>		Producers </a:t>
            </a:r>
            <a:endParaRPr lang="en-AU" sz="1800" dirty="0"/>
          </a:p>
          <a:p>
            <a:pPr marL="2601913" indent="-2601913"/>
            <a:endParaRPr lang="en-AU" dirty="0"/>
          </a:p>
          <a:p>
            <a:pPr marL="2601913" indent="-2601913"/>
            <a:r>
              <a:rPr lang="en-AU" b="1" dirty="0" smtClean="0"/>
              <a:t>For whom to produce </a:t>
            </a:r>
            <a:r>
              <a:rPr lang="en-AU" dirty="0" smtClean="0"/>
              <a:t> 	Market </a:t>
            </a:r>
            <a:r>
              <a:rPr lang="en-AU" dirty="0" smtClean="0"/>
              <a:t>value of </a:t>
            </a:r>
            <a:r>
              <a:rPr lang="en-AU" dirty="0" smtClean="0"/>
              <a:t>resources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 economy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961385"/>
            <a:ext cx="8136830" cy="4525962"/>
          </a:xfrm>
        </p:spPr>
        <p:txBody>
          <a:bodyPr/>
          <a:lstStyle/>
          <a:p>
            <a:pPr marL="0" indent="0"/>
            <a:r>
              <a:rPr lang="en-AU" dirty="0" smtClean="0"/>
              <a:t>Individuals produce goods and services for their own use, not for exchange.</a:t>
            </a:r>
          </a:p>
          <a:p>
            <a:pPr marL="0" indent="0"/>
            <a:r>
              <a:rPr lang="en-AU" dirty="0" smtClean="0"/>
              <a:t>Neither the market nor the government decides the ‘what’, ‘how’ and ‘for whom’ of production.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Examples: 	</a:t>
            </a:r>
          </a:p>
          <a:p>
            <a:pPr marL="0" indent="0"/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60380"/>
            <a:ext cx="3960440" cy="2594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6" y="4077072"/>
            <a:ext cx="3456384" cy="24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Mixed economies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631273"/>
            <a:ext cx="8064822" cy="4525962"/>
          </a:xfrm>
        </p:spPr>
        <p:txBody>
          <a:bodyPr/>
          <a:lstStyle/>
          <a:p>
            <a:pPr marL="0" indent="0"/>
            <a:r>
              <a:rPr lang="en-AU" dirty="0" smtClean="0"/>
              <a:t>The three previous systems are simplified models. In reality, economies are a mixture.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e.g. Child seats are mandatory </a:t>
            </a:r>
            <a:r>
              <a:rPr lang="en-AU" dirty="0" smtClean="0">
                <a:sym typeface="Wingdings" panose="05000000000000000000" pitchFamily="2" charset="2"/>
              </a:rPr>
              <a:t> </a:t>
            </a:r>
          </a:p>
          <a:p>
            <a:pPr marL="0" indent="0"/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	The </a:t>
            </a:r>
            <a:r>
              <a:rPr lang="en-AU" dirty="0" err="1" smtClean="0">
                <a:sym typeface="Wingdings" panose="05000000000000000000" pitchFamily="2" charset="2"/>
              </a:rPr>
              <a:t>govt</a:t>
            </a:r>
            <a:r>
              <a:rPr lang="en-AU" dirty="0" smtClean="0">
                <a:sym typeface="Wingdings" panose="05000000000000000000" pitchFamily="2" charset="2"/>
              </a:rPr>
              <a:t> decides ‘what’ is produced</a:t>
            </a:r>
          </a:p>
          <a:p>
            <a:pPr marL="0" indent="0"/>
            <a:endParaRPr lang="en-AU" dirty="0">
              <a:sym typeface="Wingdings" panose="05000000000000000000" pitchFamily="2" charset="2"/>
            </a:endParaRPr>
          </a:p>
          <a:p>
            <a:pPr marL="0" indent="0"/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We always buy Easter eggs  </a:t>
            </a:r>
          </a:p>
          <a:p>
            <a:pPr marL="0" indent="0"/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 Tradition decides ‘what’ is produced</a:t>
            </a:r>
          </a:p>
          <a:p>
            <a:pPr marL="0" indent="0"/>
            <a:r>
              <a:rPr lang="en-AU" dirty="0" smtClean="0">
                <a:sym typeface="Wingdings" panose="05000000000000000000" pitchFamily="2" charset="2"/>
              </a:rPr>
              <a:t>	</a:t>
            </a:r>
          </a:p>
          <a:p>
            <a:pPr marL="0" indent="0"/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Welfare payments are made to people with 	disabilities   	</a:t>
            </a:r>
          </a:p>
          <a:p>
            <a:pPr marL="0" indent="0"/>
            <a:r>
              <a:rPr lang="en-AU" dirty="0">
                <a:sym typeface="Wingdings" panose="05000000000000000000" pitchFamily="2" charset="2"/>
              </a:rPr>
              <a:t>	</a:t>
            </a:r>
            <a:r>
              <a:rPr lang="en-AU" dirty="0" smtClean="0">
                <a:sym typeface="Wingdings" panose="05000000000000000000" pitchFamily="2" charset="2"/>
              </a:rPr>
              <a:t>  The government deciding ‘For whom’</a:t>
            </a:r>
          </a:p>
          <a:p>
            <a:pPr marL="0" indent="0"/>
            <a:endParaRPr lang="en-AU" dirty="0">
              <a:sym typeface="Wingdings" panose="05000000000000000000" pitchFamily="2" charset="2"/>
            </a:endParaRPr>
          </a:p>
          <a:p>
            <a:pPr marL="0" indent="0"/>
            <a:r>
              <a:rPr lang="en-AU" dirty="0" smtClean="0">
                <a:sym typeface="Wingdings" panose="05000000000000000000" pitchFamily="2" charset="2"/>
              </a:rPr>
              <a:t>	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3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Economies in transition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8208838" cy="4525962"/>
          </a:xfrm>
        </p:spPr>
        <p:txBody>
          <a:bodyPr/>
          <a:lstStyle/>
          <a:p>
            <a:pPr marL="0" indent="0"/>
            <a:r>
              <a:rPr lang="en-AU" dirty="0" smtClean="0"/>
              <a:t>Most economies are tending to the right</a:t>
            </a:r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2286000" cy="1714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611560" y="3429000"/>
            <a:ext cx="7848872" cy="0"/>
          </a:xfrm>
          <a:prstGeom prst="straightConnector1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dist="35921" dir="2700000" algn="ctr" rotWithShape="0">
              <a:srgbClr val="4D4D4D"/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467544" y="36450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Socialism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7596410" y="366628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Capitalism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037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Privatisation 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2172309" cy="22339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297013"/>
            <a:ext cx="2267347" cy="226734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9040"/>
            <a:ext cx="4860032" cy="2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184" y="-1905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99"/>
                </a:solidFill>
              </a:rPr>
              <a:t>Trade-offs and Opportunity Cost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38969"/>
            <a:ext cx="8915400" cy="661988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990000"/>
                </a:solidFill>
              </a:rPr>
              <a:t>ALL decisions involve trade-offs.</a:t>
            </a:r>
            <a:endParaRPr lang="en-US" alt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5052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2800" b="1" dirty="0">
                <a:latin typeface="+mn-lt"/>
              </a:rPr>
              <a:t>The most desirable alternative given up as a result of a decision is known as </a:t>
            </a:r>
            <a:r>
              <a:rPr kumimoji="1" lang="en-US" altLang="en-US" sz="2800" b="1" dirty="0">
                <a:solidFill>
                  <a:srgbClr val="000099"/>
                </a:solidFill>
                <a:latin typeface="+mn-lt"/>
              </a:rPr>
              <a:t>opportunity cost</a:t>
            </a:r>
            <a:r>
              <a:rPr kumimoji="1" lang="en-US" altLang="en-US" sz="2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9154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solidFill>
                  <a:srgbClr val="000099"/>
                </a:solidFill>
                <a:latin typeface="+mn-lt"/>
              </a:rPr>
              <a:t>Trade-offs</a:t>
            </a:r>
            <a:r>
              <a:rPr kumimoji="1" lang="en-US" altLang="en-US" b="1" dirty="0">
                <a:latin typeface="+mn-lt"/>
              </a:rPr>
              <a:t> are all the alternatives that we give up whenever we choose one course of action over others.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kumimoji="1" lang="en-US" altLang="en-US" b="1" dirty="0">
                <a:solidFill>
                  <a:srgbClr val="990000"/>
                </a:solidFill>
                <a:latin typeface="+mn-lt"/>
              </a:rPr>
              <a:t>(Examples: going to </a:t>
            </a:r>
            <a:r>
              <a:rPr kumimoji="1" lang="en-US" altLang="en-US" b="1" dirty="0" smtClean="0">
                <a:solidFill>
                  <a:srgbClr val="990000"/>
                </a:solidFill>
                <a:latin typeface="+mn-lt"/>
              </a:rPr>
              <a:t>school)</a:t>
            </a:r>
            <a:endParaRPr kumimoji="1" lang="en-US" altLang="en-US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5900" y="4419600"/>
            <a:ext cx="86106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18500" y="4650582"/>
            <a:ext cx="929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400" b="1" dirty="0">
                <a:solidFill>
                  <a:srgbClr val="000099"/>
                </a:solidFill>
                <a:latin typeface="+mn-lt"/>
              </a:rPr>
              <a:t> What are trade-offs of deciding to go to University? 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sz="2400" b="1" dirty="0">
                <a:solidFill>
                  <a:srgbClr val="000099"/>
                </a:solidFill>
                <a:latin typeface="+mn-lt"/>
              </a:rPr>
              <a:t> What is the opportunity cost of going to University?</a:t>
            </a:r>
          </a:p>
        </p:txBody>
      </p:sp>
      <p:pic>
        <p:nvPicPr>
          <p:cNvPr id="53256" name="Picture 8" descr="geico-k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9900"/>
            <a:ext cx="2857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334000" y="47244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150000"/>
              <a:buFontTx/>
              <a:buNone/>
            </a:pPr>
            <a:r>
              <a:rPr kumimoji="1" lang="en-US" altLang="en-US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724400" y="5422900"/>
            <a:ext cx="38100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5863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  <p:bldP spid="53252" grpId="0" autoUpdateAnimBg="0"/>
      <p:bldP spid="53253" grpId="0" build="p" autoUpdateAnimBg="0"/>
      <p:bldP spid="53255" grpId="0" build="p" autoUpdateAnimBg="0"/>
      <p:bldP spid="532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1404664" y="-762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Production </a:t>
            </a: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Possibilities </a:t>
            </a:r>
            <a:r>
              <a:rPr lang="en-US" altLang="en-US" sz="2600" dirty="0" smtClean="0">
                <a:latin typeface="+mj-lt"/>
                <a:ea typeface="MS PGothic" panose="020B0600070205080204" pitchFamily="34" charset="-128"/>
              </a:rPr>
              <a:t>Curve</a:t>
            </a:r>
            <a:endParaRPr lang="en-US" altLang="en-US" sz="2600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3700" y="838200"/>
            <a:ext cx="8750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A </a:t>
            </a:r>
            <a:r>
              <a:rPr lang="en-US" altLang="en-US" sz="2800" b="1" dirty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production possibilities </a:t>
            </a:r>
            <a:r>
              <a:rPr lang="en-US" altLang="en-US" sz="2800" b="1" dirty="0" smtClean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curve </a:t>
            </a:r>
            <a:r>
              <a:rPr lang="en-US" altLang="en-US" sz="2800" b="1" dirty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(</a:t>
            </a:r>
            <a:r>
              <a:rPr lang="en-US" altLang="en-US" sz="2800" b="1" dirty="0" smtClean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PPC)</a:t>
            </a:r>
            <a:r>
              <a:rPr lang="en-US" altLang="en-US" sz="2800" b="1" dirty="0" smtClean="0">
                <a:latin typeface="+mn-lt"/>
                <a:ea typeface="MS PGothic" panose="020B0600070205080204" pitchFamily="34" charset="-128"/>
              </a:rPr>
              <a:t> 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is a model that shows alternative ways that an economy can use its scarce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This model graphically demonstrates scarcity, trade-offs, opportunity costs, and efficiency.</a:t>
            </a:r>
          </a:p>
        </p:txBody>
      </p:sp>
    </p:spTree>
    <p:extLst>
      <p:ext uri="{BB962C8B-B14F-4D97-AF65-F5344CB8AC3E}">
        <p14:creationId xmlns:p14="http://schemas.microsoft.com/office/powerpoint/2010/main" val="21429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64" name="Rectangle 64"/>
          <p:cNvSpPr>
            <a:spLocks noChangeArrowheads="1"/>
          </p:cNvSpPr>
          <p:nvPr/>
        </p:nvSpPr>
        <p:spPr bwMode="auto">
          <a:xfrm>
            <a:off x="901700" y="6121400"/>
            <a:ext cx="766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chemeClr val="hlink"/>
              </a:solidFill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457200" y="54102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NOW GRAPH IT: Put bikes on y-axis and computers on x-axis</a:t>
            </a:r>
          </a:p>
        </p:txBody>
      </p:sp>
      <p:sp>
        <p:nvSpPr>
          <p:cNvPr id="19464" name="Rectangle 67"/>
          <p:cNvSpPr>
            <a:spLocks noChangeArrowheads="1"/>
          </p:cNvSpPr>
          <p:nvPr/>
        </p:nvSpPr>
        <p:spPr bwMode="auto">
          <a:xfrm>
            <a:off x="-1332656" y="-9161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“Possibilities” Table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66150"/>
              </p:ext>
            </p:extLst>
          </p:nvPr>
        </p:nvGraphicFramePr>
        <p:xfrm>
          <a:off x="1331640" y="1242932"/>
          <a:ext cx="657994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7"/>
                <a:gridCol w="1008112"/>
                <a:gridCol w="1080120"/>
                <a:gridCol w="1080120"/>
                <a:gridCol w="1152128"/>
                <a:gridCol w="952981"/>
              </a:tblGrid>
              <a:tr h="1390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Bikes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Computers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4" grpId="0" autoUpdateAnimBg="0"/>
      <p:bldP spid="768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1026"/>
          <p:cNvSpPr>
            <a:spLocks/>
          </p:cNvSpPr>
          <p:nvPr/>
        </p:nvSpPr>
        <p:spPr bwMode="auto">
          <a:xfrm>
            <a:off x="2438400" y="2438400"/>
            <a:ext cx="2743200" cy="3352800"/>
          </a:xfrm>
          <a:custGeom>
            <a:avLst/>
            <a:gdLst>
              <a:gd name="T0" fmla="*/ 0 w 1728"/>
              <a:gd name="T1" fmla="*/ 0 h 2112"/>
              <a:gd name="T2" fmla="*/ 2147483646 w 1728"/>
              <a:gd name="T3" fmla="*/ 2147483646 h 2112"/>
              <a:gd name="T4" fmla="*/ 2147483646 w 1728"/>
              <a:gd name="T5" fmla="*/ 2147483646 h 2112"/>
              <a:gd name="T6" fmla="*/ 2147483646 w 1728"/>
              <a:gd name="T7" fmla="*/ 2147483646 h 2112"/>
              <a:gd name="T8" fmla="*/ 2147483646 w 1728"/>
              <a:gd name="T9" fmla="*/ 2147483646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2112"/>
              <a:gd name="T17" fmla="*/ 1728 w 1728"/>
              <a:gd name="T18" fmla="*/ 2112 h 2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2112">
                <a:moveTo>
                  <a:pt x="0" y="0"/>
                </a:moveTo>
                <a:cubicBezTo>
                  <a:pt x="204" y="100"/>
                  <a:pt x="408" y="200"/>
                  <a:pt x="576" y="336"/>
                </a:cubicBezTo>
                <a:cubicBezTo>
                  <a:pt x="744" y="472"/>
                  <a:pt x="872" y="648"/>
                  <a:pt x="1008" y="816"/>
                </a:cubicBezTo>
                <a:cubicBezTo>
                  <a:pt x="1144" y="984"/>
                  <a:pt x="1272" y="1128"/>
                  <a:pt x="1392" y="1344"/>
                </a:cubicBezTo>
                <a:cubicBezTo>
                  <a:pt x="1512" y="1560"/>
                  <a:pt x="1672" y="1984"/>
                  <a:pt x="1728" y="211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2424113" y="1981200"/>
            <a:ext cx="4873625" cy="3887788"/>
            <a:chOff x="1755" y="922"/>
            <a:chExt cx="3070" cy="2775"/>
          </a:xfrm>
        </p:grpSpPr>
        <p:sp>
          <p:nvSpPr>
            <p:cNvPr id="20508" name="Line 1028"/>
            <p:cNvSpPr>
              <a:spLocks noChangeShapeType="1"/>
            </p:cNvSpPr>
            <p:nvPr/>
          </p:nvSpPr>
          <p:spPr bwMode="auto">
            <a:xfrm>
              <a:off x="1761" y="922"/>
              <a:ext cx="0" cy="27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509" name="Line 1029"/>
            <p:cNvSpPr>
              <a:spLocks noChangeShapeType="1"/>
            </p:cNvSpPr>
            <p:nvPr/>
          </p:nvSpPr>
          <p:spPr bwMode="auto">
            <a:xfrm>
              <a:off x="1755" y="3682"/>
              <a:ext cx="307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77830" name="Rectangle 1030"/>
          <p:cNvSpPr>
            <a:spLocks noChangeArrowheads="1"/>
          </p:cNvSpPr>
          <p:nvPr/>
        </p:nvSpPr>
        <p:spPr bwMode="auto">
          <a:xfrm rot="-5400000">
            <a:off x="970757" y="3575843"/>
            <a:ext cx="12636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Bikes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7831" name="Rectangle 1031"/>
          <p:cNvSpPr>
            <a:spLocks noChangeArrowheads="1"/>
          </p:cNvSpPr>
          <p:nvPr/>
        </p:nvSpPr>
        <p:spPr bwMode="auto">
          <a:xfrm>
            <a:off x="3810000" y="6172200"/>
            <a:ext cx="2324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Computers</a:t>
            </a:r>
            <a:endParaRPr lang="en-US" altLang="en-US" sz="24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7832" name="Rectangle 1032"/>
          <p:cNvSpPr>
            <a:spLocks noChangeArrowheads="1"/>
          </p:cNvSpPr>
          <p:nvPr/>
        </p:nvSpPr>
        <p:spPr bwMode="auto">
          <a:xfrm>
            <a:off x="1981200" y="1524000"/>
            <a:ext cx="4064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12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0</a:t>
            </a:r>
          </a:p>
        </p:txBody>
      </p:sp>
      <p:sp>
        <p:nvSpPr>
          <p:cNvPr id="77833" name="Rectangle 1033"/>
          <p:cNvSpPr>
            <a:spLocks noChangeArrowheads="1"/>
          </p:cNvSpPr>
          <p:nvPr/>
        </p:nvSpPr>
        <p:spPr bwMode="auto">
          <a:xfrm>
            <a:off x="2417763" y="5961063"/>
            <a:ext cx="37544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0        2        4       6       8       10</a:t>
            </a:r>
          </a:p>
        </p:txBody>
      </p:sp>
      <p:sp>
        <p:nvSpPr>
          <p:cNvPr id="77834" name="Oval 1034"/>
          <p:cNvSpPr>
            <a:spLocks noChangeArrowheads="1"/>
          </p:cNvSpPr>
          <p:nvPr/>
        </p:nvSpPr>
        <p:spPr bwMode="auto">
          <a:xfrm>
            <a:off x="3276600" y="2895600"/>
            <a:ext cx="157163" cy="157163"/>
          </a:xfrm>
          <a:prstGeom prst="ellipse">
            <a:avLst/>
          </a:prstGeom>
          <a:solidFill>
            <a:srgbClr val="CC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7835" name="Oval 1035"/>
          <p:cNvSpPr>
            <a:spLocks noChangeArrowheads="1"/>
          </p:cNvSpPr>
          <p:nvPr/>
        </p:nvSpPr>
        <p:spPr bwMode="auto">
          <a:xfrm>
            <a:off x="3967163" y="3630613"/>
            <a:ext cx="157162" cy="157162"/>
          </a:xfrm>
          <a:prstGeom prst="ellipse">
            <a:avLst/>
          </a:prstGeom>
          <a:solidFill>
            <a:srgbClr val="CC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7836" name="Oval 1036"/>
          <p:cNvSpPr>
            <a:spLocks noChangeArrowheads="1"/>
          </p:cNvSpPr>
          <p:nvPr/>
        </p:nvSpPr>
        <p:spPr bwMode="auto">
          <a:xfrm>
            <a:off x="4572000" y="4495800"/>
            <a:ext cx="157163" cy="157163"/>
          </a:xfrm>
          <a:prstGeom prst="ellipse">
            <a:avLst/>
          </a:prstGeom>
          <a:solidFill>
            <a:srgbClr val="CC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7837" name="Oval 1037"/>
          <p:cNvSpPr>
            <a:spLocks noChangeArrowheads="1"/>
          </p:cNvSpPr>
          <p:nvPr/>
        </p:nvSpPr>
        <p:spPr bwMode="auto">
          <a:xfrm>
            <a:off x="2362200" y="2362200"/>
            <a:ext cx="157163" cy="157163"/>
          </a:xfrm>
          <a:prstGeom prst="ellipse">
            <a:avLst/>
          </a:prstGeom>
          <a:solidFill>
            <a:srgbClr val="CC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7838" name="Oval 1038"/>
          <p:cNvSpPr>
            <a:spLocks noChangeArrowheads="1"/>
          </p:cNvSpPr>
          <p:nvPr/>
        </p:nvSpPr>
        <p:spPr bwMode="auto">
          <a:xfrm>
            <a:off x="4845050" y="3009900"/>
            <a:ext cx="195263" cy="195263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7839" name="Rectangle 1039"/>
          <p:cNvSpPr>
            <a:spLocks noChangeArrowheads="1"/>
          </p:cNvSpPr>
          <p:nvPr/>
        </p:nvSpPr>
        <p:spPr bwMode="auto">
          <a:xfrm>
            <a:off x="2438400" y="20574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77840" name="Rectangle 1040"/>
          <p:cNvSpPr>
            <a:spLocks noChangeArrowheads="1"/>
          </p:cNvSpPr>
          <p:nvPr/>
        </p:nvSpPr>
        <p:spPr bwMode="auto">
          <a:xfrm>
            <a:off x="3352800" y="25146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B</a:t>
            </a:r>
          </a:p>
        </p:txBody>
      </p:sp>
      <p:sp>
        <p:nvSpPr>
          <p:cNvPr id="77841" name="Rectangle 1041"/>
          <p:cNvSpPr>
            <a:spLocks noChangeArrowheads="1"/>
          </p:cNvSpPr>
          <p:nvPr/>
        </p:nvSpPr>
        <p:spPr bwMode="auto">
          <a:xfrm>
            <a:off x="4038600" y="32004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7842" name="Rectangle 1042"/>
          <p:cNvSpPr>
            <a:spLocks noChangeArrowheads="1"/>
          </p:cNvSpPr>
          <p:nvPr/>
        </p:nvSpPr>
        <p:spPr bwMode="auto">
          <a:xfrm>
            <a:off x="4648200" y="4114800"/>
            <a:ext cx="365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D</a:t>
            </a:r>
          </a:p>
        </p:txBody>
      </p:sp>
      <p:sp>
        <p:nvSpPr>
          <p:cNvPr id="77843" name="Rectangle 1043"/>
          <p:cNvSpPr>
            <a:spLocks noChangeArrowheads="1"/>
          </p:cNvSpPr>
          <p:nvPr/>
        </p:nvSpPr>
        <p:spPr bwMode="auto">
          <a:xfrm>
            <a:off x="5257800" y="5410200"/>
            <a:ext cx="3508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77844" name="Rectangle 1044"/>
          <p:cNvSpPr>
            <a:spLocks noChangeArrowheads="1"/>
          </p:cNvSpPr>
          <p:nvPr/>
        </p:nvSpPr>
        <p:spPr bwMode="auto">
          <a:xfrm>
            <a:off x="5146675" y="2944813"/>
            <a:ext cx="377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77845" name="Rectangle 1045"/>
          <p:cNvSpPr>
            <a:spLocks noChangeArrowheads="1"/>
          </p:cNvSpPr>
          <p:nvPr/>
        </p:nvSpPr>
        <p:spPr bwMode="auto">
          <a:xfrm>
            <a:off x="2362200" y="4572000"/>
            <a:ext cx="2533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Inefficient/ Unemployment</a:t>
            </a:r>
          </a:p>
        </p:txBody>
      </p:sp>
      <p:sp>
        <p:nvSpPr>
          <p:cNvPr id="77846" name="Rectangle 1046"/>
          <p:cNvSpPr>
            <a:spLocks noChangeArrowheads="1"/>
          </p:cNvSpPr>
          <p:nvPr/>
        </p:nvSpPr>
        <p:spPr bwMode="auto">
          <a:xfrm>
            <a:off x="3429000" y="1676400"/>
            <a:ext cx="396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Impossible/Unattainable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(given current resources)</a:t>
            </a:r>
          </a:p>
        </p:txBody>
      </p:sp>
      <p:sp>
        <p:nvSpPr>
          <p:cNvPr id="77847" name="Line 1047"/>
          <p:cNvSpPr>
            <a:spLocks noChangeShapeType="1"/>
          </p:cNvSpPr>
          <p:nvPr/>
        </p:nvSpPr>
        <p:spPr bwMode="auto">
          <a:xfrm flipH="1">
            <a:off x="4962525" y="2436813"/>
            <a:ext cx="120650" cy="53022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7848" name="Rectangle 1048"/>
          <p:cNvSpPr>
            <a:spLocks noChangeArrowheads="1"/>
          </p:cNvSpPr>
          <p:nvPr/>
        </p:nvSpPr>
        <p:spPr bwMode="auto">
          <a:xfrm>
            <a:off x="4572000" y="3810000"/>
            <a:ext cx="33845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ea typeface="MS PGothic" panose="020B0600070205080204" pitchFamily="34" charset="-128"/>
              </a:rPr>
              <a:t>Efficient</a:t>
            </a:r>
          </a:p>
        </p:txBody>
      </p:sp>
      <p:sp>
        <p:nvSpPr>
          <p:cNvPr id="77849" name="Line 1049"/>
          <p:cNvSpPr>
            <a:spLocks noChangeShapeType="1"/>
          </p:cNvSpPr>
          <p:nvPr/>
        </p:nvSpPr>
        <p:spPr bwMode="auto">
          <a:xfrm flipH="1">
            <a:off x="5029200" y="4343400"/>
            <a:ext cx="887413" cy="925513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04" name="Rectangle 1050"/>
          <p:cNvSpPr>
            <a:spLocks noChangeArrowheads="1"/>
          </p:cNvSpPr>
          <p:nvPr/>
        </p:nvSpPr>
        <p:spPr bwMode="auto">
          <a:xfrm>
            <a:off x="-1871662" y="111658"/>
            <a:ext cx="8782050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+mj-lt"/>
                <a:ea typeface="MS PGothic" panose="020B0600070205080204" pitchFamily="34" charset="-128"/>
              </a:rPr>
              <a:t>Production Possibilities</a:t>
            </a:r>
          </a:p>
        </p:txBody>
      </p:sp>
      <p:sp>
        <p:nvSpPr>
          <p:cNvPr id="77851" name="Oval 1051"/>
          <p:cNvSpPr>
            <a:spLocks noChangeArrowheads="1"/>
          </p:cNvSpPr>
          <p:nvPr/>
        </p:nvSpPr>
        <p:spPr bwMode="auto">
          <a:xfrm>
            <a:off x="5105400" y="5715000"/>
            <a:ext cx="157163" cy="157163"/>
          </a:xfrm>
          <a:prstGeom prst="ellipse">
            <a:avLst/>
          </a:prstGeom>
          <a:solidFill>
            <a:srgbClr val="CC0000"/>
          </a:solidFill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ea typeface="MS PGothic" panose="020B0600070205080204" pitchFamily="34" charset="-128"/>
            </a:endParaRPr>
          </a:p>
        </p:txBody>
      </p:sp>
      <p:sp>
        <p:nvSpPr>
          <p:cNvPr id="77852" name="Rectangle 1052"/>
          <p:cNvSpPr>
            <a:spLocks noChangeArrowheads="1"/>
          </p:cNvSpPr>
          <p:nvPr/>
        </p:nvSpPr>
        <p:spPr bwMode="auto">
          <a:xfrm>
            <a:off x="152400" y="762000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How does the </a:t>
            </a:r>
            <a:r>
              <a:rPr lang="en-US" altLang="en-US" sz="2400" b="1" dirty="0" smtClean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PPC 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  <a:ea typeface="MS PGothic" panose="020B0600070205080204" pitchFamily="34" charset="-128"/>
              </a:rPr>
              <a:t>graphically demonstrates scarcity, trade-offs, opportunity costs, and efficiency?</a:t>
            </a:r>
          </a:p>
        </p:txBody>
      </p:sp>
    </p:spTree>
    <p:extLst>
      <p:ext uri="{BB962C8B-B14F-4D97-AF65-F5344CB8AC3E}">
        <p14:creationId xmlns:p14="http://schemas.microsoft.com/office/powerpoint/2010/main" val="31263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30" grpId="0" autoUpdateAnimBg="0"/>
      <p:bldP spid="77831" grpId="0" autoUpdateAnimBg="0"/>
      <p:bldP spid="77832" grpId="0" autoUpdateAnimBg="0"/>
      <p:bldP spid="77833" grpId="0" autoUpdateAnimBg="0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 autoUpdateAnimBg="0"/>
      <p:bldP spid="77840" grpId="0" autoUpdateAnimBg="0"/>
      <p:bldP spid="77841" grpId="0" autoUpdateAnimBg="0"/>
      <p:bldP spid="77842" grpId="0" autoUpdateAnimBg="0"/>
      <p:bldP spid="77843" grpId="0" autoUpdateAnimBg="0"/>
      <p:bldP spid="77844" grpId="0" autoUpdateAnimBg="0"/>
      <p:bldP spid="77845" grpId="0" autoUpdateAnimBg="0"/>
      <p:bldP spid="77846" grpId="0" autoUpdateAnimBg="0"/>
      <p:bldP spid="77847" grpId="0" animBg="1"/>
      <p:bldP spid="77848" grpId="0" autoUpdateAnimBg="0"/>
      <p:bldP spid="77849" grpId="0" animBg="1"/>
      <p:bldP spid="77851" grpId="0" animBg="1"/>
      <p:bldP spid="77852" grpId="0" autoUpdateAnimBg="0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21937</TotalTime>
  <Words>2156</Words>
  <Application>Microsoft Office PowerPoint</Application>
  <PresentationFormat>On-screen Show (4:3)</PresentationFormat>
  <Paragraphs>484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ＭＳ Ｐゴシック</vt:lpstr>
      <vt:lpstr>Arial</vt:lpstr>
      <vt:lpstr>Neo Sans</vt:lpstr>
      <vt:lpstr>Times New Roman</vt:lpstr>
      <vt:lpstr>Wingdings</vt:lpstr>
      <vt:lpstr>m62-black-currency</vt:lpstr>
      <vt:lpstr>3_2</vt:lpstr>
      <vt:lpstr>2_2</vt:lpstr>
      <vt:lpstr>1_It’s not the design of your template</vt:lpstr>
      <vt:lpstr>IB Economics</vt:lpstr>
      <vt:lpstr>PowerPoint Presentation</vt:lpstr>
      <vt:lpstr>Thinking at the Margin</vt:lpstr>
      <vt:lpstr>Marginal Analysis</vt:lpstr>
      <vt:lpstr>Marginal Analysis</vt:lpstr>
      <vt:lpstr>Trade-offs and Opportunity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Scarcity Means There Is Not Enough For  Everyone</vt:lpstr>
      <vt:lpstr>The Three Economic Questions</vt:lpstr>
      <vt:lpstr>Economic Systems</vt:lpstr>
      <vt:lpstr>PowerPoint Presentation</vt:lpstr>
      <vt:lpstr>Centrally Planned Economies</vt:lpstr>
      <vt:lpstr>Irrational Soviet Production</vt:lpstr>
      <vt:lpstr>Irrational Soviet Production</vt:lpstr>
      <vt:lpstr>Advantages and Disadvantages</vt:lpstr>
      <vt:lpstr>Planned economies – Four resource types</vt:lpstr>
      <vt:lpstr>Planned economy – Three economic questions</vt:lpstr>
      <vt:lpstr>PowerPoint Presentation</vt:lpstr>
      <vt:lpstr>PowerPoint Presentation</vt:lpstr>
      <vt:lpstr>Characteristics of Free Market</vt:lpstr>
      <vt:lpstr>Example of Free Market</vt:lpstr>
      <vt:lpstr>Example of Communism</vt:lpstr>
      <vt:lpstr>PowerPoint Presentation</vt:lpstr>
      <vt:lpstr>PowerPoint Presentation</vt:lpstr>
      <vt:lpstr>PowerPoint Presentation</vt:lpstr>
      <vt:lpstr>PowerPoint Presentation</vt:lpstr>
      <vt:lpstr>Link to the PPC</vt:lpstr>
      <vt:lpstr>PowerPoint Presentation</vt:lpstr>
      <vt:lpstr>Market economy – Four resource types</vt:lpstr>
      <vt:lpstr>Market economy – Three economic questions</vt:lpstr>
      <vt:lpstr>Traditional economy</vt:lpstr>
      <vt:lpstr>Mixed economies</vt:lpstr>
      <vt:lpstr>Economies in transition</vt:lpstr>
      <vt:lpstr>Privatisation 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239</cp:revision>
  <dcterms:created xsi:type="dcterms:W3CDTF">2013-06-09T05:30:57Z</dcterms:created>
  <dcterms:modified xsi:type="dcterms:W3CDTF">2017-01-12T01:23:00Z</dcterms:modified>
</cp:coreProperties>
</file>