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6" r:id="rId2"/>
    <p:sldMasterId id="2147483654" r:id="rId3"/>
    <p:sldMasterId id="2147483657" r:id="rId4"/>
  </p:sldMasterIdLst>
  <p:notesMasterIdLst>
    <p:notesMasterId r:id="rId28"/>
  </p:notesMasterIdLst>
  <p:handoutMasterIdLst>
    <p:handoutMasterId r:id="rId29"/>
  </p:handoutMasterIdLst>
  <p:sldIdLst>
    <p:sldId id="259" r:id="rId5"/>
    <p:sldId id="552" r:id="rId6"/>
    <p:sldId id="553" r:id="rId7"/>
    <p:sldId id="554" r:id="rId8"/>
    <p:sldId id="646" r:id="rId9"/>
    <p:sldId id="539" r:id="rId10"/>
    <p:sldId id="540" r:id="rId11"/>
    <p:sldId id="541" r:id="rId12"/>
    <p:sldId id="542" r:id="rId13"/>
    <p:sldId id="545" r:id="rId14"/>
    <p:sldId id="546" r:id="rId15"/>
    <p:sldId id="547" r:id="rId16"/>
    <p:sldId id="379" r:id="rId17"/>
    <p:sldId id="466" r:id="rId18"/>
    <p:sldId id="467" r:id="rId19"/>
    <p:sldId id="468" r:id="rId20"/>
    <p:sldId id="536" r:id="rId21"/>
    <p:sldId id="537" r:id="rId22"/>
    <p:sldId id="538" r:id="rId23"/>
    <p:sldId id="476" r:id="rId24"/>
    <p:sldId id="645" r:id="rId25"/>
    <p:sldId id="469" r:id="rId26"/>
    <p:sldId id="470" r:id="rId27"/>
  </p:sldIdLst>
  <p:sldSz cx="9144000" cy="6858000" type="screen4x3"/>
  <p:notesSz cx="9906000" cy="67945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B97"/>
    <a:srgbClr val="00003E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378" autoAdjust="0"/>
  </p:normalViewPr>
  <p:slideViewPr>
    <p:cSldViewPr>
      <p:cViewPr varScale="1">
        <p:scale>
          <a:sx n="69" d="100"/>
          <a:sy n="69" d="100"/>
        </p:scale>
        <p:origin x="178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umr\AppData\Local\Microsoft\Windows\INetCache\IE\Q4PPGVR1\Graph%20lik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'[Graph like.xlsx]Sheet1'!$A$8:$A$19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'[Graph like.xlsx]Sheet1'!$B$8:$B$19</c:f>
              <c:numCache>
                <c:formatCode>General</c:formatCode>
                <c:ptCount val="12"/>
                <c:pt idx="0">
                  <c:v>15.5</c:v>
                </c:pt>
                <c:pt idx="1">
                  <c:v>7.5</c:v>
                </c:pt>
                <c:pt idx="2">
                  <c:v>2.5</c:v>
                </c:pt>
                <c:pt idx="3">
                  <c:v>5.0999999999999996</c:v>
                </c:pt>
                <c:pt idx="4">
                  <c:v>10.1</c:v>
                </c:pt>
                <c:pt idx="5">
                  <c:v>7.5</c:v>
                </c:pt>
                <c:pt idx="6">
                  <c:v>7.5</c:v>
                </c:pt>
                <c:pt idx="7">
                  <c:v>21</c:v>
                </c:pt>
                <c:pt idx="8">
                  <c:v>10.1</c:v>
                </c:pt>
                <c:pt idx="9">
                  <c:v>2.5</c:v>
                </c:pt>
                <c:pt idx="10">
                  <c:v>5.0999999999999996</c:v>
                </c:pt>
                <c:pt idx="11">
                  <c:v>5.0999999999999996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2471392"/>
        <c:axId val="952488256"/>
      </c:barChart>
      <c:catAx>
        <c:axId val="952471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952488256"/>
        <c:crosses val="autoZero"/>
        <c:auto val="1"/>
        <c:lblAlgn val="ctr"/>
        <c:lblOffset val="100"/>
        <c:noMultiLvlLbl val="0"/>
      </c:catAx>
      <c:valAx>
        <c:axId val="952488256"/>
        <c:scaling>
          <c:orientation val="minMax"/>
          <c:max val="2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 (%)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52471392"/>
        <c:crosses val="autoZero"/>
        <c:crossBetween val="between"/>
        <c:majorUnit val="5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7304FC-2894-4BE3-88D3-E68583326C8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476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4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4375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4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3227388"/>
            <a:ext cx="79248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192547-FFA7-417A-8F63-F8B7FBC53DAD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5478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92547-FFA7-417A-8F63-F8B7FBC53DAD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4845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en-US" dirty="0" smtClean="0">
                <a:latin typeface="Times New Roman" panose="02020603050405020304" pitchFamily="18" charset="0"/>
              </a:rPr>
              <a:t>Brainstorm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C6E00CF-629B-4D67-ADEF-2C1DAB872878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499866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en-US" dirty="0" smtClean="0">
                <a:latin typeface="Times New Roman" panose="02020603050405020304" pitchFamily="18" charset="0"/>
              </a:rPr>
              <a:t>Brainstorm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C6E00CF-629B-4D67-ADEF-2C1DAB872878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454978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en-US" dirty="0" smtClean="0">
                <a:latin typeface="Times New Roman" panose="02020603050405020304" pitchFamily="18" charset="0"/>
              </a:rPr>
              <a:t>Brainstorm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C6E00CF-629B-4D67-ADEF-2C1DAB872878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140859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en-US" dirty="0" smtClean="0">
                <a:latin typeface="Times New Roman" panose="02020603050405020304" pitchFamily="18" charset="0"/>
              </a:rPr>
              <a:t>Brainstorm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C6E00CF-629B-4D67-ADEF-2C1DAB872878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703936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t1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600" y="1984375"/>
            <a:ext cx="8999538" cy="7239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1225" y="3516313"/>
            <a:ext cx="7380288" cy="674687"/>
          </a:xfrm>
        </p:spPr>
        <p:txBody>
          <a:bodyPr/>
          <a:lstStyle>
            <a:lvl1pPr marL="0" indent="0"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3812D-9F43-4150-89AB-F1AE3386429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CC9D8-73E6-4477-BD0E-9034041437E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69913-B1DC-447A-91D2-B8B16A16E2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1ECC8-B253-4ECB-A077-8D58F1D7C0B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8E53B-A775-4DC8-9619-C08B15146D1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9506F-4531-4235-B528-B4F9559EE4F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AB4E3-D55F-4BBD-B31B-4ACC85E5797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9060A-5D5D-4A36-9BF6-4124C2D79DE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4544C-E44A-4AE3-B0AE-5F36CBDBA4A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2DF03-EFB1-4EEB-B0F0-B60EF068EF1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39BFD-326A-4B7E-9E2D-3B5937878D7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FD92E-2EEF-4C8A-98A2-297F7ADF4D4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092C5-FCF2-47C1-B669-1372555E510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ECECD-0DD3-4A7F-AC0F-5389BC363AC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CE976-7958-40FC-898A-2C80157B51E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C4644-AA5E-4398-89BC-DA9FD9558B7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A3F96-98AE-4E21-AD8A-2B9C3491D5B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F9277-5A86-42C5-A44A-1DEC65E52EA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7B329-9516-4AFE-8D7D-9A862E261C8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90AF1-0C3E-474E-98EA-86A2143227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E675A-2446-4F2D-BE4C-923064280E8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0176A-2247-4001-B73A-1CEC618AB25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6C9B8-0C72-4AC5-B6A8-3E752D61620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DCD75-1340-4463-A4A4-5228CF682F0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91BDC-4B66-419E-BD70-209DB1F8EF6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9B05C-022E-48E8-96D9-E5362DCFD97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4C88B-376E-460C-A660-B280BD6F472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12F3A-CEEE-4D3C-8039-711440FC1E5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F6BB0-EC99-4E15-A068-983C9ECA741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0F30D-EC84-43C0-9F64-5F904060143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EFBFB-A6F9-496C-8B1A-1A9403D4DC8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C63A0-F938-4AAB-A6C2-47A25D1CBCF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43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5FC783C7-A2EC-41E9-AA7B-F0D50F3E0A8B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6488" name="Picture 8" descr="M62FB&amp;F006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6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64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64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63DEADC0-C932-46E8-BB52-CC605D59CE20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4440" name="Picture 8" descr="M62FB&amp;F006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4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44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44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46953A54-48A6-4925-9BE1-F6898663E197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AU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281604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</p:spPr>
      </p:pic>
      <p:pic>
        <p:nvPicPr>
          <p:cNvPr id="281605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</p:spPr>
      </p:pic>
      <p:pic>
        <p:nvPicPr>
          <p:cNvPr id="281606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</p:spPr>
      </p:pic>
      <p:pic>
        <p:nvPicPr>
          <p:cNvPr id="281607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</p:spPr>
      </p:pic>
      <p:sp>
        <p:nvSpPr>
          <p:cNvPr id="281608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281609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281610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281611" name="Picture 11" descr="b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</p:spPr>
      </p:pic>
      <p:sp>
        <p:nvSpPr>
          <p:cNvPr id="281612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eyetricks.com/1101.gif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eyetricks.com/1101.gif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/>
          <a:lstStyle/>
          <a:p>
            <a:r>
              <a:rPr lang="en-AU" dirty="0" smtClean="0"/>
              <a:t>IB Economics</a:t>
            </a:r>
            <a:endParaRPr lang="en-US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	</a:t>
            </a:r>
          </a:p>
          <a:p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members.aol.com/Cwong65803/Optical/Illusion/Perspective/d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66800"/>
            <a:ext cx="4478338" cy="4724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79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embers.aol.com/Cwong65803/Optical/Illusion/Perspective/do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66800"/>
            <a:ext cx="4478338" cy="4724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82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/>
          <p:cNvSpPr>
            <a:spLocks/>
          </p:cNvSpPr>
          <p:nvPr/>
        </p:nvSpPr>
        <p:spPr bwMode="auto">
          <a:xfrm>
            <a:off x="2978150" y="1758950"/>
            <a:ext cx="3097213" cy="1908175"/>
          </a:xfrm>
          <a:custGeom>
            <a:avLst/>
            <a:gdLst>
              <a:gd name="T0" fmla="*/ 0 w 2517"/>
              <a:gd name="T1" fmla="*/ 2147483646 h 975"/>
              <a:gd name="T2" fmla="*/ 2147483646 w 2517"/>
              <a:gd name="T3" fmla="*/ 2147483646 h 975"/>
              <a:gd name="T4" fmla="*/ 2147483646 w 2517"/>
              <a:gd name="T5" fmla="*/ 2147483646 h 975"/>
              <a:gd name="T6" fmla="*/ 2147483646 w 2517"/>
              <a:gd name="T7" fmla="*/ 2147483646 h 975"/>
              <a:gd name="T8" fmla="*/ 2147483646 w 2517"/>
              <a:gd name="T9" fmla="*/ 2147483646 h 975"/>
              <a:gd name="T10" fmla="*/ 2147483646 w 2517"/>
              <a:gd name="T11" fmla="*/ 2147483646 h 975"/>
              <a:gd name="T12" fmla="*/ 2147483646 w 2517"/>
              <a:gd name="T13" fmla="*/ 2147483646 h 975"/>
              <a:gd name="T14" fmla="*/ 2147483646 w 2517"/>
              <a:gd name="T15" fmla="*/ 0 h 9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17"/>
              <a:gd name="T25" fmla="*/ 0 h 975"/>
              <a:gd name="T26" fmla="*/ 2517 w 2517"/>
              <a:gd name="T27" fmla="*/ 975 h 97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17" h="975">
                <a:moveTo>
                  <a:pt x="0" y="710"/>
                </a:moveTo>
                <a:cubicBezTo>
                  <a:pt x="157" y="753"/>
                  <a:pt x="685" y="965"/>
                  <a:pt x="941" y="970"/>
                </a:cubicBezTo>
                <a:cubicBezTo>
                  <a:pt x="1197" y="975"/>
                  <a:pt x="1419" y="789"/>
                  <a:pt x="1534" y="741"/>
                </a:cubicBezTo>
                <a:lnTo>
                  <a:pt x="1631" y="685"/>
                </a:lnTo>
                <a:lnTo>
                  <a:pt x="1738" y="612"/>
                </a:lnTo>
                <a:lnTo>
                  <a:pt x="1900" y="492"/>
                </a:lnTo>
                <a:lnTo>
                  <a:pt x="2167" y="291"/>
                </a:lnTo>
                <a:lnTo>
                  <a:pt x="2517" y="0"/>
                </a:lnTo>
              </a:path>
            </a:pathLst>
          </a:custGeom>
          <a:noFill/>
          <a:ln w="76200" cap="rnd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2965450" y="1724025"/>
            <a:ext cx="3649663" cy="3241675"/>
          </a:xfrm>
          <a:prstGeom prst="line">
            <a:avLst/>
          </a:prstGeom>
          <a:noFill/>
          <a:ln w="76200">
            <a:solidFill>
              <a:srgbClr val="777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126288" y="3227388"/>
            <a:ext cx="5429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553200" y="4495800"/>
            <a:ext cx="74453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MR</a:t>
            </a: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H="1">
            <a:off x="2422525" y="2371725"/>
            <a:ext cx="2338388" cy="0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4765675" y="2349500"/>
            <a:ext cx="0" cy="2593975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1955800" y="2386013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1955800" y="2957513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grpSp>
        <p:nvGrpSpPr>
          <p:cNvPr id="10250" name="Group 10"/>
          <p:cNvGrpSpPr>
            <a:grpSpLocks/>
          </p:cNvGrpSpPr>
          <p:nvPr/>
        </p:nvGrpSpPr>
        <p:grpSpPr bwMode="auto">
          <a:xfrm>
            <a:off x="893763" y="412750"/>
            <a:ext cx="6858000" cy="5011738"/>
            <a:chOff x="1135" y="880"/>
            <a:chExt cx="4320" cy="3157"/>
          </a:xfrm>
        </p:grpSpPr>
        <p:sp>
          <p:nvSpPr>
            <p:cNvPr id="10259" name="Rectangle 11"/>
            <p:cNvSpPr>
              <a:spLocks noChangeArrowheads="1"/>
            </p:cNvSpPr>
            <p:nvPr/>
          </p:nvSpPr>
          <p:spPr bwMode="auto">
            <a:xfrm>
              <a:off x="5167" y="3603"/>
              <a:ext cx="288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000000"/>
                  </a:solidFill>
                </a:rPr>
                <a:t>Q</a:t>
              </a:r>
            </a:p>
          </p:txBody>
        </p:sp>
        <p:grpSp>
          <p:nvGrpSpPr>
            <p:cNvPr id="10260" name="Group 12"/>
            <p:cNvGrpSpPr>
              <a:grpSpLocks/>
            </p:cNvGrpSpPr>
            <p:nvPr/>
          </p:nvGrpSpPr>
          <p:grpSpPr bwMode="auto">
            <a:xfrm>
              <a:off x="2089" y="1085"/>
              <a:ext cx="3024" cy="2710"/>
              <a:chOff x="1873" y="1085"/>
              <a:chExt cx="3024" cy="2710"/>
            </a:xfrm>
          </p:grpSpPr>
          <p:sp>
            <p:nvSpPr>
              <p:cNvPr id="10264" name="Line 13"/>
              <p:cNvSpPr>
                <a:spLocks noChangeShapeType="1"/>
              </p:cNvSpPr>
              <p:nvPr/>
            </p:nvSpPr>
            <p:spPr bwMode="auto">
              <a:xfrm>
                <a:off x="1885" y="1085"/>
                <a:ext cx="0" cy="271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0265" name="Line 14"/>
              <p:cNvSpPr>
                <a:spLocks noChangeShapeType="1"/>
              </p:cNvSpPr>
              <p:nvPr/>
            </p:nvSpPr>
            <p:spPr bwMode="auto">
              <a:xfrm>
                <a:off x="1873" y="3771"/>
                <a:ext cx="3024" cy="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10261" name="Rectangle 15"/>
            <p:cNvSpPr>
              <a:spLocks noChangeArrowheads="1"/>
            </p:cNvSpPr>
            <p:nvPr/>
          </p:nvSpPr>
          <p:spPr bwMode="auto">
            <a:xfrm>
              <a:off x="1756" y="880"/>
              <a:ext cx="315" cy="2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500" b="1"/>
                <a:t>200</a:t>
              </a:r>
            </a:p>
            <a:p>
              <a:pPr algn="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500" b="1"/>
                <a:t> </a:t>
              </a:r>
            </a:p>
            <a:p>
              <a:pPr algn="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en-US" altLang="en-US" sz="1200" b="1"/>
            </a:p>
            <a:p>
              <a:pPr algn="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500" b="1"/>
                <a:t>175</a:t>
              </a:r>
            </a:p>
            <a:p>
              <a:pPr algn="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en-US" altLang="en-US" sz="1500" b="1"/>
            </a:p>
            <a:p>
              <a:pPr algn="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en-US" altLang="en-US" sz="1200" b="1"/>
            </a:p>
            <a:p>
              <a:pPr algn="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500" b="1"/>
                <a:t>150</a:t>
              </a:r>
            </a:p>
            <a:p>
              <a:pPr algn="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500" b="1"/>
                <a:t> </a:t>
              </a:r>
            </a:p>
            <a:p>
              <a:pPr algn="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en-US" altLang="en-US" sz="1200" b="1"/>
            </a:p>
            <a:p>
              <a:pPr algn="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500" b="1"/>
                <a:t>125</a:t>
              </a:r>
            </a:p>
            <a:p>
              <a:pPr algn="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en-US" altLang="en-US" sz="1500" b="1"/>
            </a:p>
            <a:p>
              <a:pPr algn="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en-US" altLang="en-US" sz="1200" b="1"/>
            </a:p>
            <a:p>
              <a:pPr algn="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500" b="1"/>
                <a:t>100</a:t>
              </a:r>
            </a:p>
            <a:p>
              <a:pPr algn="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en-US" altLang="en-US" sz="1500" b="1"/>
            </a:p>
            <a:p>
              <a:pPr algn="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en-US" altLang="en-US" sz="1200" b="1"/>
            </a:p>
            <a:p>
              <a:pPr algn="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500" b="1"/>
                <a:t>75</a:t>
              </a:r>
            </a:p>
            <a:p>
              <a:pPr algn="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en-US" altLang="en-US" sz="1500" b="1"/>
            </a:p>
            <a:p>
              <a:pPr algn="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en-US" altLang="en-US" sz="1200" b="1"/>
            </a:p>
            <a:p>
              <a:pPr algn="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500" b="1"/>
                <a:t>  50</a:t>
              </a:r>
            </a:p>
            <a:p>
              <a:pPr algn="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en-US" altLang="en-US" sz="1500" b="1"/>
            </a:p>
            <a:p>
              <a:pPr algn="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en-US" altLang="en-US" sz="1200" b="1"/>
            </a:p>
            <a:p>
              <a:pPr algn="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500" b="1"/>
                <a:t>25</a:t>
              </a:r>
            </a:p>
          </p:txBody>
        </p:sp>
        <p:sp>
          <p:nvSpPr>
            <p:cNvPr id="10262" name="Rectangle 16"/>
            <p:cNvSpPr>
              <a:spLocks noChangeArrowheads="1"/>
            </p:cNvSpPr>
            <p:nvPr/>
          </p:nvSpPr>
          <p:spPr bwMode="auto">
            <a:xfrm>
              <a:off x="2003" y="3837"/>
              <a:ext cx="3228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1"/>
                <a:t>0       1       2       3       4       5       6       7       8       9       10</a:t>
              </a:r>
            </a:p>
          </p:txBody>
        </p:sp>
        <p:sp>
          <p:nvSpPr>
            <p:cNvPr id="10263" name="Text Box 17"/>
            <p:cNvSpPr txBox="1">
              <a:spLocks noChangeArrowheads="1"/>
            </p:cNvSpPr>
            <p:nvPr/>
          </p:nvSpPr>
          <p:spPr bwMode="auto">
            <a:xfrm rot="-5400000">
              <a:off x="325" y="2193"/>
              <a:ext cx="18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Price, costs, and revenue</a:t>
              </a:r>
            </a:p>
          </p:txBody>
        </p:sp>
      </p:grpSp>
      <p:sp>
        <p:nvSpPr>
          <p:cNvPr id="10251" name="Line 18"/>
          <p:cNvSpPr>
            <a:spLocks noChangeShapeType="1"/>
          </p:cNvSpPr>
          <p:nvPr/>
        </p:nvSpPr>
        <p:spPr bwMode="auto">
          <a:xfrm>
            <a:off x="2974975" y="1443038"/>
            <a:ext cx="4202113" cy="21002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0252" name="Oval 19"/>
          <p:cNvSpPr>
            <a:spLocks noChangeArrowheads="1"/>
          </p:cNvSpPr>
          <p:nvPr/>
        </p:nvSpPr>
        <p:spPr bwMode="auto">
          <a:xfrm>
            <a:off x="4668838" y="3221038"/>
            <a:ext cx="195262" cy="195262"/>
          </a:xfrm>
          <a:prstGeom prst="ellipse">
            <a:avLst/>
          </a:prstGeom>
          <a:solidFill>
            <a:schemeClr val="folHlink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253" name="Rectangle 20"/>
          <p:cNvSpPr>
            <a:spLocks noChangeArrowheads="1"/>
          </p:cNvSpPr>
          <p:nvPr/>
        </p:nvSpPr>
        <p:spPr bwMode="auto">
          <a:xfrm>
            <a:off x="1606550" y="387350"/>
            <a:ext cx="733425" cy="50784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000000"/>
              </a:solidFill>
            </a:endParaRPr>
          </a:p>
          <a:p>
            <a:pPr algn="r">
              <a:lnSpc>
                <a:spcPct val="125000"/>
              </a:lnSpc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000000"/>
              </a:solidFill>
            </a:endParaRPr>
          </a:p>
          <a:p>
            <a:pPr algn="r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$9</a:t>
            </a:r>
          </a:p>
          <a:p>
            <a:pPr algn="r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8</a:t>
            </a:r>
          </a:p>
          <a:p>
            <a:pPr algn="r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7</a:t>
            </a:r>
          </a:p>
          <a:p>
            <a:pPr algn="r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6</a:t>
            </a:r>
          </a:p>
          <a:p>
            <a:pPr algn="r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5</a:t>
            </a:r>
          </a:p>
          <a:p>
            <a:pPr algn="r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4</a:t>
            </a:r>
          </a:p>
          <a:p>
            <a:pPr algn="r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3</a:t>
            </a:r>
          </a:p>
          <a:p>
            <a:pPr algn="r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  2</a:t>
            </a:r>
          </a:p>
          <a:p>
            <a:pPr algn="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0000"/>
                </a:solidFill>
              </a:rPr>
              <a:t>    </a:t>
            </a:r>
          </a:p>
        </p:txBody>
      </p:sp>
      <p:sp>
        <p:nvSpPr>
          <p:cNvPr id="91157" name="Text Box 21"/>
          <p:cNvSpPr txBox="1">
            <a:spLocks noChangeArrowheads="1"/>
          </p:cNvSpPr>
          <p:nvPr/>
        </p:nvSpPr>
        <p:spPr bwMode="auto">
          <a:xfrm>
            <a:off x="304800" y="5638800"/>
            <a:ext cx="8534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latin typeface="Times New Roman" panose="02020603050405020304" pitchFamily="18" charset="0"/>
              </a:rPr>
              <a:t>A monopoly making a profit</a:t>
            </a:r>
            <a:r>
              <a:rPr lang="en-US" altLang="en-US" sz="60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255" name="Freeform 22"/>
          <p:cNvSpPr>
            <a:spLocks/>
          </p:cNvSpPr>
          <p:nvPr/>
        </p:nvSpPr>
        <p:spPr bwMode="auto">
          <a:xfrm>
            <a:off x="3511550" y="1758950"/>
            <a:ext cx="3048000" cy="1250950"/>
          </a:xfrm>
          <a:custGeom>
            <a:avLst/>
            <a:gdLst>
              <a:gd name="T0" fmla="*/ 0 w 2802"/>
              <a:gd name="T1" fmla="*/ 0 h 1339"/>
              <a:gd name="T2" fmla="*/ 2147483646 w 2802"/>
              <a:gd name="T3" fmla="*/ 2147483646 h 1339"/>
              <a:gd name="T4" fmla="*/ 2147483646 w 2802"/>
              <a:gd name="T5" fmla="*/ 2147483646 h 1339"/>
              <a:gd name="T6" fmla="*/ 2147483646 w 2802"/>
              <a:gd name="T7" fmla="*/ 2147483646 h 1339"/>
              <a:gd name="T8" fmla="*/ 2147483646 w 2802"/>
              <a:gd name="T9" fmla="*/ 2147483646 h 1339"/>
              <a:gd name="T10" fmla="*/ 2147483646 w 2802"/>
              <a:gd name="T11" fmla="*/ 2147483646 h 1339"/>
              <a:gd name="T12" fmla="*/ 2147483646 w 2802"/>
              <a:gd name="T13" fmla="*/ 2147483646 h 1339"/>
              <a:gd name="T14" fmla="*/ 2147483646 w 2802"/>
              <a:gd name="T15" fmla="*/ 2147483646 h 1339"/>
              <a:gd name="T16" fmla="*/ 2147483646 w 2802"/>
              <a:gd name="T17" fmla="*/ 2147483646 h 1339"/>
              <a:gd name="T18" fmla="*/ 2147483646 w 2802"/>
              <a:gd name="T19" fmla="*/ 2147483646 h 1339"/>
              <a:gd name="T20" fmla="*/ 2147483646 w 2802"/>
              <a:gd name="T21" fmla="*/ 2147483646 h 1339"/>
              <a:gd name="T22" fmla="*/ 2147483646 w 2802"/>
              <a:gd name="T23" fmla="*/ 2147483646 h 1339"/>
              <a:gd name="T24" fmla="*/ 2147483646 w 2802"/>
              <a:gd name="T25" fmla="*/ 2147483646 h 1339"/>
              <a:gd name="T26" fmla="*/ 2147483646 w 2802"/>
              <a:gd name="T27" fmla="*/ 2147483646 h 1339"/>
              <a:gd name="T28" fmla="*/ 2147483646 w 2802"/>
              <a:gd name="T29" fmla="*/ 2147483646 h 1339"/>
              <a:gd name="T30" fmla="*/ 2147483646 w 2802"/>
              <a:gd name="T31" fmla="*/ 2147483646 h 1339"/>
              <a:gd name="T32" fmla="*/ 2147483646 w 2802"/>
              <a:gd name="T33" fmla="*/ 2147483646 h 1339"/>
              <a:gd name="T34" fmla="*/ 2147483646 w 2802"/>
              <a:gd name="T35" fmla="*/ 2147483646 h 1339"/>
              <a:gd name="T36" fmla="*/ 2147483646 w 2802"/>
              <a:gd name="T37" fmla="*/ 2147483646 h 133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802"/>
              <a:gd name="T58" fmla="*/ 0 h 1339"/>
              <a:gd name="T59" fmla="*/ 2802 w 2802"/>
              <a:gd name="T60" fmla="*/ 1339 h 133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802" h="1339">
                <a:moveTo>
                  <a:pt x="0" y="0"/>
                </a:moveTo>
                <a:lnTo>
                  <a:pt x="136" y="382"/>
                </a:lnTo>
                <a:lnTo>
                  <a:pt x="263" y="685"/>
                </a:lnTo>
                <a:lnTo>
                  <a:pt x="339" y="812"/>
                </a:lnTo>
                <a:lnTo>
                  <a:pt x="402" y="902"/>
                </a:lnTo>
                <a:lnTo>
                  <a:pt x="503" y="1011"/>
                </a:lnTo>
                <a:lnTo>
                  <a:pt x="627" y="1094"/>
                </a:lnTo>
                <a:lnTo>
                  <a:pt x="740" y="1152"/>
                </a:lnTo>
                <a:lnTo>
                  <a:pt x="891" y="1210"/>
                </a:lnTo>
                <a:lnTo>
                  <a:pt x="1066" y="1251"/>
                </a:lnTo>
                <a:lnTo>
                  <a:pt x="1324" y="1305"/>
                </a:lnTo>
                <a:lnTo>
                  <a:pt x="1546" y="1338"/>
                </a:lnTo>
                <a:lnTo>
                  <a:pt x="1742" y="1326"/>
                </a:lnTo>
                <a:lnTo>
                  <a:pt x="1880" y="1302"/>
                </a:lnTo>
                <a:lnTo>
                  <a:pt x="2109" y="1264"/>
                </a:lnTo>
                <a:lnTo>
                  <a:pt x="1991" y="1289"/>
                </a:lnTo>
                <a:lnTo>
                  <a:pt x="2271" y="1233"/>
                </a:lnTo>
                <a:lnTo>
                  <a:pt x="2471" y="1197"/>
                </a:lnTo>
                <a:lnTo>
                  <a:pt x="2801" y="1117"/>
                </a:lnTo>
              </a:path>
            </a:pathLst>
          </a:custGeom>
          <a:noFill/>
          <a:ln w="76200" cap="rnd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0256" name="Rectangle 23"/>
          <p:cNvSpPr>
            <a:spLocks noChangeArrowheads="1"/>
          </p:cNvSpPr>
          <p:nvPr/>
        </p:nvSpPr>
        <p:spPr bwMode="auto">
          <a:xfrm>
            <a:off x="5873750" y="1225550"/>
            <a:ext cx="7461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MC</a:t>
            </a:r>
          </a:p>
        </p:txBody>
      </p:sp>
      <p:sp>
        <p:nvSpPr>
          <p:cNvPr id="10257" name="Rectangle 24"/>
          <p:cNvSpPr>
            <a:spLocks noChangeArrowheads="1"/>
          </p:cNvSpPr>
          <p:nvPr/>
        </p:nvSpPr>
        <p:spPr bwMode="auto">
          <a:xfrm>
            <a:off x="6559550" y="2216150"/>
            <a:ext cx="11334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ATC</a:t>
            </a:r>
          </a:p>
        </p:txBody>
      </p:sp>
      <p:sp>
        <p:nvSpPr>
          <p:cNvPr id="10258" name="Slide Number Placeholder 24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0210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 smtClean="0"/>
              <a:t>What is economics?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AU" alt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A8FB91A-27CB-4C10-B51E-EF15E6367689}" type="slidenum">
              <a:rPr lang="en-US" altLang="en-US" sz="1400" smtClean="0"/>
              <a:pPr/>
              <a:t>13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184464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-531440"/>
            <a:ext cx="7543800" cy="1752600"/>
          </a:xfrm>
        </p:spPr>
        <p:txBody>
          <a:bodyPr anchor="ctr"/>
          <a:lstStyle/>
          <a:p>
            <a:pPr eaLnBrk="1" hangingPunct="1"/>
            <a:endParaRPr lang="en-US" altLang="en-US" b="1" smtClean="0"/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266700" y="1221160"/>
            <a:ext cx="86868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I </a:t>
            </a:r>
            <a:r>
              <a:rPr lang="en-US" altLang="en-US" sz="6000" b="1" dirty="0">
                <a:solidFill>
                  <a:srgbClr val="990000"/>
                </a:solidFill>
                <a:cs typeface="Times New Roman" panose="02020603050405020304" pitchFamily="18" charset="0"/>
              </a:rPr>
              <a:t>WON THE LOTTERY!</a:t>
            </a:r>
            <a:endParaRPr lang="en-US" altLang="en-US" sz="2400" b="1" dirty="0">
              <a:solidFill>
                <a:srgbClr val="990000"/>
              </a:solidFill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609600" y="4724400"/>
            <a:ext cx="8001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I’ll give you anything you want other than money.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What do you want?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Would your list ever end?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Why not?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Scarcity!!!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45" y="2154571"/>
            <a:ext cx="3475261" cy="256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1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bldLvl="2" autoUpdateAnimBg="0"/>
      <p:bldP spid="8192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-116886"/>
            <a:ext cx="7772400" cy="974725"/>
          </a:xfrm>
        </p:spPr>
        <p:txBody>
          <a:bodyPr/>
          <a:lstStyle/>
          <a:p>
            <a:pPr eaLnBrk="1" hangingPunct="1"/>
            <a:r>
              <a:rPr lang="en-US" altLang="en-US" smtClean="0"/>
              <a:t>What is Economics?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04800" y="914400"/>
            <a:ext cx="8610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/>
              <a:t>Economics is the </a:t>
            </a:r>
            <a:r>
              <a:rPr lang="en-US" altLang="en-US" b="1" u="sng"/>
              <a:t>science of scarcity</a:t>
            </a:r>
            <a:r>
              <a:rPr lang="en-US" altLang="en-US" b="1"/>
              <a:t>.</a:t>
            </a:r>
          </a:p>
          <a:p>
            <a:pPr eaLnBrk="1" hangingPunct="1"/>
            <a:r>
              <a:rPr lang="en-US" altLang="en-US" b="1">
                <a:solidFill>
                  <a:srgbClr val="000099"/>
                </a:solidFill>
              </a:rPr>
              <a:t>Scarcity</a:t>
            </a:r>
            <a:r>
              <a:rPr lang="en-US" altLang="en-US" b="1"/>
              <a:t> means that we have unlimited wants but limited resources</a:t>
            </a:r>
            <a:r>
              <a:rPr lang="en-US" altLang="en-US" b="1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b="1"/>
              <a:t>Since we are unable to have everything we desire, we must make </a:t>
            </a:r>
            <a:r>
              <a:rPr lang="en-US" altLang="en-US" b="1">
                <a:solidFill>
                  <a:srgbClr val="003399"/>
                </a:solidFill>
              </a:rPr>
              <a:t>choices </a:t>
            </a:r>
            <a:r>
              <a:rPr lang="en-US" altLang="en-US" b="1"/>
              <a:t>on how we will use our resources. 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638800" y="4191000"/>
            <a:ext cx="1905000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000099"/>
                </a:solidFill>
              </a:rPr>
              <a:t>choices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52400" y="49530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b="1">
                <a:solidFill>
                  <a:srgbClr val="990000"/>
                </a:solidFill>
              </a:rPr>
              <a:t>In economics we will study the choices of individuals, firms, and governments.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29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autoUpdateAnimBg="0"/>
      <p:bldP spid="8197" grpId="0" autoUpdateAnimBg="0"/>
      <p:bldP spid="819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26"/>
          <p:cNvSpPr txBox="1">
            <a:spLocks noChangeArrowheads="1"/>
          </p:cNvSpPr>
          <p:nvPr/>
        </p:nvSpPr>
        <p:spPr bwMode="auto">
          <a:xfrm>
            <a:off x="1828800" y="1543050"/>
            <a:ext cx="6972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9219" name="Rectangle 1027"/>
          <p:cNvSpPr>
            <a:spLocks noChangeArrowheads="1"/>
          </p:cNvSpPr>
          <p:nvPr/>
        </p:nvSpPr>
        <p:spPr bwMode="auto">
          <a:xfrm>
            <a:off x="419100" y="297180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tx2"/>
                </a:solidFill>
              </a:rPr>
              <a:t>Textbook Definition</a:t>
            </a:r>
          </a:p>
        </p:txBody>
      </p:sp>
      <p:sp>
        <p:nvSpPr>
          <p:cNvPr id="9220" name="Rectangle 1028"/>
          <p:cNvSpPr>
            <a:spLocks noChangeArrowheads="1"/>
          </p:cNvSpPr>
          <p:nvPr/>
        </p:nvSpPr>
        <p:spPr bwMode="auto">
          <a:xfrm>
            <a:off x="313517" y="3933056"/>
            <a:ext cx="8562975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990000"/>
                </a:solidFill>
                <a:cs typeface="Arial" panose="020B0604020202020204" pitchFamily="34" charset="0"/>
              </a:rPr>
              <a:t>Economics</a:t>
            </a:r>
            <a:r>
              <a:rPr lang="en-US" altLang="en-US" b="1" dirty="0">
                <a:solidFill>
                  <a:srgbClr val="000099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b="1" dirty="0">
                <a:cs typeface="Times New Roman" panose="02020603050405020304" pitchFamily="18" charset="0"/>
              </a:rPr>
              <a:t>Social science concerned with the efficient use of scarce resources to achieve maximum satisfaction of economic wants.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  <a:cs typeface="Times New Roman" panose="02020603050405020304" pitchFamily="18" charset="0"/>
              </a:rPr>
              <a:t>(Study of how individuals and societies deal with ________)</a:t>
            </a:r>
          </a:p>
        </p:txBody>
      </p:sp>
      <p:sp>
        <p:nvSpPr>
          <p:cNvPr id="9221" name="Rectangle 1029"/>
          <p:cNvSpPr>
            <a:spLocks noChangeArrowheads="1"/>
          </p:cNvSpPr>
          <p:nvPr/>
        </p:nvSpPr>
        <p:spPr bwMode="auto">
          <a:xfrm>
            <a:off x="228600" y="2971800"/>
            <a:ext cx="8562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9223" name="Rectangle 1031"/>
          <p:cNvSpPr>
            <a:spLocks noChangeArrowheads="1"/>
          </p:cNvSpPr>
          <p:nvPr/>
        </p:nvSpPr>
        <p:spPr bwMode="auto">
          <a:xfrm>
            <a:off x="0" y="152400"/>
            <a:ext cx="91440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tx2"/>
              </a:buClr>
              <a:buFontTx/>
              <a:buNone/>
            </a:pPr>
            <a:endParaRPr kumimoji="1" lang="en-US" altLang="en-US" b="1" dirty="0" smtClean="0">
              <a:solidFill>
                <a:srgbClr val="000099"/>
              </a:solidFill>
            </a:endParaRPr>
          </a:p>
          <a:p>
            <a:pPr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kumimoji="1" lang="en-US" altLang="en-US" b="1" dirty="0" smtClean="0">
                <a:solidFill>
                  <a:srgbClr val="000099"/>
                </a:solidFill>
              </a:rPr>
              <a:t>Examples</a:t>
            </a:r>
            <a:r>
              <a:rPr kumimoji="1" lang="en-US" altLang="en-US" b="1" dirty="0">
                <a:solidFill>
                  <a:srgbClr val="000099"/>
                </a:solidFill>
              </a:rPr>
              <a:t>:</a:t>
            </a:r>
            <a:r>
              <a:rPr kumimoji="1" lang="en-US" altLang="en-US" sz="2400" dirty="0">
                <a:solidFill>
                  <a:srgbClr val="000099"/>
                </a:solidFill>
              </a:rPr>
              <a:t> </a:t>
            </a:r>
          </a:p>
          <a:p>
            <a:pPr lvl="1">
              <a:spcBef>
                <a:spcPct val="0"/>
              </a:spcBef>
              <a:buClr>
                <a:srgbClr val="003300"/>
              </a:buClr>
              <a:buFontTx/>
              <a:buNone/>
            </a:pPr>
            <a:r>
              <a:rPr kumimoji="1" lang="en-US" altLang="en-US" b="1" dirty="0">
                <a:solidFill>
                  <a:srgbClr val="000099"/>
                </a:solidFill>
              </a:rPr>
              <a:t>You must </a:t>
            </a:r>
            <a:r>
              <a:rPr kumimoji="1" lang="en-US" altLang="en-US" b="1" dirty="0">
                <a:solidFill>
                  <a:srgbClr val="990000"/>
                </a:solidFill>
              </a:rPr>
              <a:t>choose</a:t>
            </a:r>
            <a:r>
              <a:rPr kumimoji="1" lang="en-US" altLang="en-US" b="1" dirty="0">
                <a:solidFill>
                  <a:srgbClr val="000099"/>
                </a:solidFill>
              </a:rPr>
              <a:t> between buying jeans or buying shoes.</a:t>
            </a:r>
          </a:p>
          <a:p>
            <a:pPr lvl="1">
              <a:spcBef>
                <a:spcPct val="0"/>
              </a:spcBef>
              <a:buClr>
                <a:srgbClr val="003300"/>
              </a:buClr>
              <a:buFontTx/>
              <a:buNone/>
            </a:pPr>
            <a:r>
              <a:rPr kumimoji="1" lang="en-US" altLang="en-US" b="1" dirty="0">
                <a:solidFill>
                  <a:srgbClr val="000099"/>
                </a:solidFill>
              </a:rPr>
              <a:t>Businesses must </a:t>
            </a:r>
            <a:r>
              <a:rPr kumimoji="1" lang="en-US" altLang="en-US" b="1" dirty="0">
                <a:solidFill>
                  <a:srgbClr val="990000"/>
                </a:solidFill>
              </a:rPr>
              <a:t>choose</a:t>
            </a:r>
            <a:r>
              <a:rPr kumimoji="1" lang="en-US" altLang="en-US" b="1" dirty="0">
                <a:solidFill>
                  <a:srgbClr val="000099"/>
                </a:solidFill>
              </a:rPr>
              <a:t> how many people to hire</a:t>
            </a:r>
          </a:p>
          <a:p>
            <a:pPr lvl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kumimoji="1" lang="en-US" altLang="en-US" b="1" dirty="0">
                <a:solidFill>
                  <a:srgbClr val="000099"/>
                </a:solidFill>
              </a:rPr>
              <a:t>Governments must </a:t>
            </a:r>
            <a:r>
              <a:rPr kumimoji="1" lang="en-US" altLang="en-US" b="1" dirty="0">
                <a:solidFill>
                  <a:srgbClr val="990000"/>
                </a:solidFill>
              </a:rPr>
              <a:t>choose</a:t>
            </a:r>
            <a:r>
              <a:rPr kumimoji="1" lang="en-US" altLang="en-US" b="1" dirty="0">
                <a:solidFill>
                  <a:srgbClr val="000099"/>
                </a:solidFill>
              </a:rPr>
              <a:t> how much to spend on welfare.</a:t>
            </a:r>
          </a:p>
        </p:txBody>
      </p:sp>
      <p:sp>
        <p:nvSpPr>
          <p:cNvPr id="9224" name="Rectangle 1032"/>
          <p:cNvSpPr>
            <a:spLocks noChangeArrowheads="1"/>
          </p:cNvSpPr>
          <p:nvPr/>
        </p:nvSpPr>
        <p:spPr bwMode="auto">
          <a:xfrm>
            <a:off x="4139952" y="6111106"/>
            <a:ext cx="1905000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</a:rPr>
              <a:t>scarcity</a:t>
            </a:r>
          </a:p>
        </p:txBody>
      </p:sp>
    </p:spTree>
    <p:extLst>
      <p:ext uri="{BB962C8B-B14F-4D97-AF65-F5344CB8AC3E}">
        <p14:creationId xmlns:p14="http://schemas.microsoft.com/office/powerpoint/2010/main" val="281999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9220" grpId="0" build="p" autoUpdateAnimBg="0"/>
      <p:bldP spid="9221" grpId="0" autoUpdateAnimBg="0"/>
      <p:bldP spid="9223" grpId="0" build="p" bldLvl="2" autoUpdateAnimBg="0"/>
      <p:bldP spid="922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Logic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836712"/>
            <a:ext cx="8075613" cy="4525962"/>
          </a:xfrm>
        </p:spPr>
        <p:txBody>
          <a:bodyPr/>
          <a:lstStyle/>
          <a:p>
            <a:pPr marL="0" indent="0"/>
            <a:r>
              <a:rPr lang="en-AU" dirty="0" smtClean="0"/>
              <a:t>Why are so many top Australian soccer players born in August?</a:t>
            </a:r>
          </a:p>
          <a:p>
            <a:pPr marL="0" indent="0"/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165" y="270892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5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Logic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6804248" y="63093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Leigh (2014)</a:t>
            </a:r>
            <a:endParaRPr lang="en-AU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717178"/>
              </p:ext>
            </p:extLst>
          </p:nvPr>
        </p:nvGraphicFramePr>
        <p:xfrm>
          <a:off x="1259632" y="1700808"/>
          <a:ext cx="6480646" cy="3806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/>
          <p:cNvCxnSpPr/>
          <p:nvPr/>
        </p:nvCxnSpPr>
        <p:spPr bwMode="auto">
          <a:xfrm>
            <a:off x="5148064" y="1052736"/>
            <a:ext cx="72008" cy="504056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</p:cxnSp>
      <p:sp>
        <p:nvSpPr>
          <p:cNvPr id="8" name="TextBox 7"/>
          <p:cNvSpPr txBox="1"/>
          <p:nvPr/>
        </p:nvSpPr>
        <p:spPr>
          <a:xfrm>
            <a:off x="4644008" y="6125157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Age group cut-off point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066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Incentives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24744"/>
            <a:ext cx="8075613" cy="4525962"/>
          </a:xfrm>
        </p:spPr>
        <p:txBody>
          <a:bodyPr/>
          <a:lstStyle/>
          <a:p>
            <a:pPr marL="0" indent="0"/>
            <a:r>
              <a:rPr lang="en-AU" dirty="0" smtClean="0"/>
              <a:t>Why do corporations implement environmental programs voluntarily?</a:t>
            </a:r>
          </a:p>
          <a:p>
            <a:pPr marL="0" indent="0"/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9" y="2476500"/>
            <a:ext cx="4761309" cy="317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469900"/>
          </a:xfrm>
        </p:spPr>
        <p:txBody>
          <a:bodyPr/>
          <a:lstStyle/>
          <a:p>
            <a:r>
              <a:rPr lang="en-AU" altLang="en-US" dirty="0" smtClean="0"/>
              <a:t>A brief outline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AU" altLang="en-US" dirty="0" smtClean="0"/>
              <a:t>Section 1: Microeconomics</a:t>
            </a:r>
          </a:p>
          <a:p>
            <a:pPr marL="0" indent="0">
              <a:buFontTx/>
              <a:buNone/>
            </a:pPr>
            <a:r>
              <a:rPr lang="en-AU" altLang="en-US" dirty="0" smtClean="0"/>
              <a:t>Section 2: Macroeconomics</a:t>
            </a:r>
          </a:p>
          <a:p>
            <a:pPr marL="0" indent="0">
              <a:buFontTx/>
              <a:buNone/>
            </a:pPr>
            <a:r>
              <a:rPr lang="en-AU" altLang="en-US" dirty="0" smtClean="0"/>
              <a:t>Section 3: International economics</a:t>
            </a:r>
          </a:p>
          <a:p>
            <a:pPr marL="0" indent="0">
              <a:buFontTx/>
              <a:buNone/>
            </a:pPr>
            <a:r>
              <a:rPr lang="en-AU" altLang="en-US" dirty="0" smtClean="0"/>
              <a:t>Section 4: Development economics</a:t>
            </a:r>
          </a:p>
          <a:p>
            <a:pPr marL="0" indent="0">
              <a:buFontTx/>
              <a:buNone/>
            </a:pPr>
            <a:endParaRPr lang="en-AU" altLang="en-US" dirty="0"/>
          </a:p>
          <a:p>
            <a:pPr marL="0" indent="0">
              <a:buFontTx/>
              <a:buNone/>
            </a:pPr>
            <a:r>
              <a:rPr lang="en-AU" altLang="en-US" dirty="0" smtClean="0"/>
              <a:t>Internal Assessment: </a:t>
            </a:r>
            <a:r>
              <a:rPr lang="en-AU" altLang="en-US" b="1" dirty="0" smtClean="0"/>
              <a:t>20% </a:t>
            </a:r>
            <a:r>
              <a:rPr lang="en-AU" altLang="en-US" dirty="0" smtClean="0"/>
              <a:t>- commentaries</a:t>
            </a:r>
          </a:p>
          <a:p>
            <a:pPr marL="0" indent="0">
              <a:buFontTx/>
              <a:buNone/>
            </a:pPr>
            <a:endParaRPr lang="en-AU" altLang="en-US" dirty="0"/>
          </a:p>
          <a:p>
            <a:pPr marL="3856038" indent="-3856038">
              <a:buFontTx/>
              <a:buNone/>
            </a:pPr>
            <a:r>
              <a:rPr lang="en-AU" altLang="en-US" dirty="0" smtClean="0"/>
              <a:t>External Assessment </a:t>
            </a:r>
            <a:r>
              <a:rPr lang="en-AU" altLang="en-US" b="1" dirty="0" smtClean="0"/>
              <a:t>80% </a:t>
            </a:r>
            <a:r>
              <a:rPr lang="en-AU" altLang="en-US" dirty="0" smtClean="0"/>
              <a:t>- Paper 1, Paper 2, </a:t>
            </a:r>
          </a:p>
          <a:p>
            <a:pPr marL="3856038" indent="-3856038">
              <a:buFontTx/>
              <a:buNone/>
            </a:pPr>
            <a:r>
              <a:rPr lang="en-AU" altLang="en-US" dirty="0"/>
              <a:t>	</a:t>
            </a:r>
            <a:r>
              <a:rPr lang="en-AU" altLang="en-US" dirty="0" smtClean="0"/>
              <a:t>Paper 3 (HL only)</a:t>
            </a:r>
          </a:p>
        </p:txBody>
      </p:sp>
    </p:spTree>
    <p:extLst>
      <p:ext uri="{BB962C8B-B14F-4D97-AF65-F5344CB8AC3E}">
        <p14:creationId xmlns:p14="http://schemas.microsoft.com/office/powerpoint/2010/main" val="128247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2268760" y="116632"/>
            <a:ext cx="766127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dirty="0">
                <a:latin typeface="+mj-lt"/>
                <a:cs typeface="Times New Roman" panose="02020603050405020304" pitchFamily="18" charset="0"/>
              </a:rPr>
              <a:t>Incentives</a:t>
            </a:r>
          </a:p>
        </p:txBody>
      </p:sp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1066800" y="2362200"/>
            <a:ext cx="7239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“It is not from the benevolence of the butcher, the brewer or the baker that we expect our dinner but from their regard to their own interest.”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				- Adam Smith</a:t>
            </a:r>
            <a:endParaRPr lang="en-AU" altLang="en-US" sz="2400"/>
          </a:p>
        </p:txBody>
      </p:sp>
    </p:spTree>
    <p:extLst>
      <p:ext uri="{BB962C8B-B14F-4D97-AF65-F5344CB8AC3E}">
        <p14:creationId xmlns:p14="http://schemas.microsoft.com/office/powerpoint/2010/main" val="366961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Perverse incentives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52736"/>
            <a:ext cx="8075613" cy="4525962"/>
          </a:xfrm>
        </p:spPr>
        <p:txBody>
          <a:bodyPr/>
          <a:lstStyle/>
          <a:p>
            <a:r>
              <a:rPr lang="en-AU" dirty="0" smtClean="0"/>
              <a:t>Barbados vs Grenada 	1994 Caribbean Cup</a:t>
            </a:r>
          </a:p>
          <a:p>
            <a:endParaRPr lang="en-AU" dirty="0"/>
          </a:p>
          <a:p>
            <a:pPr marL="0" indent="0"/>
            <a:r>
              <a:rPr lang="en-AU" dirty="0" smtClean="0"/>
              <a:t>To advance, Barbados need to win by at least 2 goals. Any other result means Grenada advance.</a:t>
            </a:r>
          </a:p>
          <a:p>
            <a:endParaRPr lang="en-AU" dirty="0"/>
          </a:p>
          <a:p>
            <a:r>
              <a:rPr lang="en-AU" dirty="0" smtClean="0"/>
              <a:t>With 80 mins gone, 		Barbados		Grenada</a:t>
            </a:r>
          </a:p>
          <a:p>
            <a:r>
              <a:rPr lang="en-AU" dirty="0"/>
              <a:t>	</a:t>
            </a:r>
            <a:r>
              <a:rPr lang="en-AU" dirty="0" smtClean="0"/>
              <a:t>				      2		 	      0</a:t>
            </a:r>
          </a:p>
          <a:p>
            <a:r>
              <a:rPr lang="en-AU" dirty="0" smtClean="0"/>
              <a:t>83</a:t>
            </a:r>
            <a:r>
              <a:rPr lang="en-AU" baseline="30000" dirty="0" smtClean="0"/>
              <a:t>rd</a:t>
            </a:r>
            <a:r>
              <a:rPr lang="en-AU" dirty="0" smtClean="0"/>
              <a:t> minute			      2			      1</a:t>
            </a:r>
          </a:p>
          <a:p>
            <a:r>
              <a:rPr lang="en-AU" dirty="0" smtClean="0"/>
              <a:t>87</a:t>
            </a:r>
            <a:r>
              <a:rPr lang="en-AU" baseline="30000" dirty="0" smtClean="0"/>
              <a:t>th</a:t>
            </a:r>
            <a:r>
              <a:rPr lang="en-AU" dirty="0" smtClean="0"/>
              <a:t> minute			      2			      2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7092280" y="5733256"/>
            <a:ext cx="187220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dirty="0" smtClean="0"/>
              <a:t>Golden goal in extra time worth two goals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483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Micro vs. Macro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304800" y="914400"/>
            <a:ext cx="843597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Pct val="150000"/>
              <a:buFontTx/>
              <a:buNone/>
            </a:pPr>
            <a:r>
              <a:rPr kumimoji="1" lang="en-US" altLang="en-US" sz="3600" b="1" dirty="0" err="1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MICROeconomics</a:t>
            </a:r>
            <a:r>
              <a:rPr kumimoji="1" lang="en-US" altLang="en-US" sz="3600" b="1" dirty="0">
                <a:latin typeface="+mn-lt"/>
                <a:cs typeface="Times New Roman" panose="02020603050405020304" pitchFamily="18" charset="0"/>
              </a:rPr>
              <a:t>-</a:t>
            </a:r>
          </a:p>
          <a:p>
            <a:pPr lvl="1">
              <a:spcBef>
                <a:spcPct val="0"/>
              </a:spcBef>
              <a:buClr>
                <a:schemeClr val="tx1"/>
              </a:buClr>
              <a:buSzPct val="150000"/>
              <a:buFontTx/>
              <a:buNone/>
            </a:pPr>
            <a:r>
              <a:rPr kumimoji="1" lang="en-US" altLang="en-US" sz="3200" dirty="0">
                <a:latin typeface="+mn-lt"/>
                <a:cs typeface="Times New Roman" panose="02020603050405020304" pitchFamily="18" charset="0"/>
              </a:rPr>
              <a:t>Study of </a:t>
            </a:r>
            <a:r>
              <a:rPr kumimoji="1" lang="en-US" altLang="en-US" sz="3200" dirty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small economic units</a:t>
            </a:r>
            <a:r>
              <a:rPr kumimoji="1" lang="en-US" altLang="en-US" sz="3200" dirty="0">
                <a:latin typeface="+mn-lt"/>
                <a:cs typeface="Times New Roman" panose="02020603050405020304" pitchFamily="18" charset="0"/>
              </a:rPr>
              <a:t> such as individuals, firms, and industries (ex: supply and demand in specific markets, production costs, labor markets, etc.)</a:t>
            </a:r>
            <a:endParaRPr kumimoji="1" lang="en-US" altLang="en-US" sz="3600" dirty="0">
              <a:solidFill>
                <a:schemeClr val="tx2"/>
              </a:solidFill>
              <a:latin typeface="+mn-lt"/>
            </a:endParaRPr>
          </a:p>
          <a:p>
            <a:pPr>
              <a:spcBef>
                <a:spcPct val="0"/>
              </a:spcBef>
              <a:buClr>
                <a:schemeClr val="tx1"/>
              </a:buClr>
              <a:buSzPct val="150000"/>
              <a:buFontTx/>
              <a:buNone/>
            </a:pPr>
            <a:endParaRPr kumimoji="1" lang="en-US" altLang="en-US" sz="3600" b="1" dirty="0">
              <a:solidFill>
                <a:srgbClr val="000099"/>
              </a:solidFill>
            </a:endParaRPr>
          </a:p>
          <a:p>
            <a:pPr>
              <a:spcBef>
                <a:spcPct val="0"/>
              </a:spcBef>
              <a:buClr>
                <a:schemeClr val="tx1"/>
              </a:buClr>
              <a:buSzPct val="150000"/>
              <a:buFontTx/>
              <a:buNone/>
            </a:pPr>
            <a:r>
              <a:rPr kumimoji="1" lang="en-US" altLang="en-US" sz="3600" b="1" dirty="0" err="1">
                <a:solidFill>
                  <a:srgbClr val="000099"/>
                </a:solidFill>
                <a:latin typeface="+mn-lt"/>
              </a:rPr>
              <a:t>MACROeconomics</a:t>
            </a:r>
            <a:r>
              <a:rPr kumimoji="1" lang="en-US" altLang="en-US" sz="3600" b="1" dirty="0">
                <a:latin typeface="+mn-lt"/>
              </a:rPr>
              <a:t>-</a:t>
            </a:r>
          </a:p>
          <a:p>
            <a:pPr lvl="1">
              <a:spcBef>
                <a:spcPct val="0"/>
              </a:spcBef>
              <a:buClr>
                <a:schemeClr val="tx1"/>
              </a:buClr>
              <a:buSzPct val="150000"/>
              <a:buFontTx/>
              <a:buNone/>
            </a:pPr>
            <a:r>
              <a:rPr kumimoji="1" lang="en-US" altLang="en-US" sz="3200" dirty="0">
                <a:latin typeface="+mn-lt"/>
              </a:rPr>
              <a:t>Study of the large </a:t>
            </a:r>
            <a:r>
              <a:rPr kumimoji="1" lang="en-US" altLang="en-US" sz="3200" dirty="0">
                <a:solidFill>
                  <a:srgbClr val="990000"/>
                </a:solidFill>
                <a:latin typeface="+mn-lt"/>
              </a:rPr>
              <a:t>economy as a whole</a:t>
            </a:r>
            <a:r>
              <a:rPr kumimoji="1" lang="en-US" altLang="en-US" sz="3200" dirty="0">
                <a:latin typeface="+mn-lt"/>
              </a:rPr>
              <a:t> or economic aggregates (ex: economic growth, government spending, inflation, unemployment, international trade etc.)</a:t>
            </a:r>
          </a:p>
        </p:txBody>
      </p:sp>
    </p:spTree>
    <p:extLst>
      <p:ext uri="{BB962C8B-B14F-4D97-AF65-F5344CB8AC3E}">
        <p14:creationId xmlns:p14="http://schemas.microsoft.com/office/powerpoint/2010/main" val="284720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Positive vs. Normative 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04800" y="4800600"/>
            <a:ext cx="84359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Pct val="150000"/>
              <a:buFontTx/>
              <a:buNone/>
            </a:pPr>
            <a:r>
              <a:rPr kumimoji="1" lang="en-US" altLang="en-US" sz="2800" b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Positive Statements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- Based on facts. Avoids value judgements (</a:t>
            </a:r>
            <a:r>
              <a:rPr kumimoji="1" lang="en-US" altLang="en-US" sz="2800" b="1" dirty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what is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).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150000"/>
              <a:buFontTx/>
              <a:buNone/>
            </a:pPr>
            <a:r>
              <a:rPr kumimoji="1" lang="en-US" altLang="en-US" sz="2800" b="1" dirty="0">
                <a:solidFill>
                  <a:srgbClr val="000099"/>
                </a:solidFill>
                <a:latin typeface="+mn-lt"/>
              </a:rPr>
              <a:t>Normative Statements</a:t>
            </a:r>
            <a:r>
              <a:rPr kumimoji="1" lang="en-US" altLang="en-US" sz="2800" b="1" dirty="0">
                <a:latin typeface="+mn-lt"/>
              </a:rPr>
              <a:t>- Includes value judgements (</a:t>
            </a:r>
            <a:r>
              <a:rPr kumimoji="1" lang="en-US" altLang="en-US" sz="2800" b="1" dirty="0">
                <a:solidFill>
                  <a:srgbClr val="990000"/>
                </a:solidFill>
                <a:latin typeface="+mn-lt"/>
              </a:rPr>
              <a:t>what ought to be</a:t>
            </a:r>
            <a:r>
              <a:rPr kumimoji="1" lang="en-US" altLang="en-US" sz="2800" b="1" dirty="0">
                <a:latin typeface="+mn-lt"/>
              </a:rPr>
              <a:t>).</a:t>
            </a:r>
            <a:endParaRPr kumimoji="1" lang="en-US" altLang="en-US" sz="2400" b="1" dirty="0">
              <a:latin typeface="+mn-lt"/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188640" y="-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chemeClr val="tx2"/>
                </a:solidFill>
                <a:latin typeface="+mj-lt"/>
              </a:rPr>
              <a:t>How is Economics used? </a:t>
            </a: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228600" y="990600"/>
            <a:ext cx="8915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Pct val="150000"/>
            </a:pPr>
            <a:r>
              <a:rPr kumimoji="1" lang="en-US" altLang="en-US" sz="2800" b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Economists use the scientific method to make </a:t>
            </a:r>
            <a:r>
              <a:rPr kumimoji="1" lang="en-US" altLang="en-US" sz="2800" b="1" dirty="0" err="1" smtClean="0">
                <a:latin typeface="+mn-lt"/>
                <a:cs typeface="Times New Roman" panose="02020603050405020304" pitchFamily="18" charset="0"/>
              </a:rPr>
              <a:t>generalisations</a:t>
            </a:r>
            <a:r>
              <a:rPr kumimoji="1" lang="en-US" altLang="en-US" sz="28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and abstractions to develop theories. This is called </a:t>
            </a:r>
            <a:r>
              <a:rPr kumimoji="1" lang="en-US" altLang="en-US" sz="2800" b="1" dirty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theoretical economics.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150000"/>
            </a:pPr>
            <a:r>
              <a:rPr kumimoji="1" lang="en-US" altLang="en-US" sz="2400" b="1" dirty="0">
                <a:latin typeface="+mn-lt"/>
              </a:rPr>
              <a:t> </a:t>
            </a:r>
            <a:r>
              <a:rPr kumimoji="1" lang="en-US" altLang="en-US" sz="2800" b="1" dirty="0">
                <a:latin typeface="+mn-lt"/>
              </a:rPr>
              <a:t>These theories are then applied to fix problems or meet economic goals. This is called </a:t>
            </a:r>
            <a:r>
              <a:rPr kumimoji="1" lang="en-US" altLang="en-US" sz="2800" b="1" dirty="0">
                <a:solidFill>
                  <a:srgbClr val="990000"/>
                </a:solidFill>
                <a:latin typeface="+mn-lt"/>
              </a:rPr>
              <a:t>policy economics.</a:t>
            </a:r>
            <a:r>
              <a:rPr kumimoji="1" lang="en-US" altLang="en-US" sz="2400" b="1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10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utoUpdateAnimBg="0"/>
      <p:bldP spid="64515" grpId="0" build="p" bldLvl="2" autoUpdateAnimBg="0"/>
      <p:bldP spid="64518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469900"/>
          </a:xfrm>
        </p:spPr>
        <p:txBody>
          <a:bodyPr/>
          <a:lstStyle/>
          <a:p>
            <a:r>
              <a:rPr lang="en-AU" altLang="en-US" dirty="0" smtClean="0"/>
              <a:t>A brief outline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AU" altLang="en-US" dirty="0" smtClean="0"/>
              <a:t>13-14 weeks: 	Microeconomics</a:t>
            </a:r>
          </a:p>
          <a:p>
            <a:pPr marL="0" indent="0">
              <a:buFontTx/>
              <a:buNone/>
            </a:pPr>
            <a:r>
              <a:rPr lang="en-AU" altLang="en-US" dirty="0" smtClean="0"/>
              <a:t>13-14 weeks: 	Macroeconomics</a:t>
            </a:r>
          </a:p>
          <a:p>
            <a:pPr marL="0" indent="0">
              <a:buFontTx/>
              <a:buNone/>
            </a:pPr>
            <a:r>
              <a:rPr lang="en-AU" altLang="en-US" dirty="0" smtClean="0"/>
              <a:t>6-7 weeks: 		International economics</a:t>
            </a:r>
          </a:p>
          <a:p>
            <a:pPr marL="0" indent="0">
              <a:buFontTx/>
              <a:buNone/>
            </a:pPr>
            <a:endParaRPr lang="en-AU" altLang="en-US" dirty="0" smtClean="0"/>
          </a:p>
          <a:p>
            <a:pPr marL="0" indent="0">
              <a:buFontTx/>
              <a:buNone/>
            </a:pPr>
            <a:r>
              <a:rPr lang="en-AU" altLang="en-US" dirty="0" smtClean="0"/>
              <a:t>Students will only learn SL content.</a:t>
            </a:r>
          </a:p>
          <a:p>
            <a:pPr marL="0" indent="0">
              <a:buFontTx/>
              <a:buNone/>
            </a:pPr>
            <a:endParaRPr lang="en-AU" altLang="en-US" dirty="0"/>
          </a:p>
          <a:p>
            <a:pPr marL="0" indent="0">
              <a:buFontTx/>
              <a:buNone/>
            </a:pPr>
            <a:r>
              <a:rPr lang="en-AU" altLang="en-US" dirty="0" smtClean="0"/>
              <a:t>HL content will be taught to those who choose in 2017</a:t>
            </a:r>
          </a:p>
          <a:p>
            <a:pPr marL="0" indent="0">
              <a:buFontTx/>
              <a:buNone/>
            </a:pPr>
            <a:endParaRPr lang="en-AU" altLang="en-US" dirty="0"/>
          </a:p>
          <a:p>
            <a:pPr marL="0" indent="0">
              <a:buFontTx/>
              <a:buNone/>
            </a:pPr>
            <a:r>
              <a:rPr lang="en-AU" altLang="en-US" dirty="0" smtClean="0"/>
              <a:t>We will complete at least one Internal Assessment commentary.</a:t>
            </a:r>
            <a:endParaRPr lang="en-AU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27584" y="69269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/>
              <a:t>2016</a:t>
            </a:r>
            <a:endParaRPr lang="en-AU" sz="3600" b="1" dirty="0"/>
          </a:p>
        </p:txBody>
      </p:sp>
    </p:spTree>
    <p:extLst>
      <p:ext uri="{BB962C8B-B14F-4D97-AF65-F5344CB8AC3E}">
        <p14:creationId xmlns:p14="http://schemas.microsoft.com/office/powerpoint/2010/main" val="1328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469900"/>
          </a:xfrm>
        </p:spPr>
        <p:txBody>
          <a:bodyPr/>
          <a:lstStyle/>
          <a:p>
            <a:r>
              <a:rPr lang="en-AU" altLang="en-US" dirty="0" smtClean="0"/>
              <a:t>A brief outline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altLang="en-US" dirty="0" smtClean="0"/>
              <a:t>International Economics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dirty="0" smtClean="0"/>
              <a:t>Development Economics</a:t>
            </a:r>
            <a:endParaRPr lang="en-AU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dirty="0" smtClean="0"/>
              <a:t>HL content – micro, macro, international, development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dirty="0" smtClean="0"/>
              <a:t>Theory of the Firm for HL students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dirty="0" smtClean="0"/>
              <a:t>Completing Internal Assessment commentaries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dirty="0" smtClean="0"/>
              <a:t>Extended Essay in economics (if applicable)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dirty="0" smtClean="0"/>
              <a:t>Revision and exam preparation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584" y="69269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/>
              <a:t>2017 – </a:t>
            </a:r>
            <a:r>
              <a:rPr lang="en-AU" sz="2400" b="1" dirty="0" smtClean="0"/>
              <a:t>revision and completion </a:t>
            </a:r>
            <a:endParaRPr lang="en-AU" sz="2400" b="1" dirty="0"/>
          </a:p>
        </p:txBody>
      </p:sp>
    </p:spTree>
    <p:extLst>
      <p:ext uri="{BB962C8B-B14F-4D97-AF65-F5344CB8AC3E}">
        <p14:creationId xmlns:p14="http://schemas.microsoft.com/office/powerpoint/2010/main" val="177218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will make you successful in IB Economics?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52736"/>
            <a:ext cx="8075613" cy="45259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Organisation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Concise, accurate writing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Seeing both sides of an argument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Attention to detail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 marL="0" indent="0"/>
            <a:r>
              <a:rPr lang="en-AU" dirty="0"/>
              <a:t>i</a:t>
            </a:r>
            <a:r>
              <a:rPr lang="en-AU" dirty="0" smtClean="0"/>
              <a:t>beconomicsbaum.weebly.com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433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yetricks.com/1101.gif"/>
          <p:cNvPicPr>
            <a:picLocks noChangeAspect="1" noChangeArrowheads="1"/>
          </p:cNvPicPr>
          <p:nvPr/>
        </p:nvPicPr>
        <p:blipFill>
          <a:blip r:embed="rId2" r:link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7620000" cy="53498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Slide Number Placeholder 2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B42716C-6BFF-4737-88AA-2701FF26229B}" type="slidenum">
              <a:rPr lang="en-US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1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649288" y="1516063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3075" name="Picture 3" descr="http://eyetricks.com/1101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7620000" cy="535463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75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eyetricks.com/1101.gif"/>
          <p:cNvPicPr>
            <a:picLocks noChangeAspect="1" noChangeArrowheads="1"/>
          </p:cNvPicPr>
          <p:nvPr/>
        </p:nvPicPr>
        <p:blipFill>
          <a:blip r:embed="rId2" r:link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7620000" cy="53498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33400" y="0"/>
            <a:ext cx="7696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/>
              <a:t>This is just like our </a:t>
            </a:r>
            <a:r>
              <a:rPr lang="en-US" altLang="en-US" sz="4400" b="1" dirty="0" smtClean="0"/>
              <a:t>IB class</a:t>
            </a:r>
            <a:endParaRPr lang="en-US" altLang="en-US" sz="4400" b="1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85800" y="6096000"/>
            <a:ext cx="7696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35017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28600" y="0"/>
            <a:ext cx="8915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latin typeface="+mj-lt"/>
              </a:rPr>
              <a:t>The Cow Analogy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+mn-lt"/>
              </a:rPr>
              <a:t>1</a:t>
            </a:r>
            <a:r>
              <a:rPr lang="en-US" altLang="en-US" b="1" dirty="0" smtClean="0">
                <a:latin typeface="+mn-lt"/>
              </a:rPr>
              <a:t>. </a:t>
            </a:r>
            <a:r>
              <a:rPr lang="en-US" altLang="en-US" b="1" dirty="0">
                <a:latin typeface="+mn-lt"/>
              </a:rPr>
              <a:t>Are you “smarter” than someone if you see the cow first?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+mn-lt"/>
              </a:rPr>
              <a:t>2. </a:t>
            </a:r>
            <a:r>
              <a:rPr lang="en-US" altLang="en-US" b="1" dirty="0">
                <a:latin typeface="+mn-lt"/>
              </a:rPr>
              <a:t>What is your responsibility when you see the cow?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+mn-lt"/>
              </a:rPr>
              <a:t>3. </a:t>
            </a:r>
            <a:r>
              <a:rPr lang="en-US" altLang="en-US" b="1" dirty="0">
                <a:latin typeface="+mn-lt"/>
              </a:rPr>
              <a:t>What kind of student will not see the cow?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  <a:latin typeface="+mn-lt"/>
              </a:rPr>
              <a:t>If you don’t see the cow, don’t leave the room! </a:t>
            </a:r>
          </a:p>
        </p:txBody>
      </p:sp>
    </p:spTree>
    <p:extLst>
      <p:ext uri="{BB962C8B-B14F-4D97-AF65-F5344CB8AC3E}">
        <p14:creationId xmlns:p14="http://schemas.microsoft.com/office/powerpoint/2010/main" val="425778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 bldLvl="3" autoUpdateAnimBg="0"/>
    </p:bldLst>
  </p:timing>
</p:sld>
</file>

<file path=ppt/theme/theme1.xml><?xml version="1.0" encoding="utf-8"?>
<a:theme xmlns:a="http://schemas.openxmlformats.org/drawingml/2006/main" name="m62-black-currency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m62-black-currenc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62-black-currenc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3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2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m62-black-currency</Template>
  <TotalTime>19956</TotalTime>
  <Words>615</Words>
  <Application>Microsoft Office PowerPoint</Application>
  <PresentationFormat>On-screen Show (4:3)</PresentationFormat>
  <Paragraphs>155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Neo Sans</vt:lpstr>
      <vt:lpstr>Times New Roman</vt:lpstr>
      <vt:lpstr>m62-black-currency</vt:lpstr>
      <vt:lpstr>3_2</vt:lpstr>
      <vt:lpstr>2_2</vt:lpstr>
      <vt:lpstr>1_It’s not the design of your template</vt:lpstr>
      <vt:lpstr>IB Economics</vt:lpstr>
      <vt:lpstr>A brief outline</vt:lpstr>
      <vt:lpstr>A brief outline</vt:lpstr>
      <vt:lpstr>A brief outline</vt:lpstr>
      <vt:lpstr>What will make you successful in IB Economics?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economics?</vt:lpstr>
      <vt:lpstr>PowerPoint Presentation</vt:lpstr>
      <vt:lpstr>What is Economics?</vt:lpstr>
      <vt:lpstr>PowerPoint Presentation</vt:lpstr>
      <vt:lpstr>Logic</vt:lpstr>
      <vt:lpstr>Logic</vt:lpstr>
      <vt:lpstr>Incentives</vt:lpstr>
      <vt:lpstr>PowerPoint Presentation</vt:lpstr>
      <vt:lpstr>Perverse incentives</vt:lpstr>
      <vt:lpstr>Micro vs. Macro</vt:lpstr>
      <vt:lpstr>Positive vs. Normative </vt:lpstr>
    </vt:vector>
  </TitlesOfParts>
  <Company>The University of Adelaide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MIC2307-16</dc:subject>
  <dc:creator>a1077144</dc:creator>
  <cp:lastModifiedBy>Richard BAUM</cp:lastModifiedBy>
  <cp:revision>222</cp:revision>
  <dcterms:created xsi:type="dcterms:W3CDTF">2013-06-09T05:30:57Z</dcterms:created>
  <dcterms:modified xsi:type="dcterms:W3CDTF">2016-02-04T22:43:19Z</dcterms:modified>
</cp:coreProperties>
</file>