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18"/>
  </p:notesMasterIdLst>
  <p:handoutMasterIdLst>
    <p:handoutMasterId r:id="rId19"/>
  </p:handoutMasterIdLst>
  <p:sldIdLst>
    <p:sldId id="259" r:id="rId5"/>
    <p:sldId id="585" r:id="rId6"/>
    <p:sldId id="593" r:id="rId7"/>
    <p:sldId id="594" r:id="rId8"/>
    <p:sldId id="592" r:id="rId9"/>
    <p:sldId id="586" r:id="rId10"/>
    <p:sldId id="595" r:id="rId11"/>
    <p:sldId id="596" r:id="rId12"/>
    <p:sldId id="587" r:id="rId13"/>
    <p:sldId id="597" r:id="rId14"/>
    <p:sldId id="598" r:id="rId15"/>
    <p:sldId id="600" r:id="rId16"/>
    <p:sldId id="601" r:id="rId17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BAUM" initials="RB" lastIdx="1" clrIdx="0">
    <p:extLst>
      <p:ext uri="{19B8F6BF-5375-455C-9EA6-DF929625EA0E}">
        <p15:presenceInfo xmlns:p15="http://schemas.microsoft.com/office/powerpoint/2012/main" userId="S-1-5-21-4175334262-1293257954-3937267357-5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5" autoAdjust="0"/>
  </p:normalViewPr>
  <p:slideViewPr>
    <p:cSldViewPr>
      <p:cViewPr varScale="1">
        <p:scale>
          <a:sx n="82" d="100"/>
          <a:sy n="82" d="100"/>
        </p:scale>
        <p:origin x="84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84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en-AU" dirty="0" smtClean="0"/>
              <a:t>An IB essay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1600" y="2996952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endParaRPr lang="en-US" sz="2400" kern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5157192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kern="0" smtClean="0"/>
              <a:t>Paper 1 – part a</a:t>
            </a:r>
            <a:endParaRPr lang="en-US" kern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265218" grpId="0"/>
      <p:bldP spid="26521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5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a essays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r>
              <a:rPr lang="en-AU" dirty="0" smtClean="0"/>
              <a:t>Paragraph structure – factorial explanation</a:t>
            </a:r>
          </a:p>
          <a:p>
            <a:endParaRPr lang="en-AU" dirty="0"/>
          </a:p>
          <a:p>
            <a:r>
              <a:rPr lang="en-AU" dirty="0" smtClean="0"/>
              <a:t>T</a:t>
            </a:r>
          </a:p>
          <a:p>
            <a:r>
              <a:rPr lang="en-AU" dirty="0" smtClean="0"/>
              <a:t>E</a:t>
            </a:r>
          </a:p>
          <a:p>
            <a:r>
              <a:rPr lang="en-AU" dirty="0" smtClean="0"/>
              <a:t>E</a:t>
            </a:r>
          </a:p>
          <a:p>
            <a:r>
              <a:rPr lang="en-AU" dirty="0"/>
              <a:t>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916832"/>
            <a:ext cx="81220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Topic sentence </a:t>
            </a:r>
            <a:r>
              <a:rPr lang="en-AU" sz="2000" dirty="0" smtClean="0"/>
              <a:t>(give reader an idea what paragraph is about)</a:t>
            </a:r>
            <a:endParaRPr lang="en-AU" sz="2800" b="1" dirty="0" smtClean="0"/>
          </a:p>
          <a:p>
            <a:r>
              <a:rPr lang="en-AU" sz="2800" b="1" dirty="0" smtClean="0"/>
              <a:t>Explain </a:t>
            </a:r>
            <a:r>
              <a:rPr lang="en-AU" sz="2000" dirty="0" smtClean="0"/>
              <a:t>(explain the factors)</a:t>
            </a:r>
            <a:endParaRPr lang="en-AU" sz="2000" b="1" dirty="0" smtClean="0"/>
          </a:p>
          <a:p>
            <a:r>
              <a:rPr lang="en-AU" sz="2800" b="1" dirty="0" smtClean="0"/>
              <a:t>Example </a:t>
            </a:r>
            <a:r>
              <a:rPr lang="en-AU" sz="2000" dirty="0" smtClean="0"/>
              <a:t>(use examples to explain the factors)</a:t>
            </a:r>
          </a:p>
          <a:p>
            <a:r>
              <a:rPr lang="en-AU" sz="2800" b="1" dirty="0" smtClean="0"/>
              <a:t>Link </a:t>
            </a:r>
            <a:r>
              <a:rPr lang="en-AU" sz="2000" dirty="0" smtClean="0"/>
              <a:t>(link back to the question)</a:t>
            </a:r>
            <a:endParaRPr lang="en-AU" sz="2800" b="1" dirty="0" smtClean="0"/>
          </a:p>
          <a:p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31728777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Register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dirty="0" smtClean="0"/>
              <a:t>Field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We use the technical language of</a:t>
            </a:r>
          </a:p>
          <a:p>
            <a:r>
              <a:rPr lang="en-AU" dirty="0"/>
              <a:t>e</a:t>
            </a:r>
            <a:r>
              <a:rPr lang="en-AU" dirty="0" smtClean="0"/>
              <a:t>conomics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568" y="2276872"/>
            <a:ext cx="7776864" cy="0"/>
          </a:xfrm>
          <a:prstGeom prst="straightConnector1">
            <a:avLst/>
          </a:prstGeom>
          <a:noFill/>
          <a:ln w="41275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251520" y="27089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Everyday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2360" y="259737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Technical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49911"/>
            <a:ext cx="2948008" cy="1510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53454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substitute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257264" y="478775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increase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514444" y="6165753"/>
            <a:ext cx="158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complement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7272300" y="553009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inferior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585258" y="606932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supply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5055420" y="510524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q</a:t>
            </a:r>
            <a:r>
              <a:rPr lang="en-AU" dirty="0" smtClean="0"/>
              <a:t>uantity demanded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2914558" y="549441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demand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4721374" y="616297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elastic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3717032" y="46479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normal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2266486" y="635241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increase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6216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Register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dirty="0" smtClean="0"/>
              <a:t>Tenor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Mode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568" y="2276872"/>
            <a:ext cx="7776864" cy="0"/>
          </a:xfrm>
          <a:prstGeom prst="straightConnector1">
            <a:avLst/>
          </a:prstGeom>
          <a:noFill/>
          <a:ln w="41275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251520" y="2708920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Novice</a:t>
            </a:r>
          </a:p>
          <a:p>
            <a:r>
              <a:rPr lang="en-AU" dirty="0" smtClean="0"/>
              <a:t>Informal</a:t>
            </a:r>
          </a:p>
          <a:p>
            <a:r>
              <a:rPr lang="en-AU" dirty="0" smtClean="0"/>
              <a:t>Personal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2360" y="259737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Expert</a:t>
            </a:r>
          </a:p>
          <a:p>
            <a:r>
              <a:rPr lang="en-AU" dirty="0" smtClean="0"/>
              <a:t>Formal</a:t>
            </a:r>
          </a:p>
          <a:p>
            <a:r>
              <a:rPr lang="en-AU" dirty="0" smtClean="0"/>
              <a:t>Impersonal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528" y="547707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Spoken-like</a:t>
            </a:r>
          </a:p>
          <a:p>
            <a:r>
              <a:rPr lang="en-AU" dirty="0" smtClean="0"/>
              <a:t>Specific context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20324" y="5477071"/>
            <a:ext cx="2370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Written-like</a:t>
            </a:r>
          </a:p>
          <a:p>
            <a:r>
              <a:rPr lang="en-AU" dirty="0" smtClean="0"/>
              <a:t>Generalised context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683568" y="5085184"/>
            <a:ext cx="7776864" cy="0"/>
          </a:xfrm>
          <a:prstGeom prst="straightConnector1">
            <a:avLst/>
          </a:prstGeom>
          <a:noFill/>
          <a:ln w="41275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dist="35921" dir="2700000" sx="1000" sy="1000" algn="ctr" rotWithShape="0">
              <a:srgbClr val="4D4D4D"/>
            </a:outerShdw>
          </a:effectLst>
        </p:spPr>
      </p:cxnSp>
    </p:spTree>
    <p:extLst>
      <p:ext uri="{BB962C8B-B14F-4D97-AF65-F5344CB8AC3E}">
        <p14:creationId xmlns:p14="http://schemas.microsoft.com/office/powerpoint/2010/main" val="158447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Register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endParaRPr lang="en-AU" dirty="0"/>
          </a:p>
          <a:p>
            <a:endParaRPr lang="en-AU" dirty="0" smtClean="0"/>
          </a:p>
          <a:p>
            <a:pPr marL="0" indent="0"/>
            <a:r>
              <a:rPr lang="en-AU" dirty="0" smtClean="0"/>
              <a:t>“So these guys </a:t>
            </a:r>
            <a:r>
              <a:rPr lang="en-AU" dirty="0" smtClean="0"/>
              <a:t>want </a:t>
            </a:r>
            <a:r>
              <a:rPr lang="en-AU" dirty="0" smtClean="0"/>
              <a:t>more bananas because they’re told it’s good for them.  Then their </a:t>
            </a:r>
            <a:r>
              <a:rPr lang="en-AU" smtClean="0"/>
              <a:t>demand </a:t>
            </a:r>
            <a:r>
              <a:rPr lang="en-AU" smtClean="0"/>
              <a:t>line </a:t>
            </a:r>
            <a:r>
              <a:rPr lang="en-AU" dirty="0" smtClean="0"/>
              <a:t>goes right and the price of them goes up, as I’ve drawn </a:t>
            </a:r>
            <a:r>
              <a:rPr lang="en-AU" dirty="0" smtClean="0"/>
              <a:t>in the picture</a:t>
            </a:r>
            <a:r>
              <a:rPr lang="en-AU" dirty="0" smtClean="0"/>
              <a:t>.” </a:t>
            </a:r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678921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a essays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075613" cy="4525962"/>
          </a:xfrm>
        </p:spPr>
        <p:txBody>
          <a:bodyPr/>
          <a:lstStyle/>
          <a:p>
            <a:r>
              <a:rPr lang="en-AU" dirty="0" smtClean="0"/>
              <a:t>Part a essays will ask you to explain something</a:t>
            </a:r>
          </a:p>
          <a:p>
            <a:endParaRPr lang="en-AU" dirty="0"/>
          </a:p>
          <a:p>
            <a:pPr marL="0" indent="0"/>
            <a:r>
              <a:rPr lang="en-AU" dirty="0" smtClean="0"/>
              <a:t>Command terms are found on page 96 of the syllabus document</a:t>
            </a:r>
          </a:p>
          <a:p>
            <a:pPr marL="0" indent="0"/>
            <a:endParaRPr lang="en-AU" i="1" dirty="0"/>
          </a:p>
          <a:p>
            <a:pPr marL="1343025" indent="-1343025"/>
            <a:r>
              <a:rPr lang="en-AU" b="1" dirty="0" smtClean="0"/>
              <a:t>Explain - </a:t>
            </a:r>
            <a:r>
              <a:rPr lang="en-AU" i="1" dirty="0"/>
              <a:t>Give a detailed account including reasons or </a:t>
            </a:r>
            <a:r>
              <a:rPr lang="en-AU" i="1" dirty="0" smtClean="0"/>
              <a:t>causes</a:t>
            </a:r>
          </a:p>
          <a:p>
            <a:pPr marL="1343025" indent="-1343025"/>
            <a:endParaRPr lang="en-AU" b="1" i="1" dirty="0"/>
          </a:p>
          <a:p>
            <a:pPr marL="1343025" indent="-1343025"/>
            <a:r>
              <a:rPr lang="en-AU" dirty="0" smtClean="0"/>
              <a:t>This is what we will do</a:t>
            </a:r>
            <a:endParaRPr lang="en-AU" dirty="0"/>
          </a:p>
          <a:p>
            <a:pPr marL="0" indent="0"/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89040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26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a essays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r>
              <a:rPr lang="en-AU" dirty="0" smtClean="0"/>
              <a:t>Do the DEEDS</a:t>
            </a:r>
          </a:p>
          <a:p>
            <a:endParaRPr lang="en-AU" dirty="0"/>
          </a:p>
          <a:p>
            <a:r>
              <a:rPr lang="en-AU" b="1" dirty="0" smtClean="0"/>
              <a:t>D</a:t>
            </a:r>
            <a:r>
              <a:rPr lang="en-AU" dirty="0" smtClean="0"/>
              <a:t>efine </a:t>
            </a:r>
          </a:p>
          <a:p>
            <a:r>
              <a:rPr lang="en-AU" b="1" dirty="0" smtClean="0"/>
              <a:t>E</a:t>
            </a:r>
            <a:r>
              <a:rPr lang="en-AU" dirty="0" smtClean="0"/>
              <a:t>xplain </a:t>
            </a:r>
          </a:p>
          <a:p>
            <a:r>
              <a:rPr lang="en-AU" b="1" dirty="0" smtClean="0"/>
              <a:t>E</a:t>
            </a:r>
            <a:r>
              <a:rPr lang="en-AU" dirty="0" smtClean="0"/>
              <a:t>xamples</a:t>
            </a:r>
          </a:p>
          <a:p>
            <a:r>
              <a:rPr lang="en-AU" b="1" dirty="0" smtClean="0"/>
              <a:t>D</a:t>
            </a:r>
            <a:r>
              <a:rPr lang="en-AU" dirty="0" smtClean="0"/>
              <a:t>iagrams</a:t>
            </a:r>
          </a:p>
          <a:p>
            <a:r>
              <a:rPr lang="en-AU" b="1" dirty="0" smtClean="0"/>
              <a:t>S</a:t>
            </a:r>
            <a:r>
              <a:rPr lang="en-AU" dirty="0" smtClean="0"/>
              <a:t>ummarise</a:t>
            </a:r>
            <a:endParaRPr lang="en-AU" b="1" dirty="0" smtClean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777384"/>
            <a:ext cx="5904656" cy="4801314"/>
          </a:xfrm>
          <a:prstGeom prst="rect">
            <a:avLst/>
          </a:prstGeom>
          <a:noFill/>
          <a:ln w="34925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i="1" u="sng" dirty="0" smtClean="0"/>
              <a:t>From the rubric (page 85 of syllabus document):</a:t>
            </a:r>
          </a:p>
          <a:p>
            <a:endParaRPr lang="en-AU" i="1" dirty="0" smtClean="0"/>
          </a:p>
          <a:p>
            <a:r>
              <a:rPr lang="en-AU" dirty="0" smtClean="0"/>
              <a:t>There is clear understanding of the specific demands of the question.</a:t>
            </a:r>
          </a:p>
          <a:p>
            <a:endParaRPr lang="en-AU" dirty="0" smtClean="0"/>
          </a:p>
          <a:p>
            <a:r>
              <a:rPr lang="en-AU" b="1" dirty="0" smtClean="0"/>
              <a:t>Relevant economic terms are clearly defined.</a:t>
            </a:r>
          </a:p>
          <a:p>
            <a:endParaRPr lang="en-AU" b="1" dirty="0" smtClean="0"/>
          </a:p>
          <a:p>
            <a:r>
              <a:rPr lang="en-AU" b="1" dirty="0" smtClean="0"/>
              <a:t>Relevant economic theory is clearly explained and applied.</a:t>
            </a:r>
          </a:p>
          <a:p>
            <a:endParaRPr lang="en-AU" b="1" dirty="0" smtClean="0"/>
          </a:p>
          <a:p>
            <a:r>
              <a:rPr lang="en-AU" b="1" dirty="0" smtClean="0"/>
              <a:t>Where appropriate, diagrams are included and applied effectively.</a:t>
            </a:r>
          </a:p>
          <a:p>
            <a:endParaRPr lang="en-AU" b="1" dirty="0" smtClean="0"/>
          </a:p>
          <a:p>
            <a:r>
              <a:rPr lang="en-AU" b="1" dirty="0" smtClean="0"/>
              <a:t>Where appropriate, examples are used effectively.</a:t>
            </a:r>
          </a:p>
          <a:p>
            <a:endParaRPr lang="en-AU" b="1" dirty="0" smtClean="0"/>
          </a:p>
          <a:p>
            <a:r>
              <a:rPr lang="en-AU" dirty="0" smtClean="0"/>
              <a:t>There are no significant errors.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8068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a essays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pPr marL="0" indent="0"/>
            <a:r>
              <a:rPr lang="en-AU" b="1" dirty="0"/>
              <a:t>Explain why the PES for primary commodities tends to be relatively </a:t>
            </a:r>
            <a:r>
              <a:rPr lang="en-AU" b="1" dirty="0" smtClean="0"/>
              <a:t>low while the PES for manufactured products tends to be relatively high.</a:t>
            </a:r>
            <a:endParaRPr lang="en-AU" b="1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4944"/>
            <a:ext cx="6493060" cy="3650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523827"/>
            <a:ext cx="1872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Define</a:t>
            </a:r>
          </a:p>
          <a:p>
            <a:r>
              <a:rPr lang="en-AU" sz="2800" b="1" dirty="0" smtClean="0"/>
              <a:t>E</a:t>
            </a:r>
          </a:p>
          <a:p>
            <a:r>
              <a:rPr lang="en-AU" sz="2800" b="1" dirty="0" smtClean="0"/>
              <a:t>E</a:t>
            </a:r>
          </a:p>
          <a:p>
            <a:r>
              <a:rPr lang="en-AU" sz="2800" b="1" dirty="0" smtClean="0"/>
              <a:t>D</a:t>
            </a:r>
          </a:p>
          <a:p>
            <a:r>
              <a:rPr lang="en-AU" sz="28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0421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a essays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8075613" cy="4525962"/>
          </a:xfrm>
        </p:spPr>
        <p:txBody>
          <a:bodyPr/>
          <a:lstStyle/>
          <a:p>
            <a:r>
              <a:rPr lang="en-AU" dirty="0" smtClean="0"/>
              <a:t>There are two types of part a questions:</a:t>
            </a:r>
          </a:p>
          <a:p>
            <a:endParaRPr lang="en-AU" dirty="0"/>
          </a:p>
          <a:p>
            <a:r>
              <a:rPr lang="en-AU" dirty="0" smtClean="0"/>
              <a:t>Explain how…</a:t>
            </a:r>
          </a:p>
          <a:p>
            <a:r>
              <a:rPr lang="en-AU" dirty="0" smtClean="0"/>
              <a:t>					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sequential explanation</a:t>
            </a:r>
            <a:endParaRPr lang="en-A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dirty="0" smtClean="0"/>
          </a:p>
          <a:p>
            <a:r>
              <a:rPr lang="en-AU" dirty="0" smtClean="0"/>
              <a:t>Explain why…</a:t>
            </a:r>
          </a:p>
          <a:p>
            <a:r>
              <a:rPr lang="en-AU" dirty="0"/>
              <a:t>	</a:t>
            </a:r>
            <a:r>
              <a:rPr lang="en-AU" dirty="0" smtClean="0"/>
              <a:t>				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factorial explanation</a:t>
            </a:r>
          </a:p>
          <a:p>
            <a:endParaRPr lang="en-A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88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a essays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Factorial explanations explain the multiple factors that contribute to a particular phenomenon.</a:t>
            </a:r>
          </a:p>
          <a:p>
            <a:pPr marL="0" indent="0"/>
            <a:endParaRPr lang="en-AU" dirty="0"/>
          </a:p>
          <a:p>
            <a:pPr marL="0" indent="0"/>
            <a:r>
              <a:rPr lang="en-AU" b="1" dirty="0"/>
              <a:t>Explain why the PES for primary commodities tends to be relatively low while the PES for manufactured products tends to be relatively high</a:t>
            </a:r>
            <a:r>
              <a:rPr lang="en-AU" b="1" dirty="0" smtClean="0"/>
              <a:t>.</a:t>
            </a:r>
          </a:p>
          <a:p>
            <a:pPr marL="0" indent="0"/>
            <a:endParaRPr lang="en-AU" b="1" dirty="0"/>
          </a:p>
          <a:p>
            <a:pPr marL="0" indent="0"/>
            <a:endParaRPr lang="en-A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933056"/>
            <a:ext cx="1872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D</a:t>
            </a:r>
          </a:p>
          <a:p>
            <a:r>
              <a:rPr lang="en-AU" sz="2800" b="1" dirty="0" smtClean="0"/>
              <a:t>Explain</a:t>
            </a:r>
          </a:p>
          <a:p>
            <a:r>
              <a:rPr lang="en-AU" sz="2800" b="1" dirty="0" smtClean="0"/>
              <a:t>E</a:t>
            </a:r>
          </a:p>
          <a:p>
            <a:r>
              <a:rPr lang="en-AU" sz="2800" b="1" dirty="0" smtClean="0"/>
              <a:t>D</a:t>
            </a:r>
          </a:p>
          <a:p>
            <a:r>
              <a:rPr lang="en-AU" sz="28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9666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a essays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pPr marL="0" indent="0"/>
            <a:r>
              <a:rPr lang="en-AU" b="1" dirty="0"/>
              <a:t>Explain why the PES for primary commodities tends to be relatively </a:t>
            </a:r>
            <a:r>
              <a:rPr lang="en-AU" b="1" dirty="0" smtClean="0"/>
              <a:t>low while the PES for manufactured products tends to be relatively high.</a:t>
            </a:r>
            <a:endParaRPr lang="en-AU" b="1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4944"/>
            <a:ext cx="6493060" cy="3650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523827"/>
            <a:ext cx="1872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D</a:t>
            </a:r>
          </a:p>
          <a:p>
            <a:r>
              <a:rPr lang="en-AU" sz="2800" b="1" dirty="0" smtClean="0"/>
              <a:t>E</a:t>
            </a:r>
          </a:p>
          <a:p>
            <a:r>
              <a:rPr lang="en-AU" sz="2800" b="1" dirty="0" smtClean="0"/>
              <a:t>Examples</a:t>
            </a:r>
          </a:p>
          <a:p>
            <a:r>
              <a:rPr lang="en-AU" sz="2800" b="1" dirty="0" smtClean="0"/>
              <a:t>D</a:t>
            </a:r>
          </a:p>
          <a:p>
            <a:r>
              <a:rPr lang="en-AU" sz="28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200125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a essays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pPr marL="0" indent="0"/>
            <a:r>
              <a:rPr lang="en-AU" b="1" dirty="0"/>
              <a:t>Explain why the PES for primary commodities tends to be relatively </a:t>
            </a:r>
            <a:r>
              <a:rPr lang="en-AU" b="1" dirty="0" smtClean="0"/>
              <a:t>low while the PES for manufactured products tends to be relatively high.</a:t>
            </a:r>
            <a:endParaRPr lang="en-AU" b="1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4944"/>
            <a:ext cx="6493060" cy="3650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523827"/>
            <a:ext cx="1872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D</a:t>
            </a:r>
          </a:p>
          <a:p>
            <a:r>
              <a:rPr lang="en-AU" sz="2800" b="1" dirty="0" smtClean="0"/>
              <a:t>E</a:t>
            </a:r>
          </a:p>
          <a:p>
            <a:r>
              <a:rPr lang="en-AU" sz="2800" b="1" dirty="0" smtClean="0"/>
              <a:t>E</a:t>
            </a:r>
          </a:p>
          <a:p>
            <a:r>
              <a:rPr lang="en-AU" sz="2800" b="1" dirty="0" smtClean="0"/>
              <a:t>Diagrams</a:t>
            </a:r>
          </a:p>
          <a:p>
            <a:r>
              <a:rPr lang="en-AU" sz="28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52831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a essays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075613" cy="4525962"/>
          </a:xfrm>
        </p:spPr>
        <p:txBody>
          <a:bodyPr/>
          <a:lstStyle/>
          <a:p>
            <a:r>
              <a:rPr lang="en-AU" dirty="0" smtClean="0"/>
              <a:t>You now know:</a:t>
            </a:r>
          </a:p>
          <a:p>
            <a:r>
              <a:rPr lang="en-AU" dirty="0"/>
              <a:t>	</a:t>
            </a:r>
            <a:r>
              <a:rPr lang="en-AU" dirty="0" smtClean="0"/>
              <a:t>What to define</a:t>
            </a:r>
          </a:p>
          <a:p>
            <a:r>
              <a:rPr lang="en-AU" dirty="0"/>
              <a:t>	</a:t>
            </a:r>
            <a:r>
              <a:rPr lang="en-AU" dirty="0" smtClean="0"/>
              <a:t>What to explain</a:t>
            </a:r>
          </a:p>
          <a:p>
            <a:r>
              <a:rPr lang="en-AU" dirty="0"/>
              <a:t>	</a:t>
            </a:r>
            <a:r>
              <a:rPr lang="en-AU" dirty="0" smtClean="0"/>
              <a:t>What examples to use</a:t>
            </a:r>
          </a:p>
          <a:p>
            <a:r>
              <a:rPr lang="en-AU" dirty="0"/>
              <a:t>	</a:t>
            </a:r>
            <a:r>
              <a:rPr lang="en-AU" dirty="0" smtClean="0"/>
              <a:t>What diagrams to draw</a:t>
            </a:r>
          </a:p>
          <a:p>
            <a:endParaRPr lang="en-AU" dirty="0"/>
          </a:p>
          <a:p>
            <a:endParaRPr lang="en-AU" dirty="0" smtClean="0"/>
          </a:p>
          <a:p>
            <a:pPr marL="0" indent="0"/>
            <a:endParaRPr lang="en-AU" dirty="0"/>
          </a:p>
          <a:p>
            <a:pPr marL="0" indent="0"/>
            <a:r>
              <a:rPr lang="en-AU" b="1" dirty="0"/>
              <a:t>Explain why the PES for primary commodities tends to be relatively low while the PES for manufactured products tends to be relatively high.</a:t>
            </a:r>
          </a:p>
          <a:p>
            <a:endParaRPr lang="en-AU" dirty="0" smtClean="0"/>
          </a:p>
          <a:p>
            <a:r>
              <a:rPr lang="en-AU" dirty="0"/>
              <a:t>	</a:t>
            </a:r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43" y="1412776"/>
            <a:ext cx="3888432" cy="2176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5792" y="569622"/>
            <a:ext cx="375513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These are the ingredients for a part a essay</a:t>
            </a:r>
            <a:r>
              <a:rPr lang="en-AU" sz="2400" b="1" dirty="0" smtClean="0"/>
              <a:t>.</a:t>
            </a:r>
          </a:p>
          <a:p>
            <a:endParaRPr lang="en-AU" b="1" dirty="0"/>
          </a:p>
          <a:p>
            <a:endParaRPr lang="en-AU" b="1" dirty="0" smtClean="0"/>
          </a:p>
          <a:p>
            <a:endParaRPr lang="en-AU" b="1" dirty="0"/>
          </a:p>
          <a:p>
            <a:endParaRPr lang="en-AU" b="1" dirty="0" smtClean="0"/>
          </a:p>
          <a:p>
            <a:endParaRPr lang="en-AU" b="1" dirty="0"/>
          </a:p>
          <a:p>
            <a:endParaRPr lang="en-AU" b="1" dirty="0" smtClean="0"/>
          </a:p>
          <a:p>
            <a:endParaRPr lang="en-AU" b="1" dirty="0" smtClean="0"/>
          </a:p>
          <a:p>
            <a:r>
              <a:rPr lang="en-AU" sz="2400" b="1" dirty="0" smtClean="0"/>
              <a:t>How </a:t>
            </a:r>
            <a:r>
              <a:rPr lang="en-AU" sz="2400" b="1" dirty="0"/>
              <a:t>do we put them together?</a:t>
            </a:r>
          </a:p>
          <a:p>
            <a:endParaRPr lang="en-AU" b="1" dirty="0"/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9837026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29216</TotalTime>
  <Words>422</Words>
  <Application>Microsoft Office PowerPoint</Application>
  <PresentationFormat>On-screen Show (4:3)</PresentationFormat>
  <Paragraphs>167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Neo Sans</vt:lpstr>
      <vt:lpstr>m62-black-currency</vt:lpstr>
      <vt:lpstr>3_2</vt:lpstr>
      <vt:lpstr>2_2</vt:lpstr>
      <vt:lpstr>1_It’s not the design of your template</vt:lpstr>
      <vt:lpstr>An IB essay</vt:lpstr>
      <vt:lpstr>Part a essays </vt:lpstr>
      <vt:lpstr>Part a essays</vt:lpstr>
      <vt:lpstr>Part a essays</vt:lpstr>
      <vt:lpstr>Part a essays</vt:lpstr>
      <vt:lpstr>Part a essays</vt:lpstr>
      <vt:lpstr>Part a essays</vt:lpstr>
      <vt:lpstr>Part a essays</vt:lpstr>
      <vt:lpstr>Part a essays</vt:lpstr>
      <vt:lpstr>Part a essays</vt:lpstr>
      <vt:lpstr>Register</vt:lpstr>
      <vt:lpstr>Register</vt:lpstr>
      <vt:lpstr>Register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344</cp:revision>
  <dcterms:created xsi:type="dcterms:W3CDTF">2015-03-15T05:05:01Z</dcterms:created>
  <dcterms:modified xsi:type="dcterms:W3CDTF">2016-04-12T11:51:58Z</dcterms:modified>
</cp:coreProperties>
</file>