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16"/>
  </p:notesMasterIdLst>
  <p:handoutMasterIdLst>
    <p:handoutMasterId r:id="rId17"/>
  </p:handoutMasterIdLst>
  <p:sldIdLst>
    <p:sldId id="259" r:id="rId5"/>
    <p:sldId id="585" r:id="rId6"/>
    <p:sldId id="602" r:id="rId7"/>
    <p:sldId id="603" r:id="rId8"/>
    <p:sldId id="604" r:id="rId9"/>
    <p:sldId id="609" r:id="rId10"/>
    <p:sldId id="605" r:id="rId11"/>
    <p:sldId id="592" r:id="rId12"/>
    <p:sldId id="606" r:id="rId13"/>
    <p:sldId id="607" r:id="rId14"/>
    <p:sldId id="610" r:id="rId15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BAUM" initials="RB" lastIdx="1" clrIdx="0">
    <p:extLst>
      <p:ext uri="{19B8F6BF-5375-455C-9EA6-DF929625EA0E}">
        <p15:presenceInfo xmlns:p15="http://schemas.microsoft.com/office/powerpoint/2012/main" userId="S-1-5-21-4175334262-1293257954-3937267357-5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05" autoAdjust="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84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462" y="1052736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An IB essay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1600" y="2996952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sz="2400" kern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5157192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kern="0" dirty="0" smtClean="0"/>
              <a:t>Paper 1 – part b</a:t>
            </a:r>
            <a:endParaRPr lang="en-US" kern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65218" grpId="0"/>
      <p:bldP spid="26521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b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Evaluation</a:t>
            </a:r>
          </a:p>
          <a:p>
            <a:endParaRPr lang="en-AU" b="1" dirty="0"/>
          </a:p>
          <a:p>
            <a:r>
              <a:rPr lang="en-AU" sz="4000" b="1" dirty="0" smtClean="0"/>
              <a:t>S</a:t>
            </a:r>
          </a:p>
          <a:p>
            <a:r>
              <a:rPr lang="en-AU" sz="4000" b="1" dirty="0" smtClean="0"/>
              <a:t>L</a:t>
            </a:r>
          </a:p>
          <a:p>
            <a:r>
              <a:rPr lang="en-AU" sz="4000" b="1" dirty="0" smtClean="0"/>
              <a:t>A</a:t>
            </a:r>
          </a:p>
          <a:p>
            <a:r>
              <a:rPr lang="en-AU" sz="4000" b="1" dirty="0" smtClean="0"/>
              <a:t>P</a:t>
            </a:r>
          </a:p>
          <a:p>
            <a:r>
              <a:rPr lang="en-AU" sz="4000" b="1" dirty="0"/>
              <a:t>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19888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Stakeholders – How are different stakeholders affected.  There are often winners and losers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837856" y="2672020"/>
            <a:ext cx="705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Long-run and short-run consequences (more applicable to macroeconomics) -  Long-term gain often involves short-term pain 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3406175"/>
            <a:ext cx="705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Assumptions – Are there assumptions in the theory or the model that can be questioned?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4177179"/>
            <a:ext cx="705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Pros and cons – What is good and what is bad about the policy?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3880" y="4936270"/>
            <a:ext cx="705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Prioritise – Which arguments are the most important? Which have the most validity? Show your understanding by weighting the various arguments.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1268760"/>
            <a:ext cx="12226390" cy="51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94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b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613" cy="4525962"/>
          </a:xfrm>
        </p:spPr>
        <p:txBody>
          <a:bodyPr/>
          <a:lstStyle/>
          <a:p>
            <a:r>
              <a:rPr lang="en-AU" b="1" dirty="0" smtClean="0"/>
              <a:t>Let’s try…</a:t>
            </a:r>
          </a:p>
          <a:p>
            <a:endParaRPr lang="en-AU" b="1" dirty="0"/>
          </a:p>
          <a:p>
            <a:pPr marL="0" indent="0"/>
            <a:r>
              <a:rPr lang="en-AU" i="1" dirty="0" smtClean="0"/>
              <a:t>(b) Evaluate the use of government policies to increase the consumption of health care.</a:t>
            </a:r>
          </a:p>
          <a:p>
            <a:pPr marL="0" indent="0"/>
            <a:r>
              <a:rPr lang="en-AU" i="1" dirty="0" smtClean="0"/>
              <a:t>							</a:t>
            </a:r>
            <a:r>
              <a:rPr lang="en-AU" dirty="0" smtClean="0"/>
              <a:t>May 2013</a:t>
            </a:r>
          </a:p>
          <a:p>
            <a:pPr marL="0" indent="0"/>
            <a:endParaRPr lang="en-AU" i="1" dirty="0"/>
          </a:p>
          <a:p>
            <a:pPr marL="0" indent="0"/>
            <a:r>
              <a:rPr lang="en-AU" b="1" dirty="0" smtClean="0"/>
              <a:t>In groups, plan how you would write this essay.</a:t>
            </a:r>
          </a:p>
          <a:p>
            <a:pPr marL="0" indent="0"/>
            <a:endParaRPr lang="en-AU" b="1" dirty="0"/>
          </a:p>
          <a:p>
            <a:pPr marL="0" indent="0"/>
            <a:r>
              <a:rPr lang="en-AU" i="1" dirty="0" smtClean="0"/>
              <a:t>(a) Analyse the consumption externalities which might arise from the provision of education and health care for the citizens of a country.</a:t>
            </a:r>
          </a:p>
          <a:p>
            <a:pPr marL="0" indent="0"/>
            <a:r>
              <a:rPr lang="en-AU" dirty="0" smtClean="0"/>
              <a:t>							May 2013				</a:t>
            </a:r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  <a:p>
            <a:pPr marL="0" indent="0"/>
            <a:endParaRPr lang="en-AU" i="1" dirty="0" smtClean="0"/>
          </a:p>
          <a:p>
            <a:pPr marL="0" indent="0"/>
            <a:endParaRPr lang="en-AU" i="1" dirty="0"/>
          </a:p>
          <a:p>
            <a:pPr marL="0" indent="0"/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461152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b essays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075613" cy="4525962"/>
          </a:xfrm>
        </p:spPr>
        <p:txBody>
          <a:bodyPr/>
          <a:lstStyle/>
          <a:p>
            <a:r>
              <a:rPr lang="en-AU" dirty="0" smtClean="0"/>
              <a:t>Part b essays will ask you to evaluate something</a:t>
            </a:r>
          </a:p>
          <a:p>
            <a:endParaRPr lang="en-AU" dirty="0"/>
          </a:p>
          <a:p>
            <a:pPr marL="0" indent="0"/>
            <a:r>
              <a:rPr lang="en-AU" dirty="0" smtClean="0"/>
              <a:t>Command terms are found on page 96 of the syllabus document</a:t>
            </a:r>
          </a:p>
          <a:p>
            <a:pPr marL="0" indent="0"/>
            <a:endParaRPr lang="en-AU" i="1" dirty="0"/>
          </a:p>
          <a:p>
            <a:pPr marL="1612900" indent="-1612900"/>
            <a:r>
              <a:rPr lang="en-AU" b="1" dirty="0" smtClean="0"/>
              <a:t>Evaluate – </a:t>
            </a:r>
            <a:r>
              <a:rPr lang="en-AU" i="1" dirty="0" smtClean="0"/>
              <a:t>Make an appraisal by weighing up the strengths and limitations</a:t>
            </a:r>
          </a:p>
          <a:p>
            <a:pPr marL="1612900" indent="-1612900"/>
            <a:endParaRPr lang="en-AU" i="1" dirty="0"/>
          </a:p>
          <a:p>
            <a:pPr marL="1612900" indent="-1612900"/>
            <a:endParaRPr lang="en-AU" i="1" dirty="0" smtClean="0"/>
          </a:p>
          <a:p>
            <a:pPr marL="1612900" indent="-1612900"/>
            <a:endParaRPr lang="en-AU" b="1" i="1" dirty="0"/>
          </a:p>
          <a:p>
            <a:pPr marL="0" indent="0"/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77072"/>
            <a:ext cx="5562081" cy="25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26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b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More often than not, you will be asked to evaluate a policy or policies.</a:t>
            </a:r>
          </a:p>
          <a:p>
            <a:pPr marL="0" indent="0"/>
            <a:endParaRPr lang="en-AU" dirty="0" smtClean="0"/>
          </a:p>
          <a:p>
            <a:pPr marL="0" indent="0"/>
            <a:r>
              <a:rPr lang="en-AU" b="1" dirty="0" smtClean="0"/>
              <a:t>Evaluate potential government policies to correct positive consumption externalities.</a:t>
            </a:r>
          </a:p>
          <a:p>
            <a:pPr marL="0" indent="0"/>
            <a:endParaRPr lang="en-AU" b="1" dirty="0"/>
          </a:p>
          <a:p>
            <a:pPr marL="0" indent="0"/>
            <a:r>
              <a:rPr lang="en-AU" dirty="0" smtClean="0"/>
              <a:t>How would we tackle this question?</a:t>
            </a:r>
            <a:endParaRPr lang="en-AU" dirty="0"/>
          </a:p>
          <a:p>
            <a:pPr marL="0" indent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9917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b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075613" cy="4525962"/>
          </a:xfrm>
        </p:spPr>
        <p:txBody>
          <a:bodyPr/>
          <a:lstStyle/>
          <a:p>
            <a:r>
              <a:rPr lang="en-AU" dirty="0" smtClean="0"/>
              <a:t>You will still have to explain</a:t>
            </a:r>
          </a:p>
          <a:p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How the problem arises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How the policy fixes the problem</a:t>
            </a:r>
          </a:p>
          <a:p>
            <a:pPr marL="0" indent="0" defTabSz="631825"/>
            <a:endParaRPr lang="en-AU" dirty="0"/>
          </a:p>
          <a:p>
            <a:pPr marL="0" indent="0" defTabSz="631825"/>
            <a:r>
              <a:rPr lang="en-AU" dirty="0" smtClean="0"/>
              <a:t>Therefore we still do good DEEDS</a:t>
            </a:r>
          </a:p>
          <a:p>
            <a:pPr marL="0" indent="0" defTabSz="631825"/>
            <a:endParaRPr lang="en-AU" dirty="0"/>
          </a:p>
          <a:p>
            <a:pPr marL="0" indent="0" defTabSz="631825"/>
            <a:r>
              <a:rPr lang="en-AU" dirty="0" smtClean="0"/>
              <a:t>	These explanations will often be…</a:t>
            </a:r>
          </a:p>
          <a:p>
            <a:pPr marL="0" indent="0" defTabSz="631825"/>
            <a:endParaRPr lang="en-AU" dirty="0" smtClean="0"/>
          </a:p>
          <a:p>
            <a:r>
              <a:rPr lang="en-AU" dirty="0"/>
              <a:t>Explain how…</a:t>
            </a:r>
          </a:p>
          <a:p>
            <a:r>
              <a:rPr lang="en-AU" dirty="0"/>
              <a:t>					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sequential explanation</a:t>
            </a:r>
          </a:p>
          <a:p>
            <a:pPr marL="0" indent="0" defTabSz="631825"/>
            <a:endParaRPr lang="en-AU" dirty="0"/>
          </a:p>
          <a:p>
            <a:pPr marL="0" indent="0" defTabSz="631825"/>
            <a:r>
              <a:rPr lang="en-AU" dirty="0" smtClean="0"/>
              <a:t>		</a:t>
            </a:r>
          </a:p>
          <a:p>
            <a:pPr marL="0" indent="0" defTabSz="631825"/>
            <a:endParaRPr lang="en-AU" dirty="0"/>
          </a:p>
          <a:p>
            <a:pPr marL="0" indent="0" defTabSz="631825"/>
            <a:r>
              <a:rPr lang="en-AU" dirty="0" smtClean="0"/>
              <a:t>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1687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b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Sequential explanations</a:t>
            </a:r>
          </a:p>
          <a:p>
            <a:endParaRPr lang="en-AU" b="1" dirty="0"/>
          </a:p>
          <a:p>
            <a:pPr marL="0" indent="0"/>
            <a:r>
              <a:rPr lang="en-AU" sz="2000" i="1" dirty="0" smtClean="0"/>
              <a:t>The positive production externality can be managed by the government implementing a subsidy.</a:t>
            </a:r>
          </a:p>
          <a:p>
            <a:pPr marL="0" indent="0"/>
            <a:endParaRPr lang="en-AU" sz="2000" i="1" dirty="0"/>
          </a:p>
          <a:p>
            <a:pPr marL="0" indent="0"/>
            <a:r>
              <a:rPr lang="en-AU" sz="2000" i="1" dirty="0" smtClean="0"/>
              <a:t>The subsidy decreases the marginal private cost of the activity, shifting the MPC curve right from MPC to MPC</a:t>
            </a:r>
            <a:r>
              <a:rPr lang="en-AU" sz="2000" i="1" baseline="-25000" dirty="0" smtClean="0"/>
              <a:t>1</a:t>
            </a:r>
            <a:r>
              <a:rPr lang="en-AU" sz="2000" i="1" dirty="0" smtClean="0"/>
              <a:t>. </a:t>
            </a:r>
          </a:p>
          <a:p>
            <a:pPr marL="0" indent="0"/>
            <a:endParaRPr lang="en-AU" sz="2000" i="1" dirty="0"/>
          </a:p>
          <a:p>
            <a:pPr marL="0" indent="0"/>
            <a:r>
              <a:rPr lang="en-AU" sz="2000" i="1" dirty="0" smtClean="0"/>
              <a:t>This rightwards shift creates a new equilibrium of private costs and private benefits at quantity Q</a:t>
            </a:r>
            <a:r>
              <a:rPr lang="en-AU" sz="2000" i="1" baseline="-25000" dirty="0" smtClean="0"/>
              <a:t>free1</a:t>
            </a:r>
            <a:r>
              <a:rPr lang="en-AU" sz="2000" i="1" dirty="0" smtClean="0"/>
              <a:t>.</a:t>
            </a:r>
          </a:p>
          <a:p>
            <a:pPr marL="0" indent="0"/>
            <a:endParaRPr lang="en-AU" sz="2000" i="1" dirty="0"/>
          </a:p>
          <a:p>
            <a:pPr marL="0" indent="0"/>
            <a:r>
              <a:rPr lang="en-AU" sz="2000" i="1" dirty="0" smtClean="0"/>
              <a:t>It can be seen that the new quantity is now closer to the optimum quantity, </a:t>
            </a:r>
            <a:r>
              <a:rPr lang="en-AU" sz="2000" i="1" dirty="0" err="1" smtClean="0"/>
              <a:t>Q</a:t>
            </a:r>
            <a:r>
              <a:rPr lang="en-AU" sz="2000" i="1" baseline="-25000" dirty="0" err="1" smtClean="0"/>
              <a:t>opt</a:t>
            </a:r>
            <a:r>
              <a:rPr lang="en-AU" sz="2000" i="1" dirty="0" smtClean="0"/>
              <a:t>, and the extent of the under allocation is reduced. </a:t>
            </a:r>
          </a:p>
          <a:p>
            <a:pPr marL="0" indent="0"/>
            <a:endParaRPr lang="en-AU" sz="2000" i="1" dirty="0"/>
          </a:p>
          <a:p>
            <a:pPr marL="0" indent="0"/>
            <a:r>
              <a:rPr lang="en-AU" sz="2000" b="1" dirty="0" smtClean="0"/>
              <a:t>Chaining</a:t>
            </a:r>
          </a:p>
          <a:p>
            <a:endParaRPr lang="en-AU" i="1" dirty="0"/>
          </a:p>
        </p:txBody>
      </p:sp>
      <p:sp>
        <p:nvSpPr>
          <p:cNvPr id="4" name="Oval 3"/>
          <p:cNvSpPr/>
          <p:nvPr/>
        </p:nvSpPr>
        <p:spPr bwMode="auto">
          <a:xfrm>
            <a:off x="3733056" y="2060848"/>
            <a:ext cx="1296144" cy="576064"/>
          </a:xfrm>
          <a:prstGeom prst="ellipse">
            <a:avLst/>
          </a:prstGeom>
          <a:noFill/>
          <a:ln w="349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115616" y="2780928"/>
            <a:ext cx="1296144" cy="576064"/>
          </a:xfrm>
          <a:prstGeom prst="ellipse">
            <a:avLst/>
          </a:prstGeom>
          <a:noFill/>
          <a:ln w="349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83568" y="3145741"/>
            <a:ext cx="5641776" cy="576064"/>
          </a:xfrm>
          <a:prstGeom prst="ellipse">
            <a:avLst/>
          </a:prstGeom>
          <a:noFill/>
          <a:ln w="349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59632" y="3793788"/>
            <a:ext cx="1800200" cy="576064"/>
          </a:xfrm>
          <a:prstGeom prst="ellipse">
            <a:avLst/>
          </a:prstGeom>
          <a:noFill/>
          <a:ln w="349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497202" y="4199391"/>
            <a:ext cx="1296144" cy="576064"/>
          </a:xfrm>
          <a:prstGeom prst="ellipse">
            <a:avLst/>
          </a:prstGeom>
          <a:noFill/>
          <a:ln w="349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425230" y="4853040"/>
            <a:ext cx="1296144" cy="576064"/>
          </a:xfrm>
          <a:prstGeom prst="ellipse">
            <a:avLst/>
          </a:prstGeom>
          <a:noFill/>
          <a:ln w="349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urved Left Arrow 9"/>
          <p:cNvSpPr/>
          <p:nvPr/>
        </p:nvSpPr>
        <p:spPr bwMode="auto">
          <a:xfrm rot="3792618">
            <a:off x="3075270" y="1876256"/>
            <a:ext cx="699921" cy="2284572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 w="412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urved Left Arrow 10"/>
          <p:cNvSpPr/>
          <p:nvPr/>
        </p:nvSpPr>
        <p:spPr bwMode="auto">
          <a:xfrm rot="3792618">
            <a:off x="2962654" y="2892320"/>
            <a:ext cx="699921" cy="2284572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 w="412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1810312">
            <a:off x="4444123" y="4426762"/>
            <a:ext cx="699921" cy="1070311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 w="412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54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b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Sequential explanations – Language features</a:t>
            </a:r>
          </a:p>
          <a:p>
            <a:endParaRPr lang="en-AU" b="1" dirty="0"/>
          </a:p>
          <a:p>
            <a:pPr marL="0" indent="0"/>
            <a:r>
              <a:rPr lang="en-AU" dirty="0" smtClean="0"/>
              <a:t>The action of one phrase is often taken up as the theme in the next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Causal elements</a:t>
            </a:r>
          </a:p>
          <a:p>
            <a:pPr marL="712788">
              <a:buFont typeface="Arial" panose="020B0604020202020204" pitchFamily="34" charset="0"/>
              <a:buChar char="•"/>
            </a:pPr>
            <a:r>
              <a:rPr lang="en-AU" dirty="0" smtClean="0"/>
              <a:t>Caused by</a:t>
            </a:r>
          </a:p>
          <a:p>
            <a:pPr marL="712788">
              <a:buFont typeface="Arial" panose="020B0604020202020204" pitchFamily="34" charset="0"/>
              <a:buChar char="•"/>
            </a:pPr>
            <a:r>
              <a:rPr lang="en-AU" dirty="0" smtClean="0"/>
              <a:t>As a result</a:t>
            </a:r>
          </a:p>
          <a:p>
            <a:pPr marL="712788">
              <a:buFont typeface="Arial" panose="020B0604020202020204" pitchFamily="34" charset="0"/>
              <a:buChar char="•"/>
            </a:pPr>
            <a:r>
              <a:rPr lang="en-AU" dirty="0" smtClean="0"/>
              <a:t>consequently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870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b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Sequential explanations</a:t>
            </a:r>
          </a:p>
          <a:p>
            <a:endParaRPr lang="en-AU" b="1" dirty="0"/>
          </a:p>
          <a:p>
            <a:pPr marL="0" indent="0"/>
            <a:r>
              <a:rPr lang="en-AU" dirty="0" smtClean="0"/>
              <a:t>An ‘explain how’ response can be represented by a flow chart</a:t>
            </a:r>
          </a:p>
          <a:p>
            <a:pPr indent="20638"/>
            <a:endParaRPr lang="en-US" b="1" dirty="0" smtClean="0"/>
          </a:p>
          <a:p>
            <a:pPr indent="20638"/>
            <a:r>
              <a:rPr lang="en-US" b="1" dirty="0" smtClean="0"/>
              <a:t>Explain </a:t>
            </a:r>
            <a:r>
              <a:rPr lang="en-US" b="1" dirty="0"/>
              <a:t>how carbon taxes can lead to an</a:t>
            </a:r>
          </a:p>
          <a:p>
            <a:pPr indent="20638"/>
            <a:r>
              <a:rPr lang="en-US" b="1" dirty="0"/>
              <a:t>improvement in the allocation of resources.</a:t>
            </a:r>
          </a:p>
          <a:p>
            <a:pPr marL="0" indent="0"/>
            <a:endParaRPr lang="en-AU" dirty="0"/>
          </a:p>
          <a:p>
            <a:pPr indent="20638"/>
            <a:r>
              <a:rPr lang="en-AU" dirty="0" smtClean="0"/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2811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b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Evaluation</a:t>
            </a:r>
          </a:p>
          <a:p>
            <a:endParaRPr lang="en-AU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the one hand…</a:t>
            </a:r>
          </a:p>
          <a:p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en-AU" dirty="0" smtClean="0"/>
              <a:t>This is how your sequential explanation describes the process to work.</a:t>
            </a:r>
            <a:endParaRPr lang="en-AU" b="1" dirty="0"/>
          </a:p>
          <a:p>
            <a:r>
              <a:rPr lang="en-A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  <a:p>
            <a:r>
              <a:rPr lang="en-A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the other hand…</a:t>
            </a:r>
          </a:p>
          <a:p>
            <a:r>
              <a:rPr lang="en-AU" sz="3200" b="1" dirty="0"/>
              <a:t>	</a:t>
            </a:r>
            <a:r>
              <a:rPr lang="en-AU" sz="3200" b="1" dirty="0" smtClean="0"/>
              <a:t>	</a:t>
            </a:r>
            <a:r>
              <a:rPr lang="en-AU" dirty="0" smtClean="0"/>
              <a:t>This is where you bring up the drawbacks</a:t>
            </a:r>
            <a:endParaRPr lang="en-AU" sz="3200" dirty="0" smtClean="0"/>
          </a:p>
          <a:p>
            <a:endParaRPr lang="en-A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8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 b essays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Evaluation</a:t>
            </a:r>
          </a:p>
          <a:p>
            <a:endParaRPr lang="en-AU" b="1" dirty="0"/>
          </a:p>
          <a:p>
            <a:r>
              <a:rPr lang="en-AU" sz="4000" b="1" dirty="0" smtClean="0"/>
              <a:t>S</a:t>
            </a:r>
          </a:p>
          <a:p>
            <a:r>
              <a:rPr lang="en-AU" sz="4000" b="1" dirty="0" smtClean="0"/>
              <a:t>L</a:t>
            </a:r>
          </a:p>
          <a:p>
            <a:r>
              <a:rPr lang="en-AU" sz="4000" b="1" dirty="0" smtClean="0"/>
              <a:t>A</a:t>
            </a:r>
          </a:p>
          <a:p>
            <a:r>
              <a:rPr lang="en-AU" sz="4000" b="1" dirty="0" smtClean="0"/>
              <a:t>P</a:t>
            </a:r>
          </a:p>
          <a:p>
            <a:r>
              <a:rPr lang="en-AU" sz="4000" b="1" dirty="0"/>
              <a:t>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19888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Stakeholders – How are different stakeholders affected?  There are often winners and losers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837856" y="2672020"/>
            <a:ext cx="705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Long-run and short-run consequences (more applicable to macroeconomics) -  Long-term gain often involves short-term pain 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3406175"/>
            <a:ext cx="705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Assumptions – Are there assumptions in the theory or the model that can be questioned?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4177179"/>
            <a:ext cx="705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Pros and cons – What is good and what is bad about the policy?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3880" y="4936270"/>
            <a:ext cx="7054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Prioritise – Which arguments are the most important? Which have the most validity? Show your understanding by weighting the various arguments.</a:t>
            </a:r>
          </a:p>
        </p:txBody>
      </p:sp>
    </p:spTree>
    <p:extLst>
      <p:ext uri="{BB962C8B-B14F-4D97-AF65-F5344CB8AC3E}">
        <p14:creationId xmlns:p14="http://schemas.microsoft.com/office/powerpoint/2010/main" val="1285609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29782</TotalTime>
  <Words>472</Words>
  <Application>Microsoft Office PowerPoint</Application>
  <PresentationFormat>On-screen Show (4:3)</PresentationFormat>
  <Paragraphs>111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Neo Sans</vt:lpstr>
      <vt:lpstr>m62-black-currency</vt:lpstr>
      <vt:lpstr>3_2</vt:lpstr>
      <vt:lpstr>2_2</vt:lpstr>
      <vt:lpstr>1_It’s not the design of your template</vt:lpstr>
      <vt:lpstr>An IB essay</vt:lpstr>
      <vt:lpstr>Part b essays </vt:lpstr>
      <vt:lpstr>Part b essays</vt:lpstr>
      <vt:lpstr>Part b essays</vt:lpstr>
      <vt:lpstr>Part b essays</vt:lpstr>
      <vt:lpstr>Part b essays</vt:lpstr>
      <vt:lpstr>Part b essays</vt:lpstr>
      <vt:lpstr>Part b essays</vt:lpstr>
      <vt:lpstr>Part b essays</vt:lpstr>
      <vt:lpstr>Part b essays</vt:lpstr>
      <vt:lpstr>Part b essays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366</cp:revision>
  <dcterms:created xsi:type="dcterms:W3CDTF">2015-03-15T05:05:01Z</dcterms:created>
  <dcterms:modified xsi:type="dcterms:W3CDTF">2016-05-27T00:44:46Z</dcterms:modified>
</cp:coreProperties>
</file>